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0"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3" d="100"/>
          <a:sy n="93" d="100"/>
        </p:scale>
        <p:origin x="25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9E016143-E03C-4CFD-AFDC-14E5BDEA754C}" type="datetimeFigureOut">
              <a:rPr lang="en-US" smtClean="0"/>
              <a:t>4/17/2023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‹Nº›</a:t>
            </a:fld>
            <a:endParaRPr lang="en-US" dirty="0"/>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67306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8570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763950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582529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908A7C6C-0F39-4D70-8E8D-FE5B9C95FA73}" type="datetimeFigureOut">
              <a:rPr lang="en-US" smtClean="0"/>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4149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031796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s-ES"/>
              <a:t>Editar el estilo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smtClean="0"/>
              <a:t>4/17/2023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422677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4/17/2023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78245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4/17/2023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01054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6F53789A-C914-4DB1-8815-80B5EC7335C5}" type="datetimeFigureOut">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4692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5E6440AA-91A0-436F-8FDB-C0F939DCAE21}" type="datetimeFigureOut">
              <a:rPr lang="en-US" smtClean="0"/>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937946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0E59FD0C-5451-4CA0-86AF-E70AE3279989}" type="datetimeFigureOut">
              <a:rPr lang="en-US" smtClean="0"/>
              <a:t>4/17/2023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3239519234"/>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61872" y="758952"/>
            <a:ext cx="9418320" cy="3005740"/>
          </a:xfrm>
        </p:spPr>
        <p:txBody>
          <a:bodyPr/>
          <a:lstStyle/>
          <a:p>
            <a:r>
              <a:rPr lang="es-AR" dirty="0"/>
              <a:t>Documentos comerciales</a:t>
            </a:r>
            <a:endParaRPr lang="en-US" dirty="0"/>
          </a:p>
        </p:txBody>
      </p:sp>
      <p:sp>
        <p:nvSpPr>
          <p:cNvPr id="3" name="Subtítulo 2"/>
          <p:cNvSpPr>
            <a:spLocks noGrp="1"/>
          </p:cNvSpPr>
          <p:nvPr>
            <p:ph type="subTitle" idx="1"/>
          </p:nvPr>
        </p:nvSpPr>
        <p:spPr>
          <a:xfrm>
            <a:off x="1261872" y="3764692"/>
            <a:ext cx="9418320" cy="2727548"/>
          </a:xfrm>
        </p:spPr>
        <p:txBody>
          <a:bodyPr>
            <a:normAutofit/>
          </a:bodyPr>
          <a:lstStyle/>
          <a:p>
            <a:pPr marL="342900" indent="-342900">
              <a:buFont typeface="Wingdings" panose="05000000000000000000" pitchFamily="2" charset="2"/>
              <a:buChar char="v"/>
            </a:pPr>
            <a:r>
              <a:rPr lang="es-AR" sz="2000" b="1" dirty="0"/>
              <a:t>Integrantes: </a:t>
            </a:r>
            <a:r>
              <a:rPr lang="es-AR" sz="2000" dirty="0"/>
              <a:t>Dihué De Cuadra, Cristian Encinas, Enzo Godoy, Marcelo Latyn </a:t>
            </a:r>
            <a:r>
              <a:rPr lang="es-AR" sz="2000" dirty="0" smtClean="0"/>
              <a:t>Schiavon</a:t>
            </a:r>
            <a:endParaRPr lang="es-AR" sz="2000" dirty="0"/>
          </a:p>
          <a:p>
            <a:pPr marL="342900" indent="-342900">
              <a:buFont typeface="Wingdings" panose="05000000000000000000" pitchFamily="2" charset="2"/>
              <a:buChar char="v"/>
            </a:pPr>
            <a:r>
              <a:rPr lang="es-AR" sz="2000" b="1" dirty="0"/>
              <a:t>Profesora: </a:t>
            </a:r>
            <a:r>
              <a:rPr lang="es-AR" sz="2000" dirty="0"/>
              <a:t>Norma </a:t>
            </a:r>
            <a:r>
              <a:rPr lang="es-AR" sz="2000" dirty="0" smtClean="0"/>
              <a:t>Lugo</a:t>
            </a:r>
          </a:p>
          <a:p>
            <a:pPr marL="342900" indent="-342900">
              <a:buFont typeface="Wingdings" panose="05000000000000000000" pitchFamily="2" charset="2"/>
              <a:buChar char="v"/>
            </a:pPr>
            <a:endParaRPr lang="es-AR" sz="2000" dirty="0"/>
          </a:p>
          <a:p>
            <a:pPr marL="342900" indent="-342900">
              <a:buFont typeface="Wingdings" panose="05000000000000000000" pitchFamily="2" charset="2"/>
              <a:buChar char="v"/>
            </a:pPr>
            <a:endParaRPr lang="es-AR" sz="2000" dirty="0"/>
          </a:p>
          <a:p>
            <a:pPr marL="342900" indent="-342900">
              <a:buFont typeface="Wingdings" panose="05000000000000000000" pitchFamily="2" charset="2"/>
              <a:buChar char="v"/>
            </a:pPr>
            <a:endParaRPr lang="es-AR" sz="2000" dirty="0"/>
          </a:p>
          <a:p>
            <a:pPr marL="342900" indent="-342900">
              <a:buFont typeface="Arial" panose="020B0604020202020204" pitchFamily="34" charset="0"/>
              <a:buChar char="•"/>
            </a:pPr>
            <a:endParaRPr lang="es-AR" sz="1800" dirty="0"/>
          </a:p>
          <a:p>
            <a:pPr marL="342900" indent="-342900">
              <a:buFont typeface="Arial" panose="020B0604020202020204" pitchFamily="34" charset="0"/>
              <a:buChar char="•"/>
            </a:pPr>
            <a:endParaRPr lang="en-US" sz="1800" dirty="0"/>
          </a:p>
        </p:txBody>
      </p:sp>
    </p:spTree>
    <p:extLst>
      <p:ext uri="{BB962C8B-B14F-4D97-AF65-F5344CB8AC3E}">
        <p14:creationId xmlns:p14="http://schemas.microsoft.com/office/powerpoint/2010/main" val="631476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Documentos seleccionados</a:t>
            </a:r>
            <a:endParaRPr lang="en-US" dirty="0"/>
          </a:p>
        </p:txBody>
      </p:sp>
      <p:sp>
        <p:nvSpPr>
          <p:cNvPr id="3" name="Marcador de contenido 2"/>
          <p:cNvSpPr>
            <a:spLocks noGrp="1"/>
          </p:cNvSpPr>
          <p:nvPr>
            <p:ph idx="1"/>
          </p:nvPr>
        </p:nvSpPr>
        <p:spPr/>
        <p:txBody>
          <a:bodyPr>
            <a:normAutofit/>
          </a:bodyPr>
          <a:lstStyle/>
          <a:p>
            <a:pPr marL="0" indent="0">
              <a:buNone/>
            </a:pPr>
            <a:r>
              <a:rPr lang="es-AR" dirty="0"/>
              <a:t>Los comprobantes seleccionados son:</a:t>
            </a:r>
          </a:p>
          <a:p>
            <a:r>
              <a:rPr lang="es-AR" dirty="0" smtClean="0"/>
              <a:t>REMITO y </a:t>
            </a:r>
            <a:r>
              <a:rPr lang="es-AR" dirty="0"/>
              <a:t>NOTA DE </a:t>
            </a:r>
            <a:r>
              <a:rPr lang="es-AR" dirty="0" smtClean="0"/>
              <a:t>PEDIDO/ORDEN </a:t>
            </a:r>
            <a:r>
              <a:rPr lang="es-AR" dirty="0"/>
              <a:t>DE COMPRA.</a:t>
            </a:r>
          </a:p>
          <a:p>
            <a:pPr algn="just"/>
            <a:r>
              <a:rPr lang="es-AR" dirty="0"/>
              <a:t>Son documentos involucrados en la entrega de la mercadería comprada</a:t>
            </a:r>
            <a:r>
              <a:rPr lang="es-AR" dirty="0" smtClean="0"/>
              <a:t>.</a:t>
            </a:r>
          </a:p>
          <a:p>
            <a:pPr algn="just"/>
            <a:r>
              <a:rPr lang="es-ES" dirty="0"/>
              <a:t>Las entidades involucradas deben </a:t>
            </a:r>
            <a:r>
              <a:rPr lang="es-ES" dirty="0" smtClean="0"/>
              <a:t>guardar </a:t>
            </a:r>
            <a:r>
              <a:rPr lang="es-ES" dirty="0"/>
              <a:t>los comprobantes correspondientes a las operaciones realizadas. Estos comprobantes deben ser contabilizados y archivados por orden de emisión</a:t>
            </a:r>
            <a:r>
              <a:rPr lang="es-ES" dirty="0" smtClean="0"/>
              <a:t>.</a:t>
            </a:r>
          </a:p>
          <a:p>
            <a:pPr algn="just"/>
            <a:endParaRPr lang="es-AR" dirty="0" smtClean="0"/>
          </a:p>
          <a:p>
            <a:pPr algn="just"/>
            <a:endParaRPr lang="en-US" dirty="0"/>
          </a:p>
          <a:p>
            <a:endParaRPr lang="en-US" dirty="0"/>
          </a:p>
        </p:txBody>
      </p:sp>
    </p:spTree>
    <p:extLst>
      <p:ext uri="{BB962C8B-B14F-4D97-AF65-F5344CB8AC3E}">
        <p14:creationId xmlns:p14="http://schemas.microsoft.com/office/powerpoint/2010/main" val="3949296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Actividades que </a:t>
            </a:r>
            <a:r>
              <a:rPr lang="es-AR" dirty="0" smtClean="0"/>
              <a:t>representan</a:t>
            </a:r>
            <a:endParaRPr lang="en-US" dirty="0"/>
          </a:p>
        </p:txBody>
      </p:sp>
      <p:sp>
        <p:nvSpPr>
          <p:cNvPr id="3" name="Marcador de contenido 2"/>
          <p:cNvSpPr>
            <a:spLocks noGrp="1"/>
          </p:cNvSpPr>
          <p:nvPr>
            <p:ph idx="1"/>
          </p:nvPr>
        </p:nvSpPr>
        <p:spPr>
          <a:xfrm>
            <a:off x="1261872" y="2695903"/>
            <a:ext cx="8595360" cy="4351337"/>
          </a:xfrm>
        </p:spPr>
        <p:txBody>
          <a:bodyPr>
            <a:normAutofit/>
          </a:bodyPr>
          <a:lstStyle/>
          <a:p>
            <a:pPr algn="just"/>
            <a:r>
              <a:rPr lang="es-AR" dirty="0" smtClean="0"/>
              <a:t>Este documento RESPALDA el </a:t>
            </a:r>
            <a:r>
              <a:rPr lang="es-AR" dirty="0"/>
              <a:t>envío del vendedor y la recepción </a:t>
            </a:r>
            <a:r>
              <a:rPr lang="es-AR" dirty="0" smtClean="0"/>
              <a:t>por </a:t>
            </a:r>
            <a:r>
              <a:rPr lang="es-AR" dirty="0"/>
              <a:t>parte del cliente de </a:t>
            </a:r>
            <a:r>
              <a:rPr lang="es-AR" b="1" dirty="0" smtClean="0"/>
              <a:t>productos</a:t>
            </a:r>
            <a:r>
              <a:rPr lang="es-AR" dirty="0" smtClean="0"/>
              <a:t> </a:t>
            </a:r>
            <a:r>
              <a:rPr lang="es-AR" dirty="0"/>
              <a:t>o un </a:t>
            </a:r>
            <a:r>
              <a:rPr lang="es-AR" b="1" dirty="0"/>
              <a:t>servicio</a:t>
            </a:r>
            <a:r>
              <a:rPr lang="es-AR" dirty="0"/>
              <a:t> por el cual se pagó.</a:t>
            </a:r>
          </a:p>
          <a:p>
            <a:pPr algn="just"/>
            <a:r>
              <a:rPr lang="es-AR" dirty="0" smtClean="0"/>
              <a:t>Es CONFECCIONADO </a:t>
            </a:r>
            <a:r>
              <a:rPr lang="es-AR" dirty="0"/>
              <a:t>por el vendedor para </a:t>
            </a:r>
            <a:r>
              <a:rPr lang="es-AR" b="1" dirty="0"/>
              <a:t>acompañar</a:t>
            </a:r>
            <a:r>
              <a:rPr lang="es-AR" dirty="0"/>
              <a:t> la venta, y se utiliza para establecer las </a:t>
            </a:r>
            <a:r>
              <a:rPr lang="es-AR" b="1" dirty="0"/>
              <a:t>condiciones</a:t>
            </a:r>
            <a:r>
              <a:rPr lang="es-AR" dirty="0"/>
              <a:t> de la adquisición</a:t>
            </a:r>
            <a:r>
              <a:rPr lang="es-AR" dirty="0" smtClean="0"/>
              <a:t>.</a:t>
            </a:r>
          </a:p>
          <a:p>
            <a:pPr algn="just"/>
            <a:r>
              <a:rPr lang="es-AR" dirty="0" smtClean="0"/>
              <a:t>Es </a:t>
            </a:r>
            <a:r>
              <a:rPr lang="es-AR" dirty="0"/>
              <a:t>un ACUERDO entre vendedor y comprador que declara que las condiciones establecidas para la venta se respetaron.</a:t>
            </a:r>
          </a:p>
          <a:p>
            <a:pPr algn="just"/>
            <a:r>
              <a:rPr lang="es-AR" dirty="0"/>
              <a:t> </a:t>
            </a:r>
            <a:r>
              <a:rPr lang="es-AR" dirty="0" smtClean="0"/>
              <a:t>En este documento, </a:t>
            </a:r>
            <a:r>
              <a:rPr lang="es-AR" dirty="0"/>
              <a:t>se DETALLAN condiciones tales como </a:t>
            </a:r>
            <a:r>
              <a:rPr lang="es-AR" b="1" dirty="0"/>
              <a:t>precios</a:t>
            </a:r>
            <a:r>
              <a:rPr lang="es-AR" dirty="0"/>
              <a:t>, </a:t>
            </a:r>
            <a:r>
              <a:rPr lang="es-AR" b="1" dirty="0"/>
              <a:t>cantidades</a:t>
            </a:r>
            <a:r>
              <a:rPr lang="es-AR" dirty="0"/>
              <a:t>, </a:t>
            </a:r>
            <a:r>
              <a:rPr lang="es-AR" b="1" dirty="0" smtClean="0"/>
              <a:t>calidad</a:t>
            </a:r>
            <a:r>
              <a:rPr lang="es-AR" dirty="0" smtClean="0"/>
              <a:t> </a:t>
            </a:r>
            <a:r>
              <a:rPr lang="es-AR" dirty="0"/>
              <a:t>de </a:t>
            </a:r>
            <a:r>
              <a:rPr lang="es-AR" dirty="0" smtClean="0"/>
              <a:t>los productos/servicio</a:t>
            </a:r>
            <a:r>
              <a:rPr lang="es-AR" dirty="0"/>
              <a:t>, </a:t>
            </a:r>
            <a:r>
              <a:rPr lang="es-AR" b="1" dirty="0"/>
              <a:t>identidad</a:t>
            </a:r>
            <a:r>
              <a:rPr lang="es-AR" dirty="0"/>
              <a:t> del vendedor y comprador, entre otros</a:t>
            </a:r>
            <a:r>
              <a:rPr lang="es-AR" dirty="0" smtClean="0"/>
              <a:t>.</a:t>
            </a:r>
          </a:p>
          <a:p>
            <a:pPr algn="just"/>
            <a:endParaRPr lang="en-US" dirty="0"/>
          </a:p>
          <a:p>
            <a:endParaRPr lang="en-US" dirty="0"/>
          </a:p>
        </p:txBody>
      </p:sp>
      <p:sp>
        <p:nvSpPr>
          <p:cNvPr id="4" name="CuadroTexto 3"/>
          <p:cNvSpPr txBox="1"/>
          <p:nvPr/>
        </p:nvSpPr>
        <p:spPr>
          <a:xfrm>
            <a:off x="4779159" y="2008946"/>
            <a:ext cx="1560786" cy="461665"/>
          </a:xfrm>
          <a:prstGeom prst="rect">
            <a:avLst/>
          </a:prstGeom>
          <a:noFill/>
        </p:spPr>
        <p:txBody>
          <a:bodyPr wrap="square" rtlCol="0">
            <a:spAutoFit/>
          </a:bodyPr>
          <a:lstStyle/>
          <a:p>
            <a:r>
              <a:rPr lang="es-ES" sz="2400" dirty="0" smtClean="0">
                <a:solidFill>
                  <a:schemeClr val="accent2"/>
                </a:solidFill>
                <a:latin typeface="+mj-lt"/>
              </a:rPr>
              <a:t>REMITO</a:t>
            </a:r>
          </a:p>
        </p:txBody>
      </p:sp>
    </p:spTree>
    <p:extLst>
      <p:ext uri="{BB962C8B-B14F-4D97-AF65-F5344CB8AC3E}">
        <p14:creationId xmlns:p14="http://schemas.microsoft.com/office/powerpoint/2010/main" val="289013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Actividades que representan</a:t>
            </a:r>
            <a:endParaRPr lang="en-US" dirty="0"/>
          </a:p>
        </p:txBody>
      </p:sp>
      <p:sp>
        <p:nvSpPr>
          <p:cNvPr id="3" name="Marcador de contenido 2"/>
          <p:cNvSpPr>
            <a:spLocks noGrp="1"/>
          </p:cNvSpPr>
          <p:nvPr>
            <p:ph idx="1"/>
          </p:nvPr>
        </p:nvSpPr>
        <p:spPr>
          <a:xfrm>
            <a:off x="1261872" y="2786031"/>
            <a:ext cx="8595360" cy="2936852"/>
          </a:xfrm>
        </p:spPr>
        <p:txBody>
          <a:bodyPr>
            <a:normAutofit fontScale="92500" lnSpcReduction="20000"/>
          </a:bodyPr>
          <a:lstStyle/>
          <a:p>
            <a:pPr algn="just"/>
            <a:r>
              <a:rPr lang="es-AR" dirty="0" smtClean="0"/>
              <a:t>Este </a:t>
            </a:r>
            <a:r>
              <a:rPr lang="es-AR" dirty="0"/>
              <a:t>es EMITIDO por el comprador para </a:t>
            </a:r>
            <a:r>
              <a:rPr lang="es-AR" b="1" dirty="0"/>
              <a:t>pedir</a:t>
            </a:r>
            <a:r>
              <a:rPr lang="es-AR" dirty="0"/>
              <a:t> mercaderías al vendedor, indicando </a:t>
            </a:r>
            <a:r>
              <a:rPr lang="es-AR" b="1" dirty="0"/>
              <a:t>cantidad</a:t>
            </a:r>
            <a:r>
              <a:rPr lang="es-AR" dirty="0"/>
              <a:t>, </a:t>
            </a:r>
            <a:r>
              <a:rPr lang="es-AR" b="1" dirty="0"/>
              <a:t>detalle</a:t>
            </a:r>
            <a:r>
              <a:rPr lang="es-AR" dirty="0"/>
              <a:t>, </a:t>
            </a:r>
            <a:r>
              <a:rPr lang="es-AR" b="1" dirty="0"/>
              <a:t>precio</a:t>
            </a:r>
            <a:r>
              <a:rPr lang="es-AR" dirty="0" smtClean="0"/>
              <a:t>, etc.</a:t>
            </a:r>
            <a:endParaRPr lang="es-AR" dirty="0"/>
          </a:p>
          <a:p>
            <a:pPr algn="just"/>
            <a:r>
              <a:rPr lang="es-AR" dirty="0"/>
              <a:t>Sirve como </a:t>
            </a:r>
            <a:r>
              <a:rPr lang="es-AR" dirty="0" smtClean="0"/>
              <a:t>CONSTANCIA </a:t>
            </a:r>
            <a:r>
              <a:rPr lang="es-AR" dirty="0"/>
              <a:t>de las mercaderías que solicitó el </a:t>
            </a:r>
            <a:r>
              <a:rPr lang="es-AR" b="1" dirty="0" smtClean="0"/>
              <a:t>comprador</a:t>
            </a:r>
            <a:r>
              <a:rPr lang="es-AR" dirty="0" smtClean="0"/>
              <a:t>.</a:t>
            </a:r>
          </a:p>
          <a:p>
            <a:pPr algn="just"/>
            <a:r>
              <a:rPr lang="es-AR" dirty="0" smtClean="0"/>
              <a:t>Al </a:t>
            </a:r>
            <a:r>
              <a:rPr lang="es-AR" b="1" dirty="0" smtClean="0"/>
              <a:t>vendedor</a:t>
            </a:r>
            <a:r>
              <a:rPr lang="es-AR" dirty="0" smtClean="0"/>
              <a:t> le sirve para PREPARAR el pedido y dar curso a la facturación en caso de ser aceptado</a:t>
            </a:r>
            <a:r>
              <a:rPr lang="es-AR" dirty="0" smtClean="0"/>
              <a:t>.</a:t>
            </a:r>
          </a:p>
          <a:p>
            <a:pPr algn="just"/>
            <a:r>
              <a:rPr lang="es-ES" dirty="0"/>
              <a:t>Estos documentos no generan cambios en el </a:t>
            </a:r>
            <a:r>
              <a:rPr lang="es-ES" b="1" dirty="0"/>
              <a:t>patrimonio</a:t>
            </a:r>
            <a:r>
              <a:rPr lang="es-ES" dirty="0"/>
              <a:t> ya que no detallan una operación sino un pedido indicando un deseo de compra. Esto es señalado, generalmente acompañado por una </a:t>
            </a:r>
            <a:r>
              <a:rPr lang="es-ES" dirty="0" smtClean="0"/>
              <a:t>“X”, </a:t>
            </a:r>
            <a:r>
              <a:rPr lang="es-ES" dirty="0"/>
              <a:t>con la aclaración "No valido como factura" en la parte superior del documento.</a:t>
            </a:r>
            <a:endParaRPr lang="es-AR" dirty="0"/>
          </a:p>
          <a:p>
            <a:pPr algn="just"/>
            <a:endParaRPr lang="es-AR" dirty="0" smtClean="0"/>
          </a:p>
        </p:txBody>
      </p:sp>
      <p:sp>
        <p:nvSpPr>
          <p:cNvPr id="4" name="Rectángulo 3"/>
          <p:cNvSpPr/>
          <p:nvPr/>
        </p:nvSpPr>
        <p:spPr>
          <a:xfrm>
            <a:off x="2411895" y="2099284"/>
            <a:ext cx="6295313" cy="461665"/>
          </a:xfrm>
          <a:prstGeom prst="rect">
            <a:avLst/>
          </a:prstGeom>
        </p:spPr>
        <p:txBody>
          <a:bodyPr wrap="none">
            <a:spAutoFit/>
          </a:bodyPr>
          <a:lstStyle/>
          <a:p>
            <a:r>
              <a:rPr lang="es-ES" sz="2400" dirty="0" smtClean="0">
                <a:solidFill>
                  <a:schemeClr val="accent2"/>
                </a:solidFill>
              </a:rPr>
              <a:t>NOTA DE PEDIDO/ORDEN DE COMPRA</a:t>
            </a:r>
            <a:endParaRPr lang="es-ES" sz="2400" dirty="0">
              <a:solidFill>
                <a:schemeClr val="accent2"/>
              </a:solidFill>
            </a:endParaRPr>
          </a:p>
        </p:txBody>
      </p:sp>
    </p:spTree>
    <p:extLst>
      <p:ext uri="{BB962C8B-B14F-4D97-AF65-F5344CB8AC3E}">
        <p14:creationId xmlns:p14="http://schemas.microsoft.com/office/powerpoint/2010/main" val="4098119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Cantidad de ejemplares emitidos</a:t>
            </a:r>
            <a:endParaRPr lang="en-US" dirty="0"/>
          </a:p>
        </p:txBody>
      </p:sp>
      <p:sp>
        <p:nvSpPr>
          <p:cNvPr id="3" name="Marcador de contenido 2"/>
          <p:cNvSpPr>
            <a:spLocks noGrp="1"/>
          </p:cNvSpPr>
          <p:nvPr>
            <p:ph idx="1"/>
          </p:nvPr>
        </p:nvSpPr>
        <p:spPr/>
        <p:txBody>
          <a:bodyPr/>
          <a:lstStyle/>
          <a:p>
            <a:pPr algn="just"/>
            <a:r>
              <a:rPr lang="es-AR" dirty="0"/>
              <a:t>Para un REMITO, se imprimen generalmente mínimo TRES ejemplares de los cuales el </a:t>
            </a:r>
            <a:r>
              <a:rPr lang="es-AR" b="1" dirty="0"/>
              <a:t>original</a:t>
            </a:r>
            <a:r>
              <a:rPr lang="es-AR" dirty="0"/>
              <a:t> y el </a:t>
            </a:r>
            <a:r>
              <a:rPr lang="es-AR" b="1" dirty="0"/>
              <a:t>triplicado</a:t>
            </a:r>
            <a:r>
              <a:rPr lang="es-AR" dirty="0"/>
              <a:t> le corresponden al comprador y el </a:t>
            </a:r>
            <a:r>
              <a:rPr lang="es-AR" b="1" dirty="0"/>
              <a:t>duplicado</a:t>
            </a:r>
            <a:r>
              <a:rPr lang="es-AR" dirty="0"/>
              <a:t> al vendedor.</a:t>
            </a:r>
          </a:p>
          <a:p>
            <a:pPr algn="just"/>
            <a:r>
              <a:rPr lang="es-AR" dirty="0"/>
              <a:t>En caso de que corresponda emitir solo DOS ejemplares, que sería si se trata de un sujeto que revista el carácter de exentos ante los impuestos de valor agregado, se entrega el </a:t>
            </a:r>
            <a:r>
              <a:rPr lang="es-AR" b="1" dirty="0"/>
              <a:t>original</a:t>
            </a:r>
            <a:r>
              <a:rPr lang="es-AR" dirty="0"/>
              <a:t> al comprador y el </a:t>
            </a:r>
            <a:r>
              <a:rPr lang="es-AR" b="1" dirty="0"/>
              <a:t>duplicado</a:t>
            </a:r>
            <a:r>
              <a:rPr lang="es-AR" dirty="0"/>
              <a:t> al vendedor.</a:t>
            </a:r>
          </a:p>
          <a:p>
            <a:pPr algn="just"/>
            <a:r>
              <a:rPr lang="es-AR" dirty="0"/>
              <a:t>Para una ORDEN/NOTA se emiten DOS ejemplares, donde </a:t>
            </a:r>
            <a:r>
              <a:rPr lang="es-AR" dirty="0" smtClean="0"/>
              <a:t>el</a:t>
            </a:r>
            <a:r>
              <a:rPr lang="es-AR" dirty="0" smtClean="0"/>
              <a:t> </a:t>
            </a:r>
            <a:r>
              <a:rPr lang="es-AR" b="1" dirty="0"/>
              <a:t>original</a:t>
            </a:r>
            <a:r>
              <a:rPr lang="es-AR" dirty="0"/>
              <a:t> le corresponde al vendedor y el </a:t>
            </a:r>
            <a:r>
              <a:rPr lang="es-AR" b="1" dirty="0"/>
              <a:t>duplicado</a:t>
            </a:r>
            <a:r>
              <a:rPr lang="es-AR" dirty="0"/>
              <a:t> al comprador.</a:t>
            </a:r>
            <a:endParaRPr lang="en-US" dirty="0"/>
          </a:p>
          <a:p>
            <a:endParaRPr lang="en-US" dirty="0"/>
          </a:p>
        </p:txBody>
      </p:sp>
    </p:spTree>
    <p:extLst>
      <p:ext uri="{BB962C8B-B14F-4D97-AF65-F5344CB8AC3E}">
        <p14:creationId xmlns:p14="http://schemas.microsoft.com/office/powerpoint/2010/main" val="2733950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Formato y contenido</a:t>
            </a:r>
            <a:endParaRPr lang="en-US" dirty="0"/>
          </a:p>
        </p:txBody>
      </p:sp>
      <p:sp>
        <p:nvSpPr>
          <p:cNvPr id="3" name="Marcador de contenido 2"/>
          <p:cNvSpPr>
            <a:spLocks noGrp="1"/>
          </p:cNvSpPr>
          <p:nvPr>
            <p:ph idx="1"/>
          </p:nvPr>
        </p:nvSpPr>
        <p:spPr>
          <a:xfrm>
            <a:off x="1261872" y="1828800"/>
            <a:ext cx="8595360" cy="4840014"/>
          </a:xfrm>
        </p:spPr>
        <p:txBody>
          <a:bodyPr>
            <a:normAutofit lnSpcReduction="10000"/>
          </a:bodyPr>
          <a:lstStyle/>
          <a:p>
            <a:pPr marL="0" indent="0">
              <a:buNone/>
            </a:pPr>
            <a:r>
              <a:rPr lang="es-AR" dirty="0" smtClean="0"/>
              <a:t>Ambos documentos deben presentar los siguientes elementos:</a:t>
            </a:r>
            <a:endParaRPr lang="es-AR" dirty="0"/>
          </a:p>
          <a:p>
            <a:pPr lvl="0"/>
            <a:r>
              <a:rPr lang="es-AR" dirty="0"/>
              <a:t>Datos del vendedor y comprador.</a:t>
            </a:r>
          </a:p>
          <a:p>
            <a:pPr lvl="0"/>
            <a:r>
              <a:rPr lang="es-AR" dirty="0"/>
              <a:t>Información de entrega y facturación.</a:t>
            </a:r>
          </a:p>
          <a:p>
            <a:pPr lvl="0"/>
            <a:r>
              <a:rPr lang="es-AR" dirty="0"/>
              <a:t>Fecha y número de seguimiento.</a:t>
            </a:r>
          </a:p>
          <a:p>
            <a:pPr lvl="0"/>
            <a:r>
              <a:rPr lang="es-AR" dirty="0"/>
              <a:t>Descripción y detalle del bien o servicio adquirido.</a:t>
            </a:r>
          </a:p>
          <a:p>
            <a:pPr lvl="0"/>
            <a:r>
              <a:rPr lang="es-AR" dirty="0"/>
              <a:t>Precio unitario, </a:t>
            </a:r>
            <a:r>
              <a:rPr lang="es-AR" dirty="0" smtClean="0"/>
              <a:t>cantidad, IVA aplicable </a:t>
            </a:r>
            <a:r>
              <a:rPr lang="es-AR" dirty="0"/>
              <a:t>y precio </a:t>
            </a:r>
            <a:r>
              <a:rPr lang="es-AR" dirty="0" smtClean="0"/>
              <a:t>total.</a:t>
            </a:r>
            <a:endParaRPr lang="es-AR" dirty="0"/>
          </a:p>
          <a:p>
            <a:pPr lvl="0"/>
            <a:r>
              <a:rPr lang="es-AR" dirty="0"/>
              <a:t>Fecha o plazo de entrega.</a:t>
            </a:r>
          </a:p>
          <a:p>
            <a:pPr lvl="0"/>
            <a:r>
              <a:rPr lang="es-AR" dirty="0"/>
              <a:t>Lugar y forma de entrega.</a:t>
            </a:r>
          </a:p>
          <a:p>
            <a:pPr lvl="0"/>
            <a:r>
              <a:rPr lang="es-AR" dirty="0"/>
              <a:t>Firma o autorización</a:t>
            </a:r>
            <a:r>
              <a:rPr lang="es-AR" dirty="0" smtClean="0"/>
              <a:t>.</a:t>
            </a:r>
          </a:p>
          <a:p>
            <a:pPr lvl="0"/>
            <a:r>
              <a:rPr lang="es-AR" dirty="0" smtClean="0"/>
              <a:t>Emitir Remito “R” los responsables inscriptos en el IVA; “X” para los exentos, no alcanzados y monotributistas. </a:t>
            </a:r>
            <a:endParaRPr lang="es-AR" dirty="0"/>
          </a:p>
          <a:p>
            <a:endParaRPr lang="en-US" dirty="0"/>
          </a:p>
        </p:txBody>
      </p:sp>
    </p:spTree>
    <p:extLst>
      <p:ext uri="{BB962C8B-B14F-4D97-AF65-F5344CB8AC3E}">
        <p14:creationId xmlns:p14="http://schemas.microsoft.com/office/powerpoint/2010/main" val="1301791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389D3D-D01A-43F0-BA00-E8F90C48C015}"/>
              </a:ext>
            </a:extLst>
          </p:cNvPr>
          <p:cNvSpPr>
            <a:spLocks noGrp="1"/>
          </p:cNvSpPr>
          <p:nvPr>
            <p:ph type="title"/>
          </p:nvPr>
        </p:nvSpPr>
        <p:spPr>
          <a:xfrm>
            <a:off x="1261872" y="262394"/>
            <a:ext cx="9692640" cy="714464"/>
          </a:xfrm>
        </p:spPr>
        <p:txBody>
          <a:bodyPr/>
          <a:lstStyle/>
          <a:p>
            <a:r>
              <a:rPr lang="es-MX" dirty="0"/>
              <a:t>Ejemplos</a:t>
            </a:r>
            <a:endParaRPr lang="es-AR" dirty="0"/>
          </a:p>
        </p:txBody>
      </p:sp>
      <p:pic>
        <p:nvPicPr>
          <p:cNvPr id="4" name="Marcador de contenido 3">
            <a:extLst>
              <a:ext uri="{FF2B5EF4-FFF2-40B4-BE49-F238E27FC236}">
                <a16:creationId xmlns:a16="http://schemas.microsoft.com/office/drawing/2014/main" id="{D3BA60C1-60B7-47D2-AE67-676677E4AD85}"/>
              </a:ext>
            </a:extLst>
          </p:cNvPr>
          <p:cNvPicPr>
            <a:picLocks noGrp="1" noChangeAspect="1"/>
          </p:cNvPicPr>
          <p:nvPr>
            <p:ph idx="1"/>
          </p:nvPr>
        </p:nvPicPr>
        <p:blipFill>
          <a:blip r:embed="rId2"/>
          <a:stretch>
            <a:fillRect/>
          </a:stretch>
        </p:blipFill>
        <p:spPr>
          <a:xfrm>
            <a:off x="1261872" y="976858"/>
            <a:ext cx="3776870" cy="5374137"/>
          </a:xfrm>
          <a:prstGeom prst="rect">
            <a:avLst/>
          </a:prstGeom>
        </p:spPr>
      </p:pic>
      <p:pic>
        <p:nvPicPr>
          <p:cNvPr id="5" name="Imagen 4">
            <a:extLst>
              <a:ext uri="{FF2B5EF4-FFF2-40B4-BE49-F238E27FC236}">
                <a16:creationId xmlns:a16="http://schemas.microsoft.com/office/drawing/2014/main" id="{870A116E-E9FC-4D12-8BA3-A978DE0CCC18}"/>
              </a:ext>
            </a:extLst>
          </p:cNvPr>
          <p:cNvPicPr>
            <a:picLocks noChangeAspect="1"/>
          </p:cNvPicPr>
          <p:nvPr/>
        </p:nvPicPr>
        <p:blipFill>
          <a:blip r:embed="rId3"/>
          <a:stretch>
            <a:fillRect/>
          </a:stretch>
        </p:blipFill>
        <p:spPr>
          <a:xfrm>
            <a:off x="5407740" y="976858"/>
            <a:ext cx="4657919" cy="5374137"/>
          </a:xfrm>
          <a:prstGeom prst="rect">
            <a:avLst/>
          </a:prstGeom>
        </p:spPr>
      </p:pic>
    </p:spTree>
    <p:extLst>
      <p:ext uri="{BB962C8B-B14F-4D97-AF65-F5344CB8AC3E}">
        <p14:creationId xmlns:p14="http://schemas.microsoft.com/office/powerpoint/2010/main" val="4165093130"/>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666666"/>
      </a:dk2>
      <a:lt2>
        <a:srgbClr val="D2D2D2"/>
      </a:lt2>
      <a:accent1>
        <a:srgbClr val="FF388C"/>
      </a:accent1>
      <a:accent2>
        <a:srgbClr val="D70D5E"/>
      </a:accent2>
      <a:accent3>
        <a:srgbClr val="98037E"/>
      </a:accent3>
      <a:accent4>
        <a:srgbClr val="68027D"/>
      </a:accent4>
      <a:accent5>
        <a:srgbClr val="095ACA"/>
      </a:accent5>
      <a:accent6>
        <a:srgbClr val="063597"/>
      </a:accent6>
      <a:hlink>
        <a:srgbClr val="17BBFD"/>
      </a:hlink>
      <a:folHlink>
        <a:srgbClr val="FF79C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docProps/app.xml><?xml version="1.0" encoding="utf-8"?>
<Properties xmlns="http://schemas.openxmlformats.org/officeDocument/2006/extended-properties" xmlns:vt="http://schemas.openxmlformats.org/officeDocument/2006/docPropsVTypes">
  <Template>TM03457515[[fn=Vista]]</Template>
  <TotalTime>756</TotalTime>
  <Words>465</Words>
  <Application>Microsoft Office PowerPoint</Application>
  <PresentationFormat>Panorámica</PresentationFormat>
  <Paragraphs>40</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Century Schoolbook</vt:lpstr>
      <vt:lpstr>Wingdings</vt:lpstr>
      <vt:lpstr>Wingdings 2</vt:lpstr>
      <vt:lpstr>View</vt:lpstr>
      <vt:lpstr>Documentos comerciales</vt:lpstr>
      <vt:lpstr>Documentos seleccionados</vt:lpstr>
      <vt:lpstr>Actividades que representan</vt:lpstr>
      <vt:lpstr>Actividades que representan</vt:lpstr>
      <vt:lpstr>Cantidad de ejemplares emitidos</vt:lpstr>
      <vt:lpstr>Formato y contenido</vt:lpstr>
      <vt:lpstr>Ejemplos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Marcelo</dc:creator>
  <cp:lastModifiedBy>Marcelo</cp:lastModifiedBy>
  <cp:revision>20</cp:revision>
  <dcterms:created xsi:type="dcterms:W3CDTF">2023-04-15T14:14:50Z</dcterms:created>
  <dcterms:modified xsi:type="dcterms:W3CDTF">2023-04-17T22:34:05Z</dcterms:modified>
</cp:coreProperties>
</file>