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5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3" autoAdjust="0"/>
    <p:restoredTop sz="76289" autoAdjust="0"/>
  </p:normalViewPr>
  <p:slideViewPr>
    <p:cSldViewPr snapToGrid="0">
      <p:cViewPr varScale="1">
        <p:scale>
          <a:sx n="59" d="100"/>
          <a:sy n="59" d="100"/>
        </p:scale>
        <p:origin x="137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13A23-2BBC-4313-A01E-B9B031560203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234D3-0F4A-4702-AAC1-4D9596DEA8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379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Scholink</a:t>
            </a:r>
            <a:r>
              <a:rPr lang="es-AR" dirty="0"/>
              <a:t> : educación formal como certificado de cumplimiento de normas, reglas y horarios</a:t>
            </a:r>
          </a:p>
          <a:p>
            <a:r>
              <a:rPr lang="es-AR" dirty="0"/>
              <a:t>Egel y </a:t>
            </a:r>
            <a:r>
              <a:rPr lang="es-AR" dirty="0" err="1"/>
              <a:t>slehi-isfhani</a:t>
            </a:r>
            <a:r>
              <a:rPr lang="es-AR" dirty="0"/>
              <a:t>:  nivel educativo da forma a ciertos aspectos de las </a:t>
            </a:r>
            <a:r>
              <a:rPr lang="es-AR" dirty="0" err="1"/>
              <a:t>exp</a:t>
            </a:r>
            <a:r>
              <a:rPr lang="es-AR" dirty="0"/>
              <a:t> </a:t>
            </a:r>
            <a:r>
              <a:rPr lang="es-AR" dirty="0" err="1"/>
              <a:t>laborl</a:t>
            </a:r>
            <a:r>
              <a:rPr lang="es-AR" dirty="0"/>
              <a:t> de los </a:t>
            </a:r>
            <a:r>
              <a:rPr lang="es-AR" dirty="0" err="1"/>
              <a:t>joves</a:t>
            </a:r>
            <a:r>
              <a:rPr lang="es-AR" dirty="0"/>
              <a:t> </a:t>
            </a:r>
            <a:r>
              <a:rPr lang="es-AR" dirty="0" err="1"/>
              <a:t>indep</a:t>
            </a:r>
            <a:r>
              <a:rPr lang="es-AR" dirty="0"/>
              <a:t>. Del genero</a:t>
            </a:r>
          </a:p>
          <a:p>
            <a:r>
              <a:rPr lang="es-AR" dirty="0"/>
              <a:t>Duryea Cox y Ureta: jóvenes con </a:t>
            </a:r>
            <a:r>
              <a:rPr lang="es-AR" dirty="0" err="1"/>
              <a:t>educ</a:t>
            </a:r>
            <a:r>
              <a:rPr lang="es-AR" dirty="0"/>
              <a:t> </a:t>
            </a:r>
            <a:r>
              <a:rPr lang="es-AR" dirty="0" err="1"/>
              <a:t>univers</a:t>
            </a:r>
            <a:r>
              <a:rPr lang="es-AR" dirty="0"/>
              <a:t>., rápida </a:t>
            </a:r>
            <a:r>
              <a:rPr lang="es-AR" dirty="0" err="1"/>
              <a:t>absorb</a:t>
            </a:r>
            <a:r>
              <a:rPr lang="es-AR" dirty="0"/>
              <a:t> mercado laboral, entrada sector formal, altas tasas de </a:t>
            </a:r>
            <a:r>
              <a:rPr lang="es-AR" dirty="0" err="1"/>
              <a:t>partic</a:t>
            </a:r>
            <a:r>
              <a:rPr lang="es-AR" dirty="0"/>
              <a:t> y bajas tasas de </a:t>
            </a:r>
            <a:r>
              <a:rPr lang="es-AR" dirty="0" err="1"/>
              <a:t>desemp</a:t>
            </a:r>
            <a:r>
              <a:rPr lang="es-AR" dirty="0"/>
              <a:t>.</a:t>
            </a:r>
          </a:p>
          <a:p>
            <a:r>
              <a:rPr lang="es-AR" dirty="0" err="1"/>
              <a:t>Ramirez</a:t>
            </a:r>
            <a:r>
              <a:rPr lang="es-AR" dirty="0"/>
              <a:t>: </a:t>
            </a:r>
            <a:r>
              <a:rPr lang="es-AR" dirty="0" err="1"/>
              <a:t>exper.labor</a:t>
            </a:r>
            <a:r>
              <a:rPr lang="es-AR" dirty="0"/>
              <a:t>, los </a:t>
            </a:r>
            <a:r>
              <a:rPr lang="es-AR" dirty="0" err="1"/>
              <a:t>joves</a:t>
            </a:r>
            <a:r>
              <a:rPr lang="es-AR" dirty="0"/>
              <a:t> tiene la mitad de </a:t>
            </a:r>
            <a:r>
              <a:rPr lang="es-AR" dirty="0" err="1"/>
              <a:t>prob</a:t>
            </a:r>
            <a:r>
              <a:rPr lang="es-AR" dirty="0"/>
              <a:t> de ingresar al merc. Laboral que los que tiene </a:t>
            </a:r>
            <a:r>
              <a:rPr lang="es-AR" dirty="0" err="1"/>
              <a:t>exp</a:t>
            </a:r>
            <a:r>
              <a:rPr lang="es-AR" dirty="0"/>
              <a:t>.</a:t>
            </a:r>
          </a:p>
          <a:p>
            <a:endParaRPr lang="es-AR" dirty="0"/>
          </a:p>
          <a:p>
            <a:r>
              <a:rPr lang="es-AR" dirty="0" err="1"/>
              <a:t>Koga</a:t>
            </a:r>
            <a:r>
              <a:rPr lang="es-AR" dirty="0"/>
              <a:t>: dos individuos abandonan la escuela, tiene mas </a:t>
            </a:r>
            <a:r>
              <a:rPr lang="es-AR" dirty="0" err="1"/>
              <a:t>prob</a:t>
            </a:r>
            <a:r>
              <a:rPr lang="es-AR" dirty="0"/>
              <a:t> de trabajar el que tenga padres educados</a:t>
            </a:r>
          </a:p>
          <a:p>
            <a:endParaRPr lang="es-AR" dirty="0"/>
          </a:p>
          <a:p>
            <a:r>
              <a:rPr lang="es-AR" dirty="0"/>
              <a:t>Duryea : aumentar los niveles de escolaridad, </a:t>
            </a:r>
            <a:r>
              <a:rPr lang="es-AR" dirty="0" err="1"/>
              <a:t>difunidr</a:t>
            </a:r>
            <a:r>
              <a:rPr lang="es-AR" dirty="0"/>
              <a:t> los retornos económicos, formas alternativas de cuidado de niños}</a:t>
            </a:r>
          </a:p>
          <a:p>
            <a:r>
              <a:rPr lang="es-AR" dirty="0"/>
              <a:t>Mascerini : contratos </a:t>
            </a:r>
            <a:r>
              <a:rPr lang="es-AR" dirty="0" err="1"/>
              <a:t>temp</a:t>
            </a:r>
            <a:r>
              <a:rPr lang="es-AR" dirty="0"/>
              <a:t>. Menos posibilidades de </a:t>
            </a:r>
            <a:r>
              <a:rPr lang="es-AR" dirty="0" err="1"/>
              <a:t>permanerc</a:t>
            </a:r>
            <a:r>
              <a:rPr lang="es-AR" dirty="0"/>
              <a:t> empleados</a:t>
            </a:r>
          </a:p>
          <a:p>
            <a:r>
              <a:rPr lang="es-AR" dirty="0"/>
              <a:t>Topel: evolución de salarios papel clave hacia transición a un empleo estable.</a:t>
            </a:r>
          </a:p>
          <a:p>
            <a:endParaRPr lang="es-AR" dirty="0"/>
          </a:p>
          <a:p>
            <a:r>
              <a:rPr lang="es-AR" dirty="0"/>
              <a:t>Mascherini Meller: países con programas de </a:t>
            </a:r>
            <a:r>
              <a:rPr lang="es-AR" dirty="0" err="1"/>
              <a:t>aprendizaje,nuevas</a:t>
            </a:r>
            <a:r>
              <a:rPr lang="es-AR" dirty="0"/>
              <a:t> </a:t>
            </a:r>
            <a:r>
              <a:rPr lang="es-AR" dirty="0" err="1"/>
              <a:t>instic</a:t>
            </a:r>
            <a:r>
              <a:rPr lang="es-AR" dirty="0"/>
              <a:t> laborales, fortalecer capital </a:t>
            </a:r>
            <a:r>
              <a:rPr lang="es-AR" dirty="0" err="1"/>
              <a:t>human.solc.cultr</a:t>
            </a:r>
            <a:r>
              <a:rPr lang="es-AR" dirty="0"/>
              <a:t>., mejora </a:t>
            </a:r>
            <a:r>
              <a:rPr lang="es-AR" dirty="0" err="1"/>
              <a:t>capc</a:t>
            </a:r>
            <a:r>
              <a:rPr lang="es-AR" dirty="0"/>
              <a:t> de </a:t>
            </a:r>
            <a:r>
              <a:rPr lang="es-AR" dirty="0" err="1"/>
              <a:t>obtenciaon</a:t>
            </a:r>
            <a:r>
              <a:rPr lang="es-AR" dirty="0"/>
              <a:t> de empleo.</a:t>
            </a:r>
          </a:p>
          <a:p>
            <a:r>
              <a:rPr lang="es-AR" dirty="0" err="1"/>
              <a:t>Ramirex</a:t>
            </a:r>
            <a:r>
              <a:rPr lang="es-AR" dirty="0"/>
              <a:t>: países con mala </a:t>
            </a:r>
            <a:r>
              <a:rPr lang="es-AR" dirty="0" err="1"/>
              <a:t>polt</a:t>
            </a:r>
            <a:r>
              <a:rPr lang="es-AR" dirty="0"/>
              <a:t>. Aumenta el desempleo joven</a:t>
            </a:r>
          </a:p>
          <a:p>
            <a:endParaRPr lang="es-AR" dirty="0"/>
          </a:p>
          <a:p>
            <a:r>
              <a:rPr lang="es-AR" dirty="0" err="1"/>
              <a:t>ramerz</a:t>
            </a:r>
            <a:r>
              <a:rPr lang="es-AR" dirty="0"/>
              <a:t>.: edad reduce la </a:t>
            </a:r>
            <a:r>
              <a:rPr lang="es-AR" dirty="0" err="1"/>
              <a:t>prob</a:t>
            </a:r>
            <a:r>
              <a:rPr lang="es-AR" dirty="0"/>
              <a:t> de obtener 1°trabajo. 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 err="1"/>
              <a:t>Cunnigham</a:t>
            </a:r>
            <a:r>
              <a:rPr lang="es-AR" dirty="0"/>
              <a:t>: </a:t>
            </a:r>
            <a:r>
              <a:rPr lang="es-AR" dirty="0" err="1"/>
              <a:t>termiar</a:t>
            </a:r>
            <a:r>
              <a:rPr lang="es-AR" dirty="0"/>
              <a:t> escuela-</a:t>
            </a:r>
            <a:r>
              <a:rPr lang="es-AR" dirty="0" err="1"/>
              <a:t>sectorinformal</a:t>
            </a:r>
            <a:r>
              <a:rPr lang="es-AR" dirty="0"/>
              <a:t>-sector formal</a:t>
            </a:r>
          </a:p>
          <a:p>
            <a:r>
              <a:rPr lang="es-AR" dirty="0"/>
              <a:t>Gong: </a:t>
            </a:r>
            <a:r>
              <a:rPr lang="es-AR" dirty="0" err="1"/>
              <a:t>prob</a:t>
            </a:r>
            <a:r>
              <a:rPr lang="es-AR" dirty="0"/>
              <a:t> de trabar sector informal , disminuye con los ingresos familia.</a:t>
            </a:r>
          </a:p>
          <a:p>
            <a:r>
              <a:rPr lang="es-AR" dirty="0"/>
              <a:t>Bosh; sector </a:t>
            </a:r>
            <a:r>
              <a:rPr lang="es-AR" dirty="0" err="1"/>
              <a:t>inform.</a:t>
            </a:r>
            <a:r>
              <a:rPr lang="es-AR" dirty="0"/>
              <a:t> Entrada </a:t>
            </a:r>
            <a:r>
              <a:rPr lang="es-AR" dirty="0" err="1"/>
              <a:t>voltuntaria</a:t>
            </a:r>
            <a:r>
              <a:rPr lang="es-AR" dirty="0"/>
              <a:t>.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234D3-0F4A-4702-AAC1-4D9596DEA8FF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8280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2C473A4-A40E-4AC8-ACEB-34895E102EC5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DD9EBC-B9C2-4BCA-AA4D-FF9190D459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985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3A4-A40E-4AC8-ACEB-34895E102EC5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9EBC-B9C2-4BCA-AA4D-FF9190D459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609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3A4-A40E-4AC8-ACEB-34895E102EC5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9EBC-B9C2-4BCA-AA4D-FF9190D459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783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3A4-A40E-4AC8-ACEB-34895E102EC5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9EBC-B9C2-4BCA-AA4D-FF9190D4597C}" type="slidenum">
              <a:rPr lang="es-AR" smtClean="0"/>
              <a:t>‹#›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640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3A4-A40E-4AC8-ACEB-34895E102EC5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9EBC-B9C2-4BCA-AA4D-FF9190D459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0045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3A4-A40E-4AC8-ACEB-34895E102EC5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9EBC-B9C2-4BCA-AA4D-FF9190D459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754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3A4-A40E-4AC8-ACEB-34895E102EC5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9EBC-B9C2-4BCA-AA4D-FF9190D459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2730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3A4-A40E-4AC8-ACEB-34895E102EC5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9EBC-B9C2-4BCA-AA4D-FF9190D459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3270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3A4-A40E-4AC8-ACEB-34895E102EC5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9EBC-B9C2-4BCA-AA4D-FF9190D459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794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3A4-A40E-4AC8-ACEB-34895E102EC5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9EBC-B9C2-4BCA-AA4D-FF9190D459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941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3A4-A40E-4AC8-ACEB-34895E102EC5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9EBC-B9C2-4BCA-AA4D-FF9190D459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823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3A4-A40E-4AC8-ACEB-34895E102EC5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9EBC-B9C2-4BCA-AA4D-FF9190D459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298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3A4-A40E-4AC8-ACEB-34895E102EC5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9EBC-B9C2-4BCA-AA4D-FF9190D459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238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3A4-A40E-4AC8-ACEB-34895E102EC5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9EBC-B9C2-4BCA-AA4D-FF9190D459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199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3A4-A40E-4AC8-ACEB-34895E102EC5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9EBC-B9C2-4BCA-AA4D-FF9190D459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090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3A4-A40E-4AC8-ACEB-34895E102EC5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9EBC-B9C2-4BCA-AA4D-FF9190D459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266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3A4-A40E-4AC8-ACEB-34895E102EC5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9EBC-B9C2-4BCA-AA4D-FF9190D459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17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473A4-A40E-4AC8-ACEB-34895E102EC5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D9EBC-B9C2-4BCA-AA4D-FF9190D459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050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702010" y="271850"/>
            <a:ext cx="576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Trabajo Final de </a:t>
            </a:r>
            <a:r>
              <a:rPr lang="es-AR" sz="3200" b="1" u="sng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Econometria</a:t>
            </a:r>
            <a:endParaRPr lang="es-AR" sz="32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1741F4-A019-48AA-819A-00AB88F0A263}"/>
              </a:ext>
            </a:extLst>
          </p:cNvPr>
          <p:cNvSpPr txBox="1"/>
          <p:nvPr/>
        </p:nvSpPr>
        <p:spPr>
          <a:xfrm>
            <a:off x="1641389" y="1425148"/>
            <a:ext cx="8909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Light" panose="020E0507020206020404" pitchFamily="34" charset="0"/>
              </a:rPr>
              <a:t>“Transición Escuela-Trabajo para jóvenes en Argentina”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013BF0-3906-4277-9751-21E3F556F30F}"/>
              </a:ext>
            </a:extLst>
          </p:cNvPr>
          <p:cNvSpPr txBox="1"/>
          <p:nvPr/>
        </p:nvSpPr>
        <p:spPr>
          <a:xfrm>
            <a:off x="1890572" y="3297008"/>
            <a:ext cx="8909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Light" panose="020E0507020206020404" pitchFamily="34" charset="0"/>
              </a:rPr>
              <a:t>Alumno:</a:t>
            </a:r>
            <a:r>
              <a:rPr lang="es-A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Light" panose="020E0507020206020404" pitchFamily="34" charset="0"/>
              </a:rPr>
              <a:t> Agustin Muggiani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E3D1C0-77C0-47B5-9B6F-E8F11F006FF7}"/>
              </a:ext>
            </a:extLst>
          </p:cNvPr>
          <p:cNvSpPr txBox="1"/>
          <p:nvPr/>
        </p:nvSpPr>
        <p:spPr>
          <a:xfrm>
            <a:off x="926746" y="3986871"/>
            <a:ext cx="9489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Light" panose="020E0507020206020404" pitchFamily="34" charset="0"/>
              </a:rPr>
              <a:t>Profesores:</a:t>
            </a:r>
            <a:r>
              <a:rPr lang="es-A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Light" panose="020E0507020206020404" pitchFamily="34" charset="0"/>
              </a:rPr>
              <a:t> Carlos Lastra</a:t>
            </a:r>
          </a:p>
          <a:p>
            <a:pPr algn="ctr"/>
            <a:r>
              <a:rPr lang="es-A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Light" panose="020E0507020206020404" pitchFamily="34" charset="0"/>
              </a:rPr>
              <a:t>                                        Juan Marcos Pastor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B56ADB-3969-44EB-B547-3286D8E12123}"/>
              </a:ext>
            </a:extLst>
          </p:cNvPr>
          <p:cNvSpPr txBox="1"/>
          <p:nvPr/>
        </p:nvSpPr>
        <p:spPr>
          <a:xfrm>
            <a:off x="4193058" y="5177413"/>
            <a:ext cx="27802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Light" panose="020E0507020206020404" pitchFamily="34" charset="0"/>
              </a:rPr>
              <a:t>Año:</a:t>
            </a:r>
            <a:r>
              <a:rPr lang="es-A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Light" panose="020E0507020206020404" pitchFamily="34" charset="0"/>
              </a:rPr>
              <a:t> 2019</a:t>
            </a:r>
          </a:p>
          <a:p>
            <a:pPr algn="ctr"/>
            <a:r>
              <a:rPr lang="es-A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Light" panose="020E0507020206020404" pitchFamily="34" charset="0"/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5779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48ED5E-BFF4-4D3B-8E88-86AD561A9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5" y="577701"/>
            <a:ext cx="9786425" cy="618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519125" y="271850"/>
            <a:ext cx="915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5. Resultados:</a:t>
            </a:r>
            <a:r>
              <a:rPr lang="es-A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Segundo Grupo – Escuela Pública</a:t>
            </a:r>
            <a:endParaRPr lang="es-AR" sz="32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682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9E4E93-33CF-463D-84E6-3930B5522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1" y="587114"/>
            <a:ext cx="9828628" cy="62286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519125" y="271850"/>
            <a:ext cx="915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5. Resultados:</a:t>
            </a:r>
            <a:r>
              <a:rPr lang="es-A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Segundo Grupo – Escuela Privada</a:t>
            </a:r>
            <a:endParaRPr lang="es-AR" sz="32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031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C90FD9-A6A9-43DC-B516-8653FB885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38" y="245178"/>
            <a:ext cx="6908250" cy="6908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519125" y="88967"/>
            <a:ext cx="915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5. Resultados:</a:t>
            </a:r>
            <a:r>
              <a:rPr lang="es-A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Segundo Grupo – Comparación</a:t>
            </a:r>
            <a:endParaRPr lang="es-AR" sz="32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23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0BB742-0D3B-448B-801E-80E1D26A0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06" y="454735"/>
            <a:ext cx="6754960" cy="6754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519125" y="117102"/>
            <a:ext cx="915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5. Resultados:</a:t>
            </a:r>
            <a:r>
              <a:rPr lang="es-A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Segundo Grupo – Comparación</a:t>
            </a:r>
            <a:endParaRPr lang="es-AR" sz="32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09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40FE39-CD69-4BEE-A87A-F616DBC08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13" y="337622"/>
            <a:ext cx="9824416" cy="6464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519125" y="117102"/>
            <a:ext cx="915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5. Resultados:</a:t>
            </a:r>
            <a:r>
              <a:rPr lang="es-A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Tercer Grupo – Mujeres</a:t>
            </a:r>
            <a:endParaRPr lang="es-AR" sz="32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745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FED90-0933-4CBB-9E43-A9316B0DA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57" y="302494"/>
            <a:ext cx="9706707" cy="6429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519125" y="117102"/>
            <a:ext cx="915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5. Resultados:</a:t>
            </a:r>
            <a:r>
              <a:rPr lang="es-A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Tercer Grupo – Hombres</a:t>
            </a:r>
            <a:endParaRPr lang="es-AR" sz="32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218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F0D212-F268-465C-8470-ADB0A6A99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926" y="379831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519125" y="117102"/>
            <a:ext cx="915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5. Resultados:</a:t>
            </a:r>
            <a:r>
              <a:rPr lang="es-A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Tercer Grupo – Comparación</a:t>
            </a:r>
            <a:endParaRPr lang="es-AR" sz="32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413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F68B09-9C8E-4816-9596-FD829E3BC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89" y="407967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519125" y="117102"/>
            <a:ext cx="915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5. Resultados:</a:t>
            </a:r>
            <a:r>
              <a:rPr lang="es-A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Tercer Grupo – Comparación</a:t>
            </a:r>
            <a:endParaRPr lang="es-AR" sz="32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670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42B6B3-A953-49FF-B9B3-1C33D40B5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93904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519125" y="117102"/>
            <a:ext cx="915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5. Resultados:</a:t>
            </a:r>
            <a:r>
              <a:rPr lang="es-A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Tercer Grupo – Comparación</a:t>
            </a:r>
            <a:endParaRPr lang="es-AR" sz="32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0965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519125" y="117102"/>
            <a:ext cx="915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5. Conclusiones: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C60B8E-2CE3-4813-98A2-860BAC9D37BB}"/>
              </a:ext>
            </a:extLst>
          </p:cNvPr>
          <p:cNvSpPr/>
          <p:nvPr/>
        </p:nvSpPr>
        <p:spPr>
          <a:xfrm>
            <a:off x="5250867" y="1764236"/>
            <a:ext cx="2027946" cy="40011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sz="2000" dirty="0"/>
              <a:t>Sector Formal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938AB2-2421-4885-97EE-2E8403512920}"/>
              </a:ext>
            </a:extLst>
          </p:cNvPr>
          <p:cNvSpPr/>
          <p:nvPr/>
        </p:nvSpPr>
        <p:spPr>
          <a:xfrm>
            <a:off x="5250867" y="5110719"/>
            <a:ext cx="2027946" cy="40011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sz="2000" dirty="0"/>
              <a:t>Sector Informal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49E030-616A-4FC4-82C0-E35EC8DC4D29}"/>
              </a:ext>
            </a:extLst>
          </p:cNvPr>
          <p:cNvSpPr/>
          <p:nvPr/>
        </p:nvSpPr>
        <p:spPr>
          <a:xfrm>
            <a:off x="1797869" y="3213556"/>
            <a:ext cx="2263625" cy="40011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sz="2000" dirty="0"/>
              <a:t>Años de Educación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C4558E-5DF2-45F4-8B7E-807103CFBDE5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4061494" y="1964291"/>
            <a:ext cx="1189373" cy="144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C77796-F780-49EE-9B96-E7FF2702109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061494" y="3413611"/>
            <a:ext cx="1189373" cy="189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lus Sign 11">
            <a:extLst>
              <a:ext uri="{FF2B5EF4-FFF2-40B4-BE49-F238E27FC236}">
                <a16:creationId xmlns:a16="http://schemas.microsoft.com/office/drawing/2014/main" id="{56311F2D-DE06-43D3-92F1-951C5E34C1B4}"/>
              </a:ext>
            </a:extLst>
          </p:cNvPr>
          <p:cNvSpPr/>
          <p:nvPr/>
        </p:nvSpPr>
        <p:spPr>
          <a:xfrm>
            <a:off x="1467783" y="3244334"/>
            <a:ext cx="330086" cy="369332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B65381BF-47E6-4B63-872E-D0DAFAFAD9B0}"/>
              </a:ext>
            </a:extLst>
          </p:cNvPr>
          <p:cNvSpPr/>
          <p:nvPr/>
        </p:nvSpPr>
        <p:spPr>
          <a:xfrm>
            <a:off x="4751708" y="2596618"/>
            <a:ext cx="330086" cy="369332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261BAAF2-80DE-4550-A28C-C77378CAD3D6}"/>
              </a:ext>
            </a:extLst>
          </p:cNvPr>
          <p:cNvSpPr/>
          <p:nvPr/>
        </p:nvSpPr>
        <p:spPr>
          <a:xfrm>
            <a:off x="4748145" y="4177526"/>
            <a:ext cx="330086" cy="184666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262F56-DAA1-4E0C-8454-1A53468C93F1}"/>
              </a:ext>
            </a:extLst>
          </p:cNvPr>
          <p:cNvSpPr/>
          <p:nvPr/>
        </p:nvSpPr>
        <p:spPr>
          <a:xfrm>
            <a:off x="8076129" y="806840"/>
            <a:ext cx="2263622" cy="40011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sz="2000" dirty="0"/>
              <a:t>Trabajo Estable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2852D2-420D-46C9-862E-782390389E6C}"/>
              </a:ext>
            </a:extLst>
          </p:cNvPr>
          <p:cNvSpPr/>
          <p:nvPr/>
        </p:nvSpPr>
        <p:spPr>
          <a:xfrm>
            <a:off x="8076129" y="1764236"/>
            <a:ext cx="2263622" cy="40011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sz="2000" dirty="0"/>
              <a:t>Asistencia Social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752A92-4F88-47AF-918D-0B9DCB6798C0}"/>
              </a:ext>
            </a:extLst>
          </p:cNvPr>
          <p:cNvSpPr/>
          <p:nvPr/>
        </p:nvSpPr>
        <p:spPr>
          <a:xfrm>
            <a:off x="8076128" y="2721632"/>
            <a:ext cx="2263623" cy="40011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sz="2000" dirty="0"/>
              <a:t>Aportes Jubilatorios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7E43CE-5475-44AF-A3B8-1A64ACC7A60C}"/>
              </a:ext>
            </a:extLst>
          </p:cNvPr>
          <p:cNvSpPr/>
          <p:nvPr/>
        </p:nvSpPr>
        <p:spPr>
          <a:xfrm>
            <a:off x="8076128" y="3952003"/>
            <a:ext cx="2263625" cy="707886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sz="2000" dirty="0"/>
              <a:t>Sin Protección Laboral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CE4E11-09A9-4EF3-9245-D8B1D076F56E}"/>
              </a:ext>
            </a:extLst>
          </p:cNvPr>
          <p:cNvSpPr/>
          <p:nvPr/>
        </p:nvSpPr>
        <p:spPr>
          <a:xfrm>
            <a:off x="8076129" y="5105628"/>
            <a:ext cx="2263623" cy="40011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sz="2000" dirty="0"/>
              <a:t>Sin Contratos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3F0A5D-EDE8-4959-ACDD-01C33AEB213F}"/>
              </a:ext>
            </a:extLst>
          </p:cNvPr>
          <p:cNvSpPr/>
          <p:nvPr/>
        </p:nvSpPr>
        <p:spPr>
          <a:xfrm>
            <a:off x="8076128" y="5950422"/>
            <a:ext cx="2263624" cy="707886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sz="2000" dirty="0"/>
              <a:t>Sin Servicios Sociales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2B2C5D5-040F-4E57-AA21-09541F991449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7278813" y="1006895"/>
            <a:ext cx="797316" cy="95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0E4FB0-72E8-4C7D-8DC3-9AA5766CD6FC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7278813" y="1964291"/>
            <a:ext cx="797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05E212-73EA-430E-A1ED-F482665B3175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7278813" y="1964291"/>
            <a:ext cx="797315" cy="95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B079E1-0248-4E97-AB8F-8BE1B7182593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7278813" y="4305946"/>
            <a:ext cx="797315" cy="100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DC5AC4-9BC2-42D1-8DEF-BD0473B1FDA2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7278813" y="5305683"/>
            <a:ext cx="797316" cy="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7FECD5-B23F-404C-BBA1-4E34A05B1D37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>
            <a:off x="7278813" y="5310774"/>
            <a:ext cx="797315" cy="99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702011" y="271850"/>
            <a:ext cx="2298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Introducción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81D78-CD88-4C60-A48B-6580EE8F4B5E}"/>
              </a:ext>
            </a:extLst>
          </p:cNvPr>
          <p:cNvSpPr txBox="1"/>
          <p:nvPr/>
        </p:nvSpPr>
        <p:spPr>
          <a:xfrm>
            <a:off x="2014151" y="1440209"/>
            <a:ext cx="1927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Enfoque de estudio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ED8572-42DC-41BE-936E-78629FE166D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941804" y="1910376"/>
            <a:ext cx="617839" cy="6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36D867-3A06-4C5C-8A45-C4F873A77D4A}"/>
              </a:ext>
            </a:extLst>
          </p:cNvPr>
          <p:cNvSpPr txBox="1"/>
          <p:nvPr/>
        </p:nvSpPr>
        <p:spPr>
          <a:xfrm>
            <a:off x="4559643" y="1433322"/>
            <a:ext cx="2145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Enfoque Cuantitativo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506EF8-DBAE-4B29-A84A-723BBE9BA9FD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6705599" y="1910376"/>
            <a:ext cx="1351000" cy="6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0711F0-58B7-434B-97C0-26925BAE6A04}"/>
              </a:ext>
            </a:extLst>
          </p:cNvPr>
          <p:cNvSpPr txBox="1"/>
          <p:nvPr/>
        </p:nvSpPr>
        <p:spPr>
          <a:xfrm>
            <a:off x="8056599" y="1224764"/>
            <a:ext cx="3836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Conclusiones objetivas de relación entre variables medibles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4DB7E8-C3CC-4EB8-8DB4-7176A73EC5EA}"/>
              </a:ext>
            </a:extLst>
          </p:cNvPr>
          <p:cNvSpPr txBox="1"/>
          <p:nvPr/>
        </p:nvSpPr>
        <p:spPr>
          <a:xfrm>
            <a:off x="2014151" y="4506841"/>
            <a:ext cx="1927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Análisis de Datos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F6DD04-C129-412F-888F-2AF24DEB291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941804" y="4983895"/>
            <a:ext cx="6178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FF71EE-797E-4E89-975E-61D24F38E0AE}"/>
              </a:ext>
            </a:extLst>
          </p:cNvPr>
          <p:cNvSpPr txBox="1"/>
          <p:nvPr/>
        </p:nvSpPr>
        <p:spPr>
          <a:xfrm>
            <a:off x="4559643" y="4506841"/>
            <a:ext cx="2261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Método Cuantitativo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BD9C2B-5A72-4B8D-89CC-53D11C86AEB8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6820930" y="4507970"/>
            <a:ext cx="1340707" cy="47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77C8B7-DBFA-41FB-9F27-48B472FDEA77}"/>
              </a:ext>
            </a:extLst>
          </p:cNvPr>
          <p:cNvSpPr txBox="1"/>
          <p:nvPr/>
        </p:nvSpPr>
        <p:spPr>
          <a:xfrm>
            <a:off x="8161637" y="4030916"/>
            <a:ext cx="3731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Recolección de datos de forma predeterminada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8C780F-ACEE-4BBA-87C8-3A4BF22EBA01}"/>
              </a:ext>
            </a:extLst>
          </p:cNvPr>
          <p:cNvSpPr txBox="1"/>
          <p:nvPr/>
        </p:nvSpPr>
        <p:spPr>
          <a:xfrm>
            <a:off x="8161637" y="5168442"/>
            <a:ext cx="3564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Interpretación de datos de manera estadística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AFF6DF-F0DF-4512-8744-4BE7C678A4D2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6820930" y="4983895"/>
            <a:ext cx="1340707" cy="661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A0BEEE0-FD34-4D5B-920C-42E205D3DE5C}"/>
              </a:ext>
            </a:extLst>
          </p:cNvPr>
          <p:cNvSpPr txBox="1"/>
          <p:nvPr/>
        </p:nvSpPr>
        <p:spPr>
          <a:xfrm>
            <a:off x="2079024" y="3006142"/>
            <a:ext cx="1245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Datos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10381F-AE52-4790-9256-2005FB85BDA9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3324998" y="3267752"/>
            <a:ext cx="7053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E19273C-185A-45F3-9613-31844B3B1FE0}"/>
              </a:ext>
            </a:extLst>
          </p:cNvPr>
          <p:cNvSpPr txBox="1"/>
          <p:nvPr/>
        </p:nvSpPr>
        <p:spPr>
          <a:xfrm>
            <a:off x="4030364" y="2790698"/>
            <a:ext cx="3126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Jóvenes de la República Argentina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DA4D6F-37E0-44A8-ACD0-795455A821C4}"/>
              </a:ext>
            </a:extLst>
          </p:cNvPr>
          <p:cNvCxnSpPr>
            <a:cxnSpLocks/>
            <a:stCxn id="44" idx="3"/>
            <a:endCxn id="52" idx="1"/>
          </p:cNvCxnSpPr>
          <p:nvPr/>
        </p:nvCxnSpPr>
        <p:spPr>
          <a:xfrm flipV="1">
            <a:off x="7156620" y="3267751"/>
            <a:ext cx="10050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2A5409-15B3-48A7-903E-6B517760CC54}"/>
              </a:ext>
            </a:extLst>
          </p:cNvPr>
          <p:cNvSpPr txBox="1"/>
          <p:nvPr/>
        </p:nvSpPr>
        <p:spPr>
          <a:xfrm>
            <a:off x="8161637" y="2790697"/>
            <a:ext cx="3529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Encuesta Permanente de Hogares (EPH)</a:t>
            </a:r>
          </a:p>
        </p:txBody>
      </p:sp>
    </p:spTree>
    <p:extLst>
      <p:ext uri="{BB962C8B-B14F-4D97-AF65-F5344CB8AC3E}">
        <p14:creationId xmlns:p14="http://schemas.microsoft.com/office/powerpoint/2010/main" val="154179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702011" y="271850"/>
            <a:ext cx="2298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Índice: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140F88-396B-4CC0-8812-6DBBBAC2C89B}"/>
              </a:ext>
            </a:extLst>
          </p:cNvPr>
          <p:cNvSpPr txBox="1"/>
          <p:nvPr/>
        </p:nvSpPr>
        <p:spPr>
          <a:xfrm>
            <a:off x="2446639" y="1482811"/>
            <a:ext cx="8859794" cy="4644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indent="-342900">
              <a:buAutoNum type="arabicPeriod"/>
            </a:pPr>
            <a:r>
              <a:rPr lang="es-AR" sz="3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Revisión Literaria</a:t>
            </a:r>
          </a:p>
          <a:p>
            <a:pPr marL="342900" indent="-342900">
              <a:buAutoNum type="arabicPeriod"/>
            </a:pPr>
            <a:r>
              <a:rPr lang="es-AR" sz="3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Datos</a:t>
            </a:r>
          </a:p>
          <a:p>
            <a:pPr marL="342900" indent="-342900">
              <a:buAutoNum type="arabicPeriod"/>
            </a:pPr>
            <a:r>
              <a:rPr lang="es-AR" sz="3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AR" sz="3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Variable Independiente: Educación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AR" sz="3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Variable Dependiente: Categoría Ocupacional</a:t>
            </a:r>
          </a:p>
          <a:p>
            <a:pPr marL="342900" indent="-342900">
              <a:buAutoNum type="arabicPeriod"/>
            </a:pPr>
            <a:r>
              <a:rPr lang="es-AR" sz="3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Matrices de Transición</a:t>
            </a:r>
          </a:p>
          <a:p>
            <a:pPr marL="342900" indent="-342900">
              <a:buAutoNum type="arabicPeriod"/>
            </a:pPr>
            <a:r>
              <a:rPr lang="es-AR" sz="3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Resultados</a:t>
            </a:r>
          </a:p>
          <a:p>
            <a:pPr marL="342900" indent="-342900">
              <a:buAutoNum type="arabicPeriod"/>
            </a:pPr>
            <a:r>
              <a:rPr lang="es-AR" sz="3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Conclusión</a:t>
            </a:r>
          </a:p>
          <a:p>
            <a:pPr lvl="1"/>
            <a:endParaRPr lang="es-AR" sz="3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>
              <a:buAutoNum type="arabicPeriod"/>
            </a:pPr>
            <a:endParaRPr lang="es-AR" sz="3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996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702010" y="271850"/>
            <a:ext cx="3896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Revisión Literaria: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9E425-598F-4D5E-90DA-2C99F9A03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82" y="1235676"/>
            <a:ext cx="9799588" cy="535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7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702010" y="271850"/>
            <a:ext cx="3896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Datos: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B226-2B30-450B-B664-CAAC517E5604}"/>
              </a:ext>
            </a:extLst>
          </p:cNvPr>
          <p:cNvSpPr txBox="1"/>
          <p:nvPr/>
        </p:nvSpPr>
        <p:spPr>
          <a:xfrm>
            <a:off x="2570904" y="2354335"/>
            <a:ext cx="1285103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Año 2017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F7161D-055F-4EA9-9158-B73A4991FE97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3213456" y="2723667"/>
            <a:ext cx="0" cy="4404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F9FBE5-B790-479D-B4A0-4C5C10E99C75}"/>
              </a:ext>
            </a:extLst>
          </p:cNvPr>
          <p:cNvSpPr txBox="1"/>
          <p:nvPr/>
        </p:nvSpPr>
        <p:spPr>
          <a:xfrm>
            <a:off x="2268163" y="4229640"/>
            <a:ext cx="1890583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Años de Educación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8631F6-C5CA-40D9-BA8D-A12DA46F9313}"/>
              </a:ext>
            </a:extLst>
          </p:cNvPr>
          <p:cNvSpPr/>
          <p:nvPr/>
        </p:nvSpPr>
        <p:spPr>
          <a:xfrm>
            <a:off x="2200903" y="3164103"/>
            <a:ext cx="2025106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AR" dirty="0"/>
              <a:t>Jóvenes 14-45 años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C6380D-0B79-45FE-B16D-B3E52D96E00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213455" y="3533435"/>
            <a:ext cx="1" cy="6962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8B208F-1C7F-4C28-A1C6-55CF4AA0869C}"/>
              </a:ext>
            </a:extLst>
          </p:cNvPr>
          <p:cNvSpPr txBox="1"/>
          <p:nvPr/>
        </p:nvSpPr>
        <p:spPr>
          <a:xfrm>
            <a:off x="8978545" y="2354335"/>
            <a:ext cx="1285103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Año 2018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67B186-1624-4BA5-940C-7631D97748BF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9621096" y="2723667"/>
            <a:ext cx="1" cy="4298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6FF060-E482-4134-AA69-180763152111}"/>
              </a:ext>
            </a:extLst>
          </p:cNvPr>
          <p:cNvSpPr txBox="1"/>
          <p:nvPr/>
        </p:nvSpPr>
        <p:spPr>
          <a:xfrm>
            <a:off x="8398456" y="4229640"/>
            <a:ext cx="2445277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Categoría Ocupacional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6A8B5-15E3-412A-AC72-08A84208DF1F}"/>
              </a:ext>
            </a:extLst>
          </p:cNvPr>
          <p:cNvSpPr/>
          <p:nvPr/>
        </p:nvSpPr>
        <p:spPr>
          <a:xfrm>
            <a:off x="8488394" y="3153488"/>
            <a:ext cx="2265403" cy="64633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AR" dirty="0"/>
              <a:t>Jóvenes 14-45 años que buscaron trabajo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47E9AE-D787-415E-839F-E51589BE3D6C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flipH="1">
            <a:off x="9621095" y="3799819"/>
            <a:ext cx="1" cy="4298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41C468-5C79-4B2B-A2F2-0869088FD84F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264354" y="5073221"/>
            <a:ext cx="0" cy="4484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E1FB668-A2DA-4386-B0B2-02690CB1967A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4495863" y="3316564"/>
            <a:ext cx="474249" cy="303906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DCACAD8-7CFE-4236-8EE8-78987641CE83}"/>
              </a:ext>
            </a:extLst>
          </p:cNvPr>
          <p:cNvCxnSpPr>
            <a:stCxn id="20" idx="2"/>
          </p:cNvCxnSpPr>
          <p:nvPr/>
        </p:nvCxnSpPr>
        <p:spPr>
          <a:xfrm rot="5400000">
            <a:off x="7699683" y="3151808"/>
            <a:ext cx="474249" cy="33685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1AA8A0-30B9-4E6F-962F-F9259B765C66}"/>
              </a:ext>
            </a:extLst>
          </p:cNvPr>
          <p:cNvSpPr txBox="1"/>
          <p:nvPr/>
        </p:nvSpPr>
        <p:spPr>
          <a:xfrm>
            <a:off x="5079394" y="5521639"/>
            <a:ext cx="2369919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Matriz de Transición de la Escuela al Trabajo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E54249-23B9-422E-9F04-C7698227FE01}"/>
              </a:ext>
            </a:extLst>
          </p:cNvPr>
          <p:cNvSpPr/>
          <p:nvPr/>
        </p:nvSpPr>
        <p:spPr>
          <a:xfrm>
            <a:off x="5473005" y="2354335"/>
            <a:ext cx="1582695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s-AR" dirty="0"/>
              <a:t>Panel de Datos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316CAB-E1BC-4D51-97BF-D1A57F20D892}"/>
              </a:ext>
            </a:extLst>
          </p:cNvPr>
          <p:cNvCxnSpPr>
            <a:cxnSpLocks/>
            <a:stCxn id="2" idx="3"/>
            <a:endCxn id="51" idx="1"/>
          </p:cNvCxnSpPr>
          <p:nvPr/>
        </p:nvCxnSpPr>
        <p:spPr>
          <a:xfrm>
            <a:off x="3856007" y="2539001"/>
            <a:ext cx="161699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186EAD-48F5-4FD6-A3BF-B2454CDA124D}"/>
              </a:ext>
            </a:extLst>
          </p:cNvPr>
          <p:cNvCxnSpPr>
            <a:cxnSpLocks/>
            <a:stCxn id="18" idx="1"/>
            <a:endCxn id="51" idx="3"/>
          </p:cNvCxnSpPr>
          <p:nvPr/>
        </p:nvCxnSpPr>
        <p:spPr>
          <a:xfrm flipH="1">
            <a:off x="7055700" y="2539001"/>
            <a:ext cx="192284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F0A528D-681A-4A1D-B5AE-970303681356}"/>
              </a:ext>
            </a:extLst>
          </p:cNvPr>
          <p:cNvSpPr/>
          <p:nvPr/>
        </p:nvSpPr>
        <p:spPr>
          <a:xfrm>
            <a:off x="3850354" y="1041291"/>
            <a:ext cx="1582695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dirty="0"/>
              <a:t>EPH 4tr. 2017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9CF7B55-0246-4789-A7FE-9A4B31D049EE}"/>
              </a:ext>
            </a:extLst>
          </p:cNvPr>
          <p:cNvSpPr/>
          <p:nvPr/>
        </p:nvSpPr>
        <p:spPr>
          <a:xfrm>
            <a:off x="7395850" y="1045868"/>
            <a:ext cx="1582695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dirty="0"/>
              <a:t>EPH 4tr. 2018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E3B0B9E-42DF-4440-8834-8E69F2844D0D}"/>
              </a:ext>
            </a:extLst>
          </p:cNvPr>
          <p:cNvCxnSpPr>
            <a:stCxn id="71" idx="2"/>
            <a:endCxn id="51" idx="0"/>
          </p:cNvCxnSpPr>
          <p:nvPr/>
        </p:nvCxnSpPr>
        <p:spPr>
          <a:xfrm rot="16200000" flipH="1">
            <a:off x="4981171" y="1071153"/>
            <a:ext cx="943712" cy="162265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0A816074-BD0B-4E54-833B-15194116BE0E}"/>
              </a:ext>
            </a:extLst>
          </p:cNvPr>
          <p:cNvCxnSpPr>
            <a:stCxn id="72" idx="2"/>
          </p:cNvCxnSpPr>
          <p:nvPr/>
        </p:nvCxnSpPr>
        <p:spPr>
          <a:xfrm rot="5400000">
            <a:off x="6993332" y="686220"/>
            <a:ext cx="464886" cy="192284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85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702010" y="271850"/>
            <a:ext cx="690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3.1 Variable Independiente:</a:t>
            </a:r>
            <a:r>
              <a:rPr lang="es-A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Educación</a:t>
            </a:r>
            <a:endParaRPr lang="es-AR" sz="32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AEF731C-C01D-48E4-9E41-4EDCCE3CE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53300"/>
              </p:ext>
            </p:extLst>
          </p:nvPr>
        </p:nvGraphicFramePr>
        <p:xfrm>
          <a:off x="2425895" y="1226103"/>
          <a:ext cx="9151815" cy="5148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50605">
                  <a:extLst>
                    <a:ext uri="{9D8B030D-6E8A-4147-A177-3AD203B41FA5}">
                      <a16:colId xmlns:a16="http://schemas.microsoft.com/office/drawing/2014/main" val="4247497840"/>
                    </a:ext>
                  </a:extLst>
                </a:gridCol>
                <a:gridCol w="3050605">
                  <a:extLst>
                    <a:ext uri="{9D8B030D-6E8A-4147-A177-3AD203B41FA5}">
                      <a16:colId xmlns:a16="http://schemas.microsoft.com/office/drawing/2014/main" val="2839542683"/>
                    </a:ext>
                  </a:extLst>
                </a:gridCol>
                <a:gridCol w="3050605">
                  <a:extLst>
                    <a:ext uri="{9D8B030D-6E8A-4147-A177-3AD203B41FA5}">
                      <a16:colId xmlns:a16="http://schemas.microsoft.com/office/drawing/2014/main" val="3889331251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NIVEL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COMPLETO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AÑOS DE EDUCACIÓN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188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PREESCOLAR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02532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latin typeface="+mn-lt"/>
                        </a:rPr>
                        <a:t>PREESCOLAR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47698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PRIMARIO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1 a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3695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latin typeface="+mn-lt"/>
                        </a:rPr>
                        <a:t>PRIMARIO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3653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SECUNDARIO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7 a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7619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SECUNDARIO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78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UNIVERSITARIO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13 a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7752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UNIVERSITARIO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5715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POSGRADO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18 a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3406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POSGRADO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latin typeface="+mn-lt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11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83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519125" y="271850"/>
            <a:ext cx="915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3.2 Variable Dependiente:</a:t>
            </a:r>
            <a:r>
              <a:rPr lang="es-A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Categoría Ocupacional</a:t>
            </a:r>
            <a:endParaRPr lang="es-AR" sz="32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D9A4E34-8781-4BEE-BE87-909881F8F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79558"/>
              </p:ext>
            </p:extLst>
          </p:nvPr>
        </p:nvGraphicFramePr>
        <p:xfrm>
          <a:off x="2068958" y="1293966"/>
          <a:ext cx="9747904" cy="462139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36976">
                  <a:extLst>
                    <a:ext uri="{9D8B030D-6E8A-4147-A177-3AD203B41FA5}">
                      <a16:colId xmlns:a16="http://schemas.microsoft.com/office/drawing/2014/main" val="2212002823"/>
                    </a:ext>
                  </a:extLst>
                </a:gridCol>
                <a:gridCol w="2007408">
                  <a:extLst>
                    <a:ext uri="{9D8B030D-6E8A-4147-A177-3AD203B41FA5}">
                      <a16:colId xmlns:a16="http://schemas.microsoft.com/office/drawing/2014/main" val="3683940116"/>
                    </a:ext>
                  </a:extLst>
                </a:gridCol>
                <a:gridCol w="2293033">
                  <a:extLst>
                    <a:ext uri="{9D8B030D-6E8A-4147-A177-3AD203B41FA5}">
                      <a16:colId xmlns:a16="http://schemas.microsoft.com/office/drawing/2014/main" val="1927048377"/>
                    </a:ext>
                  </a:extLst>
                </a:gridCol>
                <a:gridCol w="3010487">
                  <a:extLst>
                    <a:ext uri="{9D8B030D-6E8A-4147-A177-3AD203B41FA5}">
                      <a16:colId xmlns:a16="http://schemas.microsoft.com/office/drawing/2014/main" val="3460993606"/>
                    </a:ext>
                  </a:extLst>
                </a:gridCol>
              </a:tblGrid>
              <a:tr h="450689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ESTUDIA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TIPO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CATEGORIA OCUPACIONAL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07445"/>
                  </a:ext>
                </a:extLst>
              </a:tr>
              <a:tr h="493455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INACTIVO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INACTIVO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03138"/>
                  </a:ext>
                </a:extLst>
              </a:tr>
              <a:tr h="493455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DESOCUPADO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DESEMPLEADO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75556"/>
                  </a:ext>
                </a:extLst>
              </a:tr>
              <a:tr h="493455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DESOCUPADO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ESTUDIANTE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24529"/>
                  </a:ext>
                </a:extLst>
              </a:tr>
              <a:tr h="851717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OCUPADO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INFORMAL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ESTUDIANTE CON TRABAJO FORMAL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22251"/>
                  </a:ext>
                </a:extLst>
              </a:tr>
              <a:tr h="851717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OCUPADO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FORMAL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ESTUDIANTE CON TRABAJO INFORMAL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90759"/>
                  </a:ext>
                </a:extLst>
              </a:tr>
              <a:tr h="493455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OCUPADO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INFORMAL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TRABAJO INFORMAL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38398"/>
                  </a:ext>
                </a:extLst>
              </a:tr>
              <a:tr h="493455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OCUPADO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FORMAL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TRABAJO FORMAL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12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519125" y="271850"/>
            <a:ext cx="915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4. Matrices de Transición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E46F21-D6E5-4429-AAF7-5B0FF416A050}"/>
                  </a:ext>
                </a:extLst>
              </p:cNvPr>
              <p:cNvSpPr txBox="1"/>
              <p:nvPr/>
            </p:nvSpPr>
            <p:spPr>
              <a:xfrm>
                <a:off x="3974647" y="1811446"/>
                <a:ext cx="5957136" cy="2783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AR" sz="5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5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AR" sz="5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AR" sz="5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AR" sz="5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AR" sz="5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AR" sz="540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sz="5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5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AR" sz="5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AR" sz="5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AR" sz="5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AR" sz="5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AR" sz="5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AR" sz="5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5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AR" sz="5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AR" sz="5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AR" sz="5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sz="5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5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AR" sz="5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s-AR" sz="5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s-AR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5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AR" sz="5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E46F21-D6E5-4429-AAF7-5B0FF416A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47" y="1811446"/>
                <a:ext cx="5957136" cy="2783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B167E4-3FEE-4C26-B4C5-0977AA53E9A7}"/>
                  </a:ext>
                </a:extLst>
              </p:cNvPr>
              <p:cNvSpPr txBox="1"/>
              <p:nvPr/>
            </p:nvSpPr>
            <p:spPr>
              <a:xfrm>
                <a:off x="6875953" y="1162696"/>
                <a:ext cx="389779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𝐶𝑎𝑡𝑒𝑔𝑜𝑟𝑖𝑎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𝑂𝑐𝑢𝑝𝑎𝑐𝑖𝑜𝑛𝑎𝑙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B167E4-3FEE-4C26-B4C5-0977AA53E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953" y="1162696"/>
                <a:ext cx="3897798" cy="276999"/>
              </a:xfrm>
              <a:prstGeom prst="rect">
                <a:avLst/>
              </a:prstGeom>
              <a:blipFill>
                <a:blip r:embed="rId3"/>
                <a:stretch>
                  <a:fillRect l="-1565" t="-4444" r="-1721" b="-3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64A575-5415-4646-AFFC-A7DA991855C7}"/>
                  </a:ext>
                </a:extLst>
              </p:cNvPr>
              <p:cNvSpPr txBox="1"/>
              <p:nvPr/>
            </p:nvSpPr>
            <p:spPr>
              <a:xfrm>
                <a:off x="2335226" y="5441744"/>
                <a:ext cx="3005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ñ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𝑜𝑠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𝑒𝑑𝑢𝑐𝑎𝑐𝑖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64A575-5415-4646-AFFC-A7DA99185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226" y="5441744"/>
                <a:ext cx="3005887" cy="276999"/>
              </a:xfrm>
              <a:prstGeom prst="rect">
                <a:avLst/>
              </a:prstGeom>
              <a:blipFill>
                <a:blip r:embed="rId4"/>
                <a:stretch>
                  <a:fillRect l="-1217" t="-4444" r="-2231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80B679-3A8E-49A8-8A55-1C8AB9FA76BD}"/>
                  </a:ext>
                </a:extLst>
              </p:cNvPr>
              <p:cNvSpPr txBox="1"/>
              <p:nvPr/>
            </p:nvSpPr>
            <p:spPr>
              <a:xfrm>
                <a:off x="6983160" y="5026823"/>
                <a:ext cx="3790604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𝑒𝑠𝑡𝑎𝑑𝑜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AR" sz="2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AR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𝑒𝑠𝑡𝑎𝑑𝑜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AR" sz="24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AR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s-AR" sz="24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80B679-3A8E-49A8-8A55-1C8AB9FA7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160" y="5026823"/>
                <a:ext cx="3790604" cy="829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FE7EA7-180A-4A68-82A3-1C95A18D64A3}"/>
              </a:ext>
            </a:extLst>
          </p:cNvPr>
          <p:cNvCxnSpPr>
            <a:cxnSpLocks/>
            <a:stCxn id="29" idx="0"/>
            <a:endCxn id="7" idx="2"/>
          </p:cNvCxnSpPr>
          <p:nvPr/>
        </p:nvCxnSpPr>
        <p:spPr>
          <a:xfrm flipV="1">
            <a:off x="8285860" y="1439695"/>
            <a:ext cx="538992" cy="5869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0588217-9C43-4444-981E-227847418D52}"/>
              </a:ext>
            </a:extLst>
          </p:cNvPr>
          <p:cNvSpPr/>
          <p:nvPr/>
        </p:nvSpPr>
        <p:spPr>
          <a:xfrm>
            <a:off x="4988826" y="3717546"/>
            <a:ext cx="293075" cy="72994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CCA33C-A55C-4C9B-A01B-A320FFE6EAFE}"/>
              </a:ext>
            </a:extLst>
          </p:cNvPr>
          <p:cNvSpPr/>
          <p:nvPr/>
        </p:nvSpPr>
        <p:spPr>
          <a:xfrm>
            <a:off x="7490787" y="3519514"/>
            <a:ext cx="935753" cy="94038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5D6744-CC47-498B-A00F-DA7BC53B979D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 flipH="1">
            <a:off x="3838170" y="4447491"/>
            <a:ext cx="1297194" cy="9942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65AAA4-54E9-42D7-80BF-1CE0176244CA}"/>
              </a:ext>
            </a:extLst>
          </p:cNvPr>
          <p:cNvCxnSpPr>
            <a:cxnSpLocks/>
            <a:stCxn id="16" idx="4"/>
            <a:endCxn id="9" idx="0"/>
          </p:cNvCxnSpPr>
          <p:nvPr/>
        </p:nvCxnSpPr>
        <p:spPr>
          <a:xfrm>
            <a:off x="7958664" y="4459902"/>
            <a:ext cx="919798" cy="5669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6AB6E3A-B3A9-41FB-B61E-632EA0696AFB}"/>
              </a:ext>
            </a:extLst>
          </p:cNvPr>
          <p:cNvSpPr/>
          <p:nvPr/>
        </p:nvSpPr>
        <p:spPr>
          <a:xfrm>
            <a:off x="8139322" y="2026689"/>
            <a:ext cx="293075" cy="72994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771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B957E3-A165-4D3B-BFB5-AC58D60F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8" y="342785"/>
            <a:ext cx="9800492" cy="6515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8B519-2251-4C67-905D-16EEB762DD13}"/>
              </a:ext>
            </a:extLst>
          </p:cNvPr>
          <p:cNvSpPr txBox="1"/>
          <p:nvPr/>
        </p:nvSpPr>
        <p:spPr>
          <a:xfrm>
            <a:off x="2519125" y="271850"/>
            <a:ext cx="915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5. Resultados:</a:t>
            </a:r>
            <a:r>
              <a:rPr lang="es-A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Primer Grupo – Población Total </a:t>
            </a:r>
            <a:endParaRPr lang="es-AR" sz="32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8303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372</TotalTime>
  <Words>606</Words>
  <Application>Microsoft Office PowerPoint</Application>
  <PresentationFormat>Widescreen</PresentationFormat>
  <Paragraphs>153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Copperplate Gothic Light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Agustin Muggiani</dc:creator>
  <cp:lastModifiedBy>Agustin Muggiani</cp:lastModifiedBy>
  <cp:revision>23</cp:revision>
  <dcterms:created xsi:type="dcterms:W3CDTF">2019-09-25T16:56:16Z</dcterms:created>
  <dcterms:modified xsi:type="dcterms:W3CDTF">2019-09-26T14:50:25Z</dcterms:modified>
</cp:coreProperties>
</file>