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0"/>
  </p:notesMasterIdLst>
  <p:sldIdLst>
    <p:sldId id="257" r:id="rId2"/>
    <p:sldId id="273" r:id="rId3"/>
    <p:sldId id="261" r:id="rId4"/>
    <p:sldId id="278" r:id="rId5"/>
    <p:sldId id="262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0" r:id="rId15"/>
    <p:sldId id="324" r:id="rId16"/>
    <p:sldId id="325" r:id="rId17"/>
    <p:sldId id="326" r:id="rId18"/>
    <p:sldId id="327" r:id="rId19"/>
    <p:sldId id="328" r:id="rId20"/>
    <p:sldId id="329" r:id="rId21"/>
    <p:sldId id="338" r:id="rId22"/>
    <p:sldId id="339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0" r:id="rId33"/>
    <p:sldId id="260" r:id="rId34"/>
    <p:sldId id="358" r:id="rId35"/>
    <p:sldId id="319" r:id="rId36"/>
    <p:sldId id="359" r:id="rId37"/>
    <p:sldId id="294" r:id="rId38"/>
    <p:sldId id="320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FF"/>
    <a:srgbClr val="EB8FFA"/>
    <a:srgbClr val="F5F5F5"/>
    <a:srgbClr val="DC5E2F"/>
    <a:srgbClr val="F98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/>
    <p:restoredTop sz="95659"/>
  </p:normalViewPr>
  <p:slideViewPr>
    <p:cSldViewPr snapToGrid="0" snapToObjects="1">
      <p:cViewPr>
        <p:scale>
          <a:sx n="93" d="100"/>
          <a:sy n="93" d="100"/>
        </p:scale>
        <p:origin x="1672" y="400"/>
      </p:cViewPr>
      <p:guideLst/>
    </p:cSldViewPr>
  </p:slideViewPr>
  <p:outlineViewPr>
    <p:cViewPr>
      <p:scale>
        <a:sx n="33" d="100"/>
        <a:sy n="33" d="100"/>
      </p:scale>
      <p:origin x="0" y="-2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8A5F-5B65-F147-A14B-55A0BF5EE43A}" type="datetimeFigureOut">
              <a:rPr lang="en-AR" smtClean="0"/>
              <a:t>04/04/2022</a:t>
            </a:fld>
            <a:endParaRPr lang="en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70CC-BB49-4D42-A22D-57A755ABF7DB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3460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56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50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9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2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01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52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4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6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2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8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8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2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9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91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3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87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50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68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3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09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7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79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712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63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41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26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190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0fef0eb1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0fef0eb1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0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89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74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98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8800" y="1516467"/>
            <a:ext cx="6612800" cy="3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85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042367" y="1024367"/>
            <a:ext cx="8869900" cy="483060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15433" y="1667100"/>
            <a:ext cx="6459600" cy="35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rtl="0">
              <a:spcBef>
                <a:spcPts val="1067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rtl="0">
              <a:spcBef>
                <a:spcPts val="1067"/>
              </a:spcBef>
              <a:spcAft>
                <a:spcPts val="0"/>
              </a:spcAft>
              <a:buSzPts val="3000"/>
              <a:buChar char="⬝"/>
              <a:defRPr sz="4000" i="1"/>
            </a:lvl3pPr>
            <a:lvl4pPr marL="2438339" lvl="3" indent="-558786" rtl="0">
              <a:spcBef>
                <a:spcPts val="1067"/>
              </a:spcBef>
              <a:spcAft>
                <a:spcPts val="0"/>
              </a:spcAft>
              <a:buSzPts val="3000"/>
              <a:buChar char="⬞"/>
              <a:defRPr sz="4000" i="1"/>
            </a:lvl4pPr>
            <a:lvl5pPr marL="3047924" lvl="4" indent="-558786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 i="1"/>
            </a:lvl5pPr>
            <a:lvl6pPr marL="3657509" lvl="5" indent="-558786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 i="1"/>
            </a:lvl6pPr>
            <a:lvl7pPr marL="4267093" lvl="6" indent="-558786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 i="1"/>
            </a:lvl7pPr>
            <a:lvl8pPr marL="4876678" lvl="7" indent="-558786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 i="1"/>
            </a:lvl8pPr>
            <a:lvl9pPr marL="5486263" lvl="8" indent="-558786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7420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8800" y="1703664"/>
            <a:ext cx="6634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⬞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654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38800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3806389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573980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5420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1446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9046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8800" y="1703664"/>
            <a:ext cx="6634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E470CC38-4930-E842-AA18-B3D77B42912F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85654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2" r:id="rId4"/>
    <p:sldLayoutId id="2147483703" r:id="rId5"/>
    <p:sldLayoutId id="2147483705" r:id="rId6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s-ES_tradnl" dirty="0"/>
              <a:t>Algoritmos genéticos</a:t>
            </a:r>
            <a:br>
              <a:rPr lang="es-ES_tradnl" dirty="0"/>
            </a:br>
            <a:r>
              <a:rPr lang="es-ES_tradnl" sz="4800" dirty="0"/>
              <a:t>grupo 13</a:t>
            </a:r>
            <a:endParaRPr lang="es-ES_tradnl"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932" y="1130161"/>
            <a:ext cx="4216769" cy="537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434" y="158976"/>
            <a:ext cx="1023191" cy="102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TOURNAMENT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3132408128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1.067e-100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4.983e-84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5.909e-101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8.569e-152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1.006e-127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1.816e-136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(490)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(434)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(494)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2 ; </a:t>
            </a:r>
            <a:r>
              <a:rPr lang="es-ES_tradnl" sz="2800" dirty="0" err="1"/>
              <a:t>tc</a:t>
            </a:r>
            <a:r>
              <a:rPr lang="es-ES_tradnl" sz="2800" dirty="0"/>
              <a:t> = 1; k = 0.5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1601218211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1.025e-08 (2)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2.251e-16 (21)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8.250e-21 (18)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1.435e-22 (261)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5.170e-15 (12)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1.479e-09 (243)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1.558e-19 (117)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1.615e-18 (29)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1.898e-15 (292)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27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4 ; </a:t>
            </a:r>
            <a:r>
              <a:rPr lang="es-ES_tradnl" sz="2800" dirty="0" err="1"/>
              <a:t>tc</a:t>
            </a:r>
            <a:r>
              <a:rPr lang="es-ES_tradnl" sz="2800" dirty="0"/>
              <a:t> = 2; k = 1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842628614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3.376e-17 (49)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2.731e-12 (9)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3.700e-25 (27)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2.436e-13 (19)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5.448e-11 (438)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9.751e-23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2.616e-21 (13)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1.806e-17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2.661e-23 (308)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8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6 ; </a:t>
            </a:r>
            <a:r>
              <a:rPr lang="es-ES_tradnl" sz="2800" dirty="0" err="1"/>
              <a:t>tc</a:t>
            </a:r>
            <a:r>
              <a:rPr lang="es-ES_tradnl" sz="2800" dirty="0"/>
              <a:t> = 3; k = 1.5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4218613213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1.510e-17 (129)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2.146e-13 (27)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4.735e-14 (7)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1.184e-17 (9)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2.530e-14 (15)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1.962e-18 (3)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2.224e-17 (20)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1.152e-15 (32)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2.809e-17 (19)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68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7064639" y="3234181"/>
            <a:ext cx="351492" cy="3356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628817" y="1349245"/>
            <a:ext cx="1505924" cy="1506289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5177443" y="2533796"/>
            <a:ext cx="994901" cy="995035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5288731" y="1641347"/>
            <a:ext cx="488359" cy="4663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6002939" y="1934785"/>
            <a:ext cx="351479" cy="33560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7868719" y="2719055"/>
            <a:ext cx="263248" cy="2513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038639" y="517046"/>
            <a:ext cx="237111" cy="2264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819062" y="1644593"/>
            <a:ext cx="3619797" cy="4871388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632247" y="2200147"/>
            <a:ext cx="4548800" cy="1652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10266" dirty="0"/>
              <a:t>P = 100</a:t>
            </a:r>
            <a:endParaRPr sz="10266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632247" y="3829767"/>
            <a:ext cx="4548800" cy="1249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sz="2667" dirty="0">
                <a:solidFill>
                  <a:schemeClr val="accent1"/>
                </a:solidFill>
              </a:rPr>
              <a:t>Fijamos el tamaño de la población a 100 individuos</a:t>
            </a:r>
          </a:p>
        </p:txBody>
      </p:sp>
    </p:spTree>
    <p:extLst>
      <p:ext uri="{BB962C8B-B14F-4D97-AF65-F5344CB8AC3E}">
        <p14:creationId xmlns:p14="http://schemas.microsoft.com/office/powerpoint/2010/main" val="264204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Elite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042630547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2.078e-237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5.133e-242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1.307e-258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6.85075868378e-311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3.548e-314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8.072e-280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(232)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(219)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(225)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11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TRUNCATE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253006298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6.472e-17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9.364e-33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7.277e-18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2.733e-43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8.880e-23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3.523e-31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1.365e-52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4.608e-70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8.930e-78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4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ROULETTE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836130695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2.033e-18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7.524e-21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1.355e-22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5.030e-21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2.364e-17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(153)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1.124e-20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2.723e-18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8.229e-20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5.480e-24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95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RANK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121136387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7.126e-45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9.643e-100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6.924e-103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2.005e-69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3.689e-119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1.370e-155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1.284e-255</a:t>
                      </a: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1.056e-155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9.560e-299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9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TOURNAMENT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3663853441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2.196e-53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7.346e-133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7.744e-60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9.036e-166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5.125e-167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2.000e-169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2.048e-202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(428)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(418)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2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58000">
              <a:srgbClr val="F9843E"/>
            </a:gs>
            <a:gs pos="100000">
              <a:srgbClr val="DC5E2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noProof="0" dirty="0"/>
              <a:t>Algunos conceptos</a:t>
            </a:r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1038800" y="1805267"/>
            <a:ext cx="2504800" cy="2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_tradnl" b="1" noProof="0" dirty="0"/>
              <a:t>1. Población inicial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s-ES_tradnl" sz="1600" dirty="0"/>
              <a:t>Generación aleatoria de P individuos que forman la población inicial, también conocida como generación 0.</a:t>
            </a:r>
            <a:endParaRPr lang="es-ES_tradnl" sz="1600" noProof="0"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2"/>
          </p:nvPr>
        </p:nvSpPr>
        <p:spPr>
          <a:xfrm>
            <a:off x="3806385" y="1805267"/>
            <a:ext cx="2504800" cy="2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_tradnl" b="1" noProof="0" dirty="0"/>
              <a:t>2. Selección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s-ES_tradnl" sz="1600" noProof="0" dirty="0"/>
              <a:t>Se seleccionan dos padres mediante distintos métodos de selección.</a:t>
            </a: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3"/>
          </p:nvPr>
        </p:nvSpPr>
        <p:spPr>
          <a:xfrm>
            <a:off x="6573971" y="1805267"/>
            <a:ext cx="2504800" cy="2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_tradnl" b="1" noProof="0" dirty="0"/>
              <a:t>3. </a:t>
            </a:r>
            <a:r>
              <a:rPr lang="es-ES_tradnl" b="1" dirty="0"/>
              <a:t>Cruza</a:t>
            </a:r>
            <a:endParaRPr lang="es-ES_tradnl" b="1" noProof="0" dirty="0"/>
          </a:p>
          <a:p>
            <a:pPr marL="0" indent="0">
              <a:spcBef>
                <a:spcPts val="1067"/>
              </a:spcBef>
              <a:buNone/>
            </a:pPr>
            <a:r>
              <a:rPr lang="es-ES_tradnl" sz="1600" noProof="0" dirty="0"/>
              <a:t>Se cruzan los padres previamente seleccionados para generar hijos mediante métodos de cruzamiento.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 lang="es-ES_tradnl" sz="1600" noProof="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1038800" y="4040467"/>
            <a:ext cx="2504800" cy="2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_tradnl" b="1" noProof="0" dirty="0"/>
              <a:t>4. Mutación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s-ES_tradnl" sz="1600" noProof="0" dirty="0"/>
              <a:t>Para introducir más aleatoriedad, se aplica una mutación con probabilidad p a los hijos previamente generados.</a:t>
            </a:r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806389" y="4040467"/>
            <a:ext cx="2767582" cy="2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_tradnl" b="1" noProof="0" dirty="0"/>
              <a:t>5. Nueva generación</a:t>
            </a: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s-ES_tradnl" sz="1600" noProof="0" dirty="0"/>
              <a:t>Se generan P nuevos individuos y de los 2P coleccionados, se seleccionan P individuos que conforman la nueva generación.</a:t>
            </a:r>
          </a:p>
        </p:txBody>
      </p:sp>
      <p:grpSp>
        <p:nvGrpSpPr>
          <p:cNvPr id="275" name="Google Shape;275;p28"/>
          <p:cNvGrpSpPr/>
          <p:nvPr/>
        </p:nvGrpSpPr>
        <p:grpSpPr>
          <a:xfrm>
            <a:off x="8954231" y="1651568"/>
            <a:ext cx="3237767" cy="4860033"/>
            <a:chOff x="5864298" y="1238675"/>
            <a:chExt cx="2428325" cy="3645025"/>
          </a:xfrm>
        </p:grpSpPr>
        <p:pic>
          <p:nvPicPr>
            <p:cNvPr id="276" name="Google Shape;276;p28"/>
            <p:cNvPicPr preferRelativeResize="0"/>
            <p:nvPr/>
          </p:nvPicPr>
          <p:blipFill rotWithShape="1">
            <a:blip r:embed="rId3">
              <a:alphaModFix/>
            </a:blip>
            <a:srcRect r="14500"/>
            <a:stretch/>
          </p:blipFill>
          <p:spPr>
            <a:xfrm>
              <a:off x="5864298" y="1238675"/>
              <a:ext cx="2428325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229" y="807367"/>
            <a:ext cx="9398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2 ; </a:t>
            </a:r>
            <a:r>
              <a:rPr lang="es-ES_tradnl" sz="2800" dirty="0" err="1"/>
              <a:t>tc</a:t>
            </a:r>
            <a:r>
              <a:rPr lang="es-ES_tradnl" sz="2800" dirty="0"/>
              <a:t> = 1; k = 0.5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914516024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5.813e-21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7.786e-23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5.582e-17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2.438e-16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(211)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1.226e-15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1.314e-18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6.051e-21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(94)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9.702e-25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(169)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7.899e-17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76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4 ; </a:t>
            </a:r>
            <a:r>
              <a:rPr lang="es-ES_tradnl" sz="2800" dirty="0" err="1"/>
              <a:t>tc</a:t>
            </a:r>
            <a:r>
              <a:rPr lang="es-ES_tradnl" sz="2800" dirty="0"/>
              <a:t> = 2; k = 1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049062170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7.434e-13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1.697e-21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4.132e-24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(453)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1.007e-23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3.814e-21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(51)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3.493e-27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(122)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7.969e-24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(379)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4.952e-23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(286)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1.068e-22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88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6 ; </a:t>
            </a:r>
            <a:r>
              <a:rPr lang="es-ES_tradnl" sz="2800" dirty="0" err="1"/>
              <a:t>tc</a:t>
            </a:r>
            <a:r>
              <a:rPr lang="es-ES_tradnl" sz="2800" dirty="0"/>
              <a:t> = 3; k = 1.5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997532742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1.221e-15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3.533e-18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1.169e-20</a:t>
                      </a:r>
                      <a:endParaRPr lang="es-AR" sz="1867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8.496e-15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2.232e-22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(260)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1.698e-21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(17)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3.824e-16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(229)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7.315e-26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867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3.366e-23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86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7064639" y="3234181"/>
            <a:ext cx="351492" cy="3356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628817" y="1349245"/>
            <a:ext cx="1505924" cy="1506289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5177443" y="2533796"/>
            <a:ext cx="994901" cy="995035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5288731" y="1641347"/>
            <a:ext cx="488359" cy="4663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6002939" y="1934785"/>
            <a:ext cx="351479" cy="33560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7868719" y="2719055"/>
            <a:ext cx="263248" cy="2513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038639" y="517046"/>
            <a:ext cx="237111" cy="2264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819062" y="1644593"/>
            <a:ext cx="3619797" cy="4871388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632247" y="2200147"/>
            <a:ext cx="4548800" cy="1652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10266" dirty="0"/>
              <a:t>P = 150</a:t>
            </a:r>
            <a:endParaRPr sz="10266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632247" y="3829767"/>
            <a:ext cx="4548800" cy="1249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sz="2667" dirty="0">
                <a:solidFill>
                  <a:schemeClr val="accent1"/>
                </a:solidFill>
              </a:rPr>
              <a:t>Fijamos el tamaño de la población a 150 individuos</a:t>
            </a:r>
          </a:p>
        </p:txBody>
      </p:sp>
    </p:spTree>
    <p:extLst>
      <p:ext uri="{BB962C8B-B14F-4D97-AF65-F5344CB8AC3E}">
        <p14:creationId xmlns:p14="http://schemas.microsoft.com/office/powerpoint/2010/main" val="400021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Elite</a:t>
            </a:r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3.36e-52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(409)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6.26e-42</a:t>
                      </a:r>
                      <a:b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(415)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3.69e-52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(497)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1.63e-80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(495)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8.07e-76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8.49e-74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1.52e-301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7.99e-298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1.86e-315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5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TRUNCATE</a:t>
            </a:r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1.07e-21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1.31e-14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3.11e-32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4.24e-33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(476)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1.04e-31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1.48e-23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2.629e-81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(492)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5.6e-29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6.21e-26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96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ROULETTE</a:t>
            </a:r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3.76e-20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3.88e-21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4.89e-23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1.06e-19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2.17e-16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9.97e-21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1.064e-19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4.5e-21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6.04e-23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(24)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92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RANK</a:t>
            </a:r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4.35e-51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2.00e-126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3.78e-107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2.12e-152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3.31e-134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2.28e-138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(461)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(453)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(490)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731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TOURNAMENT</a:t>
            </a:r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1.22e-61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4.21e-135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1.53e-70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8.44e-45 (496)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1.70e-134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2.15e-122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6.43e-220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3.61e-131</a:t>
                      </a:r>
                      <a:b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</a:b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3.56e-319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32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2 ; </a:t>
            </a:r>
            <a:r>
              <a:rPr lang="es-ES_tradnl" sz="2800" dirty="0" err="1"/>
              <a:t>tc</a:t>
            </a:r>
            <a:r>
              <a:rPr lang="es-ES_tradnl" sz="2800" dirty="0"/>
              <a:t> = 1; k = 0.5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1.22e-12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1.81e-17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2.12e-19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8.76e-21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2.24e-21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1.53e-19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1.74e-26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3.30e-24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7.96e-31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(476)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8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¿Que vamos a analizar?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038800" y="1703664"/>
            <a:ext cx="6634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58798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Tamaño de población</a:t>
            </a:r>
          </a:p>
          <a:p>
            <a:pPr marL="558798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Cantidad de generaciones</a:t>
            </a:r>
          </a:p>
          <a:p>
            <a:pPr marL="558798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Métodos de cruzamiento</a:t>
            </a:r>
          </a:p>
          <a:p>
            <a:pPr marL="558798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Valor de probabilidad de mutación</a:t>
            </a:r>
          </a:p>
          <a:p>
            <a:pPr marL="558798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Métodos de selección y sus parámetros correspondientes</a:t>
            </a:r>
          </a:p>
        </p:txBody>
      </p:sp>
      <p:grpSp>
        <p:nvGrpSpPr>
          <p:cNvPr id="98" name="Google Shape;98;p16"/>
          <p:cNvGrpSpPr/>
          <p:nvPr/>
        </p:nvGrpSpPr>
        <p:grpSpPr>
          <a:xfrm>
            <a:off x="7819051" y="1651568"/>
            <a:ext cx="3786968" cy="4860033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8600" y="702618"/>
            <a:ext cx="731600" cy="88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4 ; </a:t>
            </a:r>
            <a:r>
              <a:rPr lang="es-ES_tradnl" sz="2800" dirty="0" err="1"/>
              <a:t>tc</a:t>
            </a:r>
            <a:r>
              <a:rPr lang="es-ES_tradnl" sz="2800" dirty="0"/>
              <a:t> = 2; k = 1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1.60e-15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1.11e-22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6.38e-24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3.95e-25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(106)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3.68e-16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2.51e-23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2.6e-21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1.42e-23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4.22e-28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(475)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94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– BOLTZMANN</a:t>
            </a:r>
            <a:br>
              <a:rPr lang="es-ES_tradnl" dirty="0"/>
            </a:br>
            <a:r>
              <a:rPr lang="es-ES_tradnl" sz="2800" dirty="0"/>
              <a:t>T0 = 6 ; </a:t>
            </a:r>
            <a:r>
              <a:rPr lang="es-ES_tradnl" sz="2800" dirty="0" err="1"/>
              <a:t>tc</a:t>
            </a:r>
            <a:r>
              <a:rPr lang="es-ES_tradnl" sz="2800" dirty="0"/>
              <a:t> = 3; k = 1.5</a:t>
            </a:r>
            <a:endParaRPr lang="es-ES_tradnl" dirty="0"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4.71e-16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(23)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4.28e-18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1.21e-19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5.71e-22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2.72e-18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(462)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3.57e-22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(37)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1.16e-24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(489)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1e-26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(416)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2.86e-21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(246)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02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s-ES_tradnl" dirty="0"/>
              <a:t>observaciones</a:t>
            </a: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932" y="1130161"/>
            <a:ext cx="4216769" cy="537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434" y="158976"/>
            <a:ext cx="1023191" cy="1023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4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2FF"/>
            </a:gs>
            <a:gs pos="58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675092" y="2329120"/>
            <a:ext cx="5989732" cy="21997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dirty="0"/>
              <a:t>“Existe cierta relación entre el tamaño de población y la probabilidad de mutación!”</a:t>
            </a: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769200" y="1823467"/>
            <a:ext cx="4422800" cy="503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2FF"/>
            </a:gs>
            <a:gs pos="58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779468" y="1969232"/>
            <a:ext cx="5989732" cy="29195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dirty="0"/>
              <a:t>“Analicemos un poco los métodos de cruza. ¿Existe alguno que sea mejor que los otros?”</a:t>
            </a: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769200" y="1823467"/>
            <a:ext cx="4422800" cy="503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3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2FF"/>
            </a:gs>
            <a:gs pos="58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675092" y="2329120"/>
            <a:ext cx="5989732" cy="21997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dirty="0"/>
              <a:t>“Analicemos un poco los métodos de selección. ¿Cuál nos conviene usar?”</a:t>
            </a: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769200" y="1823467"/>
            <a:ext cx="4422800" cy="503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343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2FF"/>
            </a:gs>
            <a:gs pos="58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675092" y="2329120"/>
            <a:ext cx="5989732" cy="21997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dirty="0"/>
              <a:t>“</a:t>
            </a:r>
            <a:r>
              <a:rPr lang="es-ES_tradnl" dirty="0" err="1"/>
              <a:t>Boltzmann</a:t>
            </a:r>
            <a:r>
              <a:rPr lang="es-ES_tradnl" dirty="0"/>
              <a:t> y el misterio de las temperaturas. Analicemos los parámetros.”</a:t>
            </a: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769200" y="1823467"/>
            <a:ext cx="4422800" cy="503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22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657624" y="970189"/>
            <a:ext cx="11221278" cy="14626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s-ES_tradnl" sz="1600" dirty="0"/>
              <a:t>1. [-37.067341127533744 ; -209.19061430901755 ; -200.92187958306445 ; 29.8588258890218 ; -19.95445107422315 ; -22.02239763727958 ; 20.97033752876855 ; 26.084040213530304 -12.227690668016447 ; 6.597238920022768 ; 10.068002071393005] </a:t>
            </a:r>
            <a:br>
              <a:rPr lang="es-ES_tradnl" sz="1600" dirty="0"/>
            </a:br>
            <a:r>
              <a:rPr lang="es-ES_tradnl" sz="1600" dirty="0"/>
              <a:t>2. [ -36.81486361878396 ; -203.5480736930004 ; -207.36807189923172 ; 32.457777982119715 ; 14.502581273431293 ; 3.9689783209796543 ; 26.324744764903482 19.198378750567837 ; -16.195306073225144 ; -5.276143538603899 ; 31.62226911550117 ]</a:t>
            </a:r>
            <a:br>
              <a:rPr lang="es-ES_tradnl" sz="1600" dirty="0"/>
            </a:br>
            <a:r>
              <a:rPr lang="es-ES_tradnl" sz="1600" dirty="0"/>
              <a:t>3. [-37.13958105805951 ; -216.30195902638246 ; -193.8879597035143 ; 21.698373033354567 ; 9.24881592428995 ; -1.6449171125816666 ; 33.797423559251804 ; -10.598579780236717 -14.422803566118901 ; -4.904777904020783 ; 22.8702511461791]</a:t>
            </a:r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294967295"/>
          </p:nvPr>
        </p:nvSpPr>
        <p:spPr>
          <a:xfrm>
            <a:off x="1140400" y="2600303"/>
            <a:ext cx="9911200" cy="5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Aft>
                <a:spcPts val="1067"/>
              </a:spcAft>
              <a:buNone/>
            </a:pPr>
            <a:r>
              <a:rPr lang="es-ES_tradnl" sz="2667" dirty="0">
                <a:solidFill>
                  <a:schemeClr val="accent1"/>
                </a:solidFill>
              </a:rPr>
              <a:t>GANADORES</a:t>
            </a:r>
          </a:p>
        </p:txBody>
      </p:sp>
      <p:grpSp>
        <p:nvGrpSpPr>
          <p:cNvPr id="214" name="Google Shape;214;p25"/>
          <p:cNvGrpSpPr/>
          <p:nvPr/>
        </p:nvGrpSpPr>
        <p:grpSpPr>
          <a:xfrm>
            <a:off x="3800967" y="3271331"/>
            <a:ext cx="4590067" cy="3586668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581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792856">
            <a:off x="4913577" y="1624156"/>
            <a:ext cx="3611347" cy="486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792856">
            <a:off x="7598048" y="1624144"/>
            <a:ext cx="3786968" cy="486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90810">
            <a:off x="6188621" y="2435571"/>
            <a:ext cx="322600" cy="22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9998330">
            <a:off x="8871603" y="2435567"/>
            <a:ext cx="338181" cy="22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54;p33">
            <a:extLst>
              <a:ext uri="{FF2B5EF4-FFF2-40B4-BE49-F238E27FC236}">
                <a16:creationId xmlns:a16="http://schemas.microsoft.com/office/drawing/2014/main" id="{98AE32A1-AA58-8640-AD97-D0AA68C4A51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273487">
            <a:off x="142457" y="995782"/>
            <a:ext cx="5148662" cy="216924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55;p33">
            <a:extLst>
              <a:ext uri="{FF2B5EF4-FFF2-40B4-BE49-F238E27FC236}">
                <a16:creationId xmlns:a16="http://schemas.microsoft.com/office/drawing/2014/main" id="{35FB2344-BC27-0D42-BE6E-60175B509A84}"/>
              </a:ext>
            </a:extLst>
          </p:cNvPr>
          <p:cNvSpPr/>
          <p:nvPr/>
        </p:nvSpPr>
        <p:spPr>
          <a:xfrm rot="20246684">
            <a:off x="961629" y="1536357"/>
            <a:ext cx="3459279" cy="7331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67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GRACIAS POR ESCUCHAR</a:t>
            </a:r>
            <a:r>
              <a:rPr sz="1867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330" y="768701"/>
            <a:ext cx="1995249" cy="17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8603551" y="1314135"/>
            <a:ext cx="1430795" cy="422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67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MUTATION</a:t>
            </a:r>
            <a:r>
              <a:rPr sz="1867" b="1" dirty="0"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3867" y="1505236"/>
            <a:ext cx="3873100" cy="4940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7;p28">
            <a:extLst>
              <a:ext uri="{FF2B5EF4-FFF2-40B4-BE49-F238E27FC236}">
                <a16:creationId xmlns:a16="http://schemas.microsoft.com/office/drawing/2014/main" id="{E657D3C4-F484-904C-9D68-1E97D161284B}"/>
              </a:ext>
            </a:extLst>
          </p:cNvPr>
          <p:cNvSpPr txBox="1">
            <a:spLocks/>
          </p:cNvSpPr>
          <p:nvPr/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3400" dirty="0">
                <a:solidFill>
                  <a:schemeClr val="bg1"/>
                </a:solidFill>
                <a:latin typeface="Bebas Neue" panose="020B0606020202050201" pitchFamily="34" charset="77"/>
              </a:rPr>
              <a:t>PROBABILIDADES DE </a:t>
            </a:r>
            <a:r>
              <a:rPr lang="es-ES_tradnl" sz="3400" dirty="0" err="1">
                <a:solidFill>
                  <a:schemeClr val="bg1"/>
                </a:solidFill>
                <a:latin typeface="Bebas Neue" panose="020B0606020202050201" pitchFamily="34" charset="77"/>
              </a:rPr>
              <a:t>MUTACIóN</a:t>
            </a:r>
            <a:endParaRPr lang="es-ES_tradnl" sz="34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7" name="Google Shape;96;p16">
            <a:extLst>
              <a:ext uri="{FF2B5EF4-FFF2-40B4-BE49-F238E27FC236}">
                <a16:creationId xmlns:a16="http://schemas.microsoft.com/office/drawing/2014/main" id="{26436BD1-198F-0142-9C15-5FF421C48C92}"/>
              </a:ext>
            </a:extLst>
          </p:cNvPr>
          <p:cNvSpPr txBox="1">
            <a:spLocks/>
          </p:cNvSpPr>
          <p:nvPr/>
        </p:nvSpPr>
        <p:spPr>
          <a:xfrm>
            <a:off x="1038800" y="1703664"/>
            <a:ext cx="6634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798" indent="-4572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ES_tradnl" sz="3200" dirty="0">
                <a:solidFill>
                  <a:schemeClr val="bg1"/>
                </a:solidFill>
                <a:latin typeface=""/>
              </a:rPr>
              <a:t>Baja: 0.05</a:t>
            </a:r>
          </a:p>
          <a:p>
            <a:pPr marL="558798" indent="-4572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ES_tradnl" sz="3200" dirty="0">
                <a:solidFill>
                  <a:schemeClr val="bg1"/>
                </a:solidFill>
                <a:latin typeface=""/>
              </a:rPr>
              <a:t>Media: 0.1</a:t>
            </a:r>
          </a:p>
          <a:p>
            <a:pPr marL="558798" indent="-4572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ES_tradnl" sz="3200" dirty="0">
                <a:solidFill>
                  <a:schemeClr val="bg1"/>
                </a:solidFill>
                <a:latin typeface=""/>
              </a:rPr>
              <a:t>Alta: 0.15</a:t>
            </a:r>
          </a:p>
        </p:txBody>
      </p:sp>
    </p:spTree>
    <p:extLst>
      <p:ext uri="{BB962C8B-B14F-4D97-AF65-F5344CB8AC3E}">
        <p14:creationId xmlns:p14="http://schemas.microsoft.com/office/powerpoint/2010/main" val="4232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7064639" y="3234181"/>
            <a:ext cx="351492" cy="3356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628817" y="1349245"/>
            <a:ext cx="1505924" cy="1506289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5177443" y="2533796"/>
            <a:ext cx="994901" cy="995035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5288731" y="1641347"/>
            <a:ext cx="488359" cy="4663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6002939" y="1934785"/>
            <a:ext cx="351479" cy="33560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7868719" y="2719055"/>
            <a:ext cx="263248" cy="2513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038639" y="517046"/>
            <a:ext cx="237111" cy="2264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819062" y="1644593"/>
            <a:ext cx="3619797" cy="4871388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632247" y="2200147"/>
            <a:ext cx="4548800" cy="1652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10266" dirty="0"/>
              <a:t>P = 50</a:t>
            </a:r>
            <a:endParaRPr sz="10266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632247" y="3829767"/>
            <a:ext cx="4548800" cy="1249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s-ES_tradnl" sz="2667" dirty="0">
                <a:solidFill>
                  <a:schemeClr val="accent1"/>
                </a:solidFill>
              </a:rPr>
              <a:t>Fijamos el tamaño de la población a 50 individuos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Elite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4209613444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4.937e-214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5.972e-223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1.574e-173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7.327e-309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7.401e-315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(484)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(242)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(269)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 (286)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79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TRUNCATE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4261584309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1.290e-14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2.308e-17 (491)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1.032e-26 (495)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1.591e-20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1.206e-21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1.507e-16 (5)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2.156e-61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9.954e-71 (485)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1.215e-20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7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ROULETTE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2134208342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1.667e-10 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1.384e-07 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1.045e-22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1.446e-06 (1)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2.103e-08 (1)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8.039e-18 (6)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6.027e-17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1.624e-13 (406)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5.962e-25 (10)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04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_tradnl" dirty="0"/>
              <a:t>Tabla comparativa - RANK</a:t>
            </a: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3412790390"/>
              </p:ext>
            </p:extLst>
          </p:nvPr>
        </p:nvGraphicFramePr>
        <p:xfrm>
          <a:off x="1038799" y="2085976"/>
          <a:ext cx="6657340" cy="42727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SIMPLE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noProof="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MULTIPLE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UNIFORME</a:t>
                      </a:r>
                      <a:endParaRPr sz="16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BAJA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8.568e-84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5.509e-104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1.084e-83 (497)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MEDIA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1.040e-93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1.227e-107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7.702e-92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ALTA</a:t>
                      </a:r>
                      <a:endParaRPr sz="1600" dirty="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1.287e-266 (499)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2.373e-255 (500)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1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7.571e-266 (498)</a:t>
                      </a:r>
                      <a:endParaRPr sz="21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37" y="1505716"/>
            <a:ext cx="3873100" cy="49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6510" y="1048667"/>
            <a:ext cx="48809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055662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Flavius · SlidesCarnival</Template>
  <TotalTime>1219</TotalTime>
  <Words>1633</Words>
  <Application>Microsoft Macintosh PowerPoint</Application>
  <PresentationFormat>Widescreen</PresentationFormat>
  <Paragraphs>534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Bebas Neue</vt:lpstr>
      <vt:lpstr>Calibri</vt:lpstr>
      <vt:lpstr>IBM Plex Sans Condensed</vt:lpstr>
      <vt:lpstr>Flavius template</vt:lpstr>
      <vt:lpstr>Algoritmos genéticos grupo 13</vt:lpstr>
      <vt:lpstr>Algunos conceptos</vt:lpstr>
      <vt:lpstr>¿Que vamos a analizar?</vt:lpstr>
      <vt:lpstr>PowerPoint Presentation</vt:lpstr>
      <vt:lpstr>P = 50</vt:lpstr>
      <vt:lpstr>Tabla comparativa - Elite</vt:lpstr>
      <vt:lpstr>Tabla comparativa - TRUNCATE</vt:lpstr>
      <vt:lpstr>Tabla comparativa - ROULETTE</vt:lpstr>
      <vt:lpstr>Tabla comparativa - RANK</vt:lpstr>
      <vt:lpstr>Tabla comparativa - TOURNAMENT</vt:lpstr>
      <vt:lpstr>Tabla comparativa – BOLTZMANN T0 = 2 ; tc = 1; k = 0.5</vt:lpstr>
      <vt:lpstr>Tabla comparativa – BOLTZMANN T0 = 4 ; tc = 2; k = 1</vt:lpstr>
      <vt:lpstr>Tabla comparativa – BOLTZMANN T0 = 6 ; tc = 3; k = 1.5</vt:lpstr>
      <vt:lpstr>P = 100</vt:lpstr>
      <vt:lpstr>Tabla comparativa - Elite</vt:lpstr>
      <vt:lpstr>Tabla comparativa - TRUNCATE</vt:lpstr>
      <vt:lpstr>Tabla comparativa - ROULETTE</vt:lpstr>
      <vt:lpstr>Tabla comparativa - RANK</vt:lpstr>
      <vt:lpstr>Tabla comparativa - TOURNAMENT</vt:lpstr>
      <vt:lpstr>Tabla comparativa – BOLTZMANN T0 = 2 ; tc = 1; k = 0.5</vt:lpstr>
      <vt:lpstr>Tabla comparativa – BOLTZMANN T0 = 4 ; tc = 2; k = 1</vt:lpstr>
      <vt:lpstr>Tabla comparativa – BOLTZMANN T0 = 6 ; tc = 3; k = 1.5</vt:lpstr>
      <vt:lpstr>P = 150</vt:lpstr>
      <vt:lpstr>Tabla comparativa - Elite</vt:lpstr>
      <vt:lpstr>Tabla comparativa - TRUNCATE</vt:lpstr>
      <vt:lpstr>Tabla comparativa - ROULETTE</vt:lpstr>
      <vt:lpstr>Tabla comparativa - RANK</vt:lpstr>
      <vt:lpstr>Tabla comparativa - TOURNAMENT</vt:lpstr>
      <vt:lpstr>Tabla comparativa – BOLTZMANN T0 = 2 ; tc = 1; k = 0.5</vt:lpstr>
      <vt:lpstr>Tabla comparativa – BOLTZMANN T0 = 4 ; tc = 2; k = 1</vt:lpstr>
      <vt:lpstr>Tabla comparativa – BOLTZMANN T0 = 6 ; tc = 3; k = 1.5</vt:lpstr>
      <vt:lpstr>observaciones</vt:lpstr>
      <vt:lpstr>PowerPoint Presentation</vt:lpstr>
      <vt:lpstr>PowerPoint Presentation</vt:lpstr>
      <vt:lpstr>PowerPoint Presentation</vt:lpstr>
      <vt:lpstr>PowerPoint Presentation</vt:lpstr>
      <vt:lpstr>1. [-37.067341127533744 ; -209.19061430901755 ; -200.92187958306445 ; 29.8588258890218 ; -19.95445107422315 ; -22.02239763727958 ; 20.97033752876855 ; 26.084040213530304 -12.227690668016447 ; 6.597238920022768 ; 10.068002071393005]  2. [ -36.81486361878396 ; -203.5480736930004 ; -207.36807189923172 ; 32.457777982119715 ; 14.502581273431293 ; 3.9689783209796543 ; 26.324744764903482 19.198378750567837 ; -16.195306073225144 ; -5.276143538603899 ; 31.62226911550117 ] 3. [-37.13958105805951 ; -216.30195902638246 ; -193.8879597035143 ; 21.698373033354567 ; 9.24881592428995 ; -1.6449171125816666 ; 33.797423559251804 ; -10.598579780236717 -14.422803566118901 ; -4.904777904020783 ; 22.8702511461791]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 grupo 13</dc:title>
  <dc:creator>Brittany Lin</dc:creator>
  <cp:lastModifiedBy>Brittany Lin</cp:lastModifiedBy>
  <cp:revision>3</cp:revision>
  <dcterms:created xsi:type="dcterms:W3CDTF">2022-04-03T00:22:30Z</dcterms:created>
  <dcterms:modified xsi:type="dcterms:W3CDTF">2022-04-05T03:51:03Z</dcterms:modified>
</cp:coreProperties>
</file>