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9" r:id="rId4"/>
    <p:sldId id="300" r:id="rId5"/>
    <p:sldId id="272" r:id="rId6"/>
  </p:sldIdLst>
  <p:sldSz cx="9144000" cy="5143500" type="screen16x9"/>
  <p:notesSz cx="6858000" cy="9144000"/>
  <p:embeddedFontLst>
    <p:embeddedFont>
      <p:font typeface="Inconsolata" pitchFamily="49" charset="77"/>
      <p:regular r:id="rId8"/>
      <p:bold r:id="rId9"/>
    </p:embeddedFont>
    <p:embeddedFont>
      <p:font typeface="Inconsolata Medium" panose="020F0502020204030204" pitchFamily="34" charset="0"/>
      <p:regular r:id="rId10"/>
      <p:bold r:id="rId11"/>
    </p:embeddedFont>
    <p:embeddedFont>
      <p:font typeface="Lexend Exa" pitchFamily="2" charset="77"/>
      <p:regular r:id="rId12"/>
      <p:bold r:id="rId13"/>
    </p:embeddedFont>
    <p:embeddedFont>
      <p:font typeface="Lexend Exa Black" pitchFamily="2" charset="77"/>
      <p:bold r:id="rId14"/>
    </p:embeddedFont>
    <p:embeddedFont>
      <p:font typeface="Lexend Exa SemiBold" pitchFamily="2" charset="77"/>
      <p:regular r:id="rId15"/>
      <p:bold r:id="rId16"/>
    </p:embeddedFont>
    <p:embeddedFont>
      <p:font typeface="Montserrat Medium" panose="020F0502020204030204" pitchFamily="34" charset="0"/>
      <p:regular r:id="rId17"/>
      <p:bold r:id="rId18"/>
      <p:italic r:id="rId19"/>
      <p:boldItalic r:id="rId20"/>
    </p:embeddedFont>
    <p:embeddedFont>
      <p:font typeface="Poppins ExtraBold" panose="020B0604020202020204" pitchFamily="34" charset="0"/>
      <p:bold r:id="rId21"/>
      <p:italic r:id="rId22"/>
      <p:boldItalic r:id="rId23"/>
    </p:embeddedFont>
    <p:embeddedFont>
      <p:font typeface="Poppins Medium" panose="020B0604020202020204" pitchFamily="34" charset="0"/>
      <p:regular r:id="rId24"/>
      <p:italic r:id="rId25"/>
    </p:embeddedFont>
    <p:embeddedFont>
      <p:font typeface="Roboto Condensed Light" panose="020F0302020204030204" pitchFamily="34" charset="0"/>
      <p:regular r:id="rId26"/>
      <p: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9B526-D085-4F74-9FAE-293CAAFA5B8D}">
  <a:tblStyle styleId="{6529B526-D085-4F74-9FAE-293CAAFA5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34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tableStyles" Target="tableStyle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5f30f0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5f30f0a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14997134f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14997134f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6b3af79b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6b3af79b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51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48cadbab0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48cadbab0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50" y="-5100"/>
            <a:ext cx="4016700" cy="51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01513" y="250850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59338" y="250850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285850" y="1955575"/>
            <a:ext cx="4583700" cy="11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037699" y="3213659"/>
            <a:ext cx="3077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8579200" y="-88250"/>
            <a:ext cx="622800" cy="53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Exa Black"/>
              <a:ea typeface="Lexend Exa Black"/>
              <a:cs typeface="Lexend Exa Black"/>
              <a:sym typeface="Lexend Exa Black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77154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AutoNum type="arabicPeriod"/>
              <a:defRPr sz="115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4300" y="370852"/>
            <a:ext cx="77154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rot="-5400000">
            <a:off x="268400" y="4562421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-5400000">
            <a:off x="268400" y="610284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8579200" y="-88250"/>
            <a:ext cx="622800" cy="53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14300" y="7446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14300" y="2089150"/>
            <a:ext cx="32136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 idx="2"/>
          </p:nvPr>
        </p:nvSpPr>
        <p:spPr>
          <a:xfrm>
            <a:off x="714300" y="1413500"/>
            <a:ext cx="3474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 Medium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 rot="-5400000">
            <a:off x="268400" y="4562421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268400" y="610284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68100" y="2621975"/>
            <a:ext cx="9280200" cy="25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93725" y="250850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008375" y="4397375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058900" y="1530900"/>
            <a:ext cx="5026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 ExtraBold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5400000">
            <a:off x="4346900" y="294350"/>
            <a:ext cx="520800" cy="9274800"/>
          </a:xfrm>
          <a:prstGeom prst="rect">
            <a:avLst/>
          </a:prstGeom>
          <a:solidFill>
            <a:srgbClr val="0A27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A1B3"/>
              </a:solidFill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4572000" y="735750"/>
            <a:ext cx="3030000" cy="12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4572000" y="2599750"/>
            <a:ext cx="38577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93725" y="250850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8008375" y="4397375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5"/>
          <p:cNvSpPr/>
          <p:nvPr/>
        </p:nvSpPr>
        <p:spPr>
          <a:xfrm rot="-5400000">
            <a:off x="268400" y="4562421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rot="-5400000">
            <a:off x="268400" y="610284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5400000">
            <a:off x="4319725" y="321500"/>
            <a:ext cx="472200" cy="9171900"/>
          </a:xfrm>
          <a:prstGeom prst="rect">
            <a:avLst/>
          </a:prstGeom>
          <a:solidFill>
            <a:srgbClr val="0A27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A1B3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 rot="-5400000">
            <a:off x="268400" y="4562421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-5400000">
            <a:off x="268400" y="610284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-40200" y="-88250"/>
            <a:ext cx="622800" cy="53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693725" y="250850"/>
            <a:ext cx="441900" cy="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8008375" y="4397375"/>
            <a:ext cx="441900" cy="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 Black"/>
              <a:buNone/>
              <a:defRPr sz="28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 Medium"/>
              <a:buChar char="●"/>
              <a:defRPr sz="18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○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■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●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○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■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●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○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 Medium"/>
              <a:buChar char="■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exend Exa Black"/>
                <a:ea typeface="Lexend Exa Black"/>
                <a:cs typeface="Lexend Exa Black"/>
                <a:sym typeface="Lexend Exa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subTitle" idx="1"/>
          </p:nvPr>
        </p:nvSpPr>
        <p:spPr>
          <a:xfrm>
            <a:off x="5037698" y="3213658"/>
            <a:ext cx="3412251" cy="11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ES_tradnl" dirty="0"/>
              <a:t>Trabajo Obligatorio – Grupo 13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_tradnl" dirty="0" err="1"/>
              <a:t>Gaston</a:t>
            </a:r>
            <a:r>
              <a:rPr lang="es-ES_tradnl" dirty="0"/>
              <a:t> </a:t>
            </a:r>
            <a:r>
              <a:rPr lang="es-ES_tradnl" dirty="0" err="1"/>
              <a:t>Deschant</a:t>
            </a:r>
            <a:endParaRPr lang="es-ES_tradnl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_tradnl" dirty="0" err="1"/>
              <a:t>Agustin</a:t>
            </a:r>
            <a:r>
              <a:rPr lang="es-ES_tradnl" dirty="0"/>
              <a:t> Naso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_tradnl" dirty="0"/>
              <a:t>Brittany Lin</a:t>
            </a:r>
          </a:p>
        </p:txBody>
      </p:sp>
      <p:sp>
        <p:nvSpPr>
          <p:cNvPr id="266" name="Google Shape;266;p33"/>
          <p:cNvSpPr txBox="1">
            <a:spLocks noGrp="1"/>
          </p:cNvSpPr>
          <p:nvPr>
            <p:ph type="ctrTitle"/>
          </p:nvPr>
        </p:nvSpPr>
        <p:spPr>
          <a:xfrm>
            <a:off x="4285850" y="1955575"/>
            <a:ext cx="4583700" cy="11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3100" dirty="0"/>
              <a:t>Componentes Principales</a:t>
            </a:r>
            <a:endParaRPr lang="es-ES_tradnl" sz="1600" u="sng" dirty="0">
              <a:solidFill>
                <a:schemeClr val="lt2"/>
              </a:solidFill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ctrTitle"/>
          </p:nvPr>
        </p:nvSpPr>
        <p:spPr>
          <a:xfrm>
            <a:off x="3657578" y="4040950"/>
            <a:ext cx="343800" cy="860700"/>
          </a:xfrm>
          <a:prstGeom prst="rect">
            <a:avLst/>
          </a:prstGeom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chemeClr val="dk2"/>
                </a:solidFill>
                <a:latin typeface="Lexend Exa SemiBold"/>
                <a:ea typeface="Lexend Exa SemiBold"/>
                <a:cs typeface="Lexend Exa SemiBold"/>
                <a:sym typeface="Lexend Exa SemiBold"/>
              </a:rPr>
              <a:t>22</a:t>
            </a:r>
            <a:endParaRPr sz="3000" b="0" dirty="0">
              <a:solidFill>
                <a:schemeClr val="dk2"/>
              </a:solidFill>
              <a:latin typeface="Lexend Exa SemiBold"/>
              <a:ea typeface="Lexend Exa SemiBold"/>
              <a:cs typeface="Lexend Exa SemiBold"/>
              <a:sym typeface="Lexend Exa SemiBold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ctrTitle"/>
          </p:nvPr>
        </p:nvSpPr>
        <p:spPr>
          <a:xfrm>
            <a:off x="4001356" y="4040950"/>
            <a:ext cx="343800" cy="860700"/>
          </a:xfrm>
          <a:prstGeom prst="rect">
            <a:avLst/>
          </a:prstGeom>
        </p:spPr>
        <p:txBody>
          <a:bodyPr spcFirstLastPara="1" wrap="square" lIns="4570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Lexend Exa SemiBold"/>
                <a:ea typeface="Lexend Exa SemiBold"/>
                <a:cs typeface="Lexend Exa SemiBold"/>
                <a:sym typeface="Lexend Exa SemiBold"/>
              </a:rPr>
              <a:t>02</a:t>
            </a:r>
            <a:endParaRPr sz="3000" b="0" dirty="0">
              <a:latin typeface="Lexend Exa SemiBold"/>
              <a:ea typeface="Lexend Exa SemiBold"/>
              <a:cs typeface="Lexend Exa SemiBold"/>
              <a:sym typeface="Lexend Exa SemiBold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6187500" y="1000425"/>
            <a:ext cx="777600" cy="77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6393924" y="1149844"/>
            <a:ext cx="367494" cy="478785"/>
            <a:chOff x="-45998575" y="2702625"/>
            <a:chExt cx="229225" cy="298625"/>
          </a:xfrm>
        </p:grpSpPr>
        <p:sp>
          <p:nvSpPr>
            <p:cNvPr id="271" name="Google Shape;271;p33"/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714300" y="370852"/>
            <a:ext cx="77154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ANALIZADAS</a:t>
            </a:r>
            <a:endParaRPr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body" idx="1"/>
          </p:nvPr>
        </p:nvSpPr>
        <p:spPr>
          <a:xfrm>
            <a:off x="714300" y="1118450"/>
            <a:ext cx="77154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>
                <a:latin typeface="Inconsolata" pitchFamily="49" charset="77"/>
                <a:ea typeface="Inconsolata" pitchFamily="49" charset="77"/>
              </a:rPr>
              <a:t>Country: Nombre del país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 err="1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Area</a:t>
            </a:r>
            <a:r>
              <a:rPr lang="es-ES_tradnl" sz="2000" dirty="0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: área</a:t>
            </a: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s-ES_tradnl" sz="2000" dirty="0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GDP: producto interno bruto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 err="1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Inflation</a:t>
            </a:r>
            <a:r>
              <a:rPr lang="es-ES_tradnl" sz="2000" dirty="0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: inflación anual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 err="1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Life.expect</a:t>
            </a:r>
            <a:r>
              <a:rPr lang="es-ES_tradnl" sz="2000" dirty="0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: expectativa de vida media en años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 err="1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Military</a:t>
            </a:r>
            <a:endParaRPr lang="es-ES_tradnl" sz="2000" dirty="0">
              <a:latin typeface="Inconsolata" pitchFamily="49" charset="77"/>
              <a:ea typeface="Inconsolata" pitchFamily="49" charset="77"/>
              <a:cs typeface="Inconsolata"/>
              <a:sym typeface="Inconsolat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 err="1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Pop.growth</a:t>
            </a:r>
            <a:r>
              <a:rPr lang="es-ES_tradnl" sz="2000" dirty="0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: tasa de crecimiento poblacional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-ES_tradnl" sz="2000" dirty="0" err="1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Unemployment</a:t>
            </a:r>
            <a:r>
              <a:rPr lang="es-ES_tradnl" sz="2000" dirty="0">
                <a:latin typeface="Inconsolata" pitchFamily="49" charset="77"/>
                <a:ea typeface="Inconsolata" pitchFamily="49" charset="77"/>
                <a:cs typeface="Inconsolata"/>
                <a:sym typeface="Inconsolata"/>
              </a:rPr>
              <a:t>: tasa de desempleo</a:t>
            </a:r>
            <a:endParaRPr lang="es-ES_tradnl" sz="20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3" name="Google Shape;303;p34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exend Exa Black"/>
                <a:ea typeface="Lexend Exa Black"/>
                <a:cs typeface="Lexend Exa Black"/>
                <a:sym typeface="Lexend Exa Black"/>
              </a:rPr>
              <a:t>2</a:t>
            </a:fld>
            <a:endParaRPr>
              <a:latin typeface="Lexend Exa Black"/>
              <a:ea typeface="Lexend Exa Black"/>
              <a:cs typeface="Lexend Exa Black"/>
              <a:sym typeface="Lexend Exa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8189700" y="250850"/>
            <a:ext cx="1055100" cy="3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731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4572000" y="489708"/>
            <a:ext cx="3754164" cy="1212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_tradnl" sz="3200" dirty="0">
                <a:solidFill>
                  <a:schemeClr val="tx2"/>
                </a:solidFill>
              </a:rPr>
              <a:t>Visualización</a:t>
            </a:r>
            <a:r>
              <a:rPr lang="es-ES_tradnl" sz="3200" dirty="0"/>
              <a:t> del PCA</a:t>
            </a:r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1"/>
          </p:nvPr>
        </p:nvSpPr>
        <p:spPr>
          <a:xfrm>
            <a:off x="4572000" y="1576240"/>
            <a:ext cx="3857700" cy="2663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endParaRPr lang="es-ES_tradnl" sz="1400" i="1" dirty="0"/>
          </a:p>
          <a:p>
            <a:pPr marL="0" lvl="0" indent="0">
              <a:spcAft>
                <a:spcPts val="1600"/>
              </a:spcAft>
            </a:pPr>
            <a:r>
              <a:rPr lang="es-ES_tradnl" sz="1400" i="1" dirty="0"/>
              <a:t>Ángulo</a:t>
            </a:r>
            <a:r>
              <a:rPr lang="es-ES_tradnl" sz="1400" dirty="0"/>
              <a:t>: cuanto más paralelo es un vector al eje de una componente, más ha contribuido a la creación de la misma</a:t>
            </a:r>
          </a:p>
          <a:p>
            <a:pPr marL="0" indent="0">
              <a:spcAft>
                <a:spcPts val="1600"/>
              </a:spcAft>
            </a:pPr>
            <a:r>
              <a:rPr lang="es-ES_tradnl" sz="1400" i="1" dirty="0"/>
              <a:t>Longitud</a:t>
            </a:r>
            <a:r>
              <a:rPr lang="es-ES_tradnl" sz="1400" dirty="0"/>
              <a:t>: cuanto mayor la longitud de un vector relacionado con x variable (en un rango normalizado de 0 a 1), mejor está representada su información en el gráfico</a:t>
            </a:r>
          </a:p>
          <a:p>
            <a:pPr marL="0" lvl="0" indent="0">
              <a:spcAft>
                <a:spcPts val="1600"/>
              </a:spcAft>
            </a:pP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239EB7-4F0C-4BEB-BE4E-0FEB9A1E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6" y="1109587"/>
            <a:ext cx="3899100" cy="2924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>
            <a:spLocks noGrp="1"/>
          </p:cNvSpPr>
          <p:nvPr>
            <p:ph type="body" idx="1"/>
          </p:nvPr>
        </p:nvSpPr>
        <p:spPr>
          <a:xfrm>
            <a:off x="714300" y="2089150"/>
            <a:ext cx="3213600" cy="195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_tradnl" dirty="0"/>
              <a:t>La </a:t>
            </a:r>
            <a:r>
              <a:rPr lang="es-ES_tradnl" b="1" dirty="0"/>
              <a:t>primera componente principal</a:t>
            </a:r>
            <a:r>
              <a:rPr lang="es-ES_tradnl" dirty="0"/>
              <a:t> es aquella cuya dirección refleja o contiene la mayor variabilidad en los datos (por lo que esta componente será la que más información contenga).</a:t>
            </a:r>
          </a:p>
        </p:txBody>
      </p:sp>
      <p:sp>
        <p:nvSpPr>
          <p:cNvPr id="374" name="Google Shape;374;p40"/>
          <p:cNvSpPr txBox="1">
            <a:spLocks noGrp="1"/>
          </p:cNvSpPr>
          <p:nvPr>
            <p:ph type="title" idx="2"/>
          </p:nvPr>
        </p:nvSpPr>
        <p:spPr>
          <a:xfrm>
            <a:off x="714300" y="995275"/>
            <a:ext cx="3474300" cy="109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s-ES_tradnl" sz="1800" dirty="0"/>
            </a:br>
            <a:br>
              <a:rPr lang="es-ES_tradnl" sz="1800" dirty="0"/>
            </a:br>
            <a:br>
              <a:rPr lang="es-ES_tradnl" sz="1800" dirty="0"/>
            </a:br>
            <a:r>
              <a:rPr lang="es-ES_tradnl" sz="1800" dirty="0">
                <a:solidFill>
                  <a:schemeClr val="tx1"/>
                </a:solidFill>
              </a:rPr>
              <a:t>Análisis de cargas de</a:t>
            </a:r>
            <a:br>
              <a:rPr lang="es-ES_tradnl" sz="1800" dirty="0"/>
            </a:br>
            <a:r>
              <a:rPr lang="es-ES_tradnl" sz="1800" dirty="0"/>
              <a:t>Primera Componente Principal</a:t>
            </a:r>
          </a:p>
        </p:txBody>
      </p:sp>
      <p:sp>
        <p:nvSpPr>
          <p:cNvPr id="375" name="Google Shape;375;p40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417BAD-1FE3-1895-9C03-89C07FCB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655283"/>
            <a:ext cx="3866549" cy="23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1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>
            <a:spLocks noGrp="1"/>
          </p:cNvSpPr>
          <p:nvPr>
            <p:ph type="title"/>
          </p:nvPr>
        </p:nvSpPr>
        <p:spPr>
          <a:xfrm>
            <a:off x="2058900" y="1530900"/>
            <a:ext cx="5026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6" name="Google Shape;536;p49"/>
          <p:cNvSpPr txBox="1">
            <a:spLocks noGrp="1"/>
          </p:cNvSpPr>
          <p:nvPr>
            <p:ph type="sldNum" idx="12"/>
          </p:nvPr>
        </p:nvSpPr>
        <p:spPr>
          <a:xfrm>
            <a:off x="8556784" y="23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 Director Portfolio by Slidesgo">
  <a:themeElements>
    <a:clrScheme name="Simple Light">
      <a:dk1>
        <a:srgbClr val="000000"/>
      </a:dk1>
      <a:lt1>
        <a:srgbClr val="F1A1B3"/>
      </a:lt1>
      <a:dk2>
        <a:srgbClr val="EEE6E4"/>
      </a:dk2>
      <a:lt2>
        <a:srgbClr val="0A27C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Montserrat Medium</vt:lpstr>
      <vt:lpstr>Arial</vt:lpstr>
      <vt:lpstr>Lexend Exa SemiBold</vt:lpstr>
      <vt:lpstr>Source Sans Pro</vt:lpstr>
      <vt:lpstr>Inconsolata</vt:lpstr>
      <vt:lpstr>Lexend Exa</vt:lpstr>
      <vt:lpstr>Roboto Condensed Light</vt:lpstr>
      <vt:lpstr>Inconsolata Medium</vt:lpstr>
      <vt:lpstr>Poppins ExtraBold</vt:lpstr>
      <vt:lpstr>Lexend Exa Black</vt:lpstr>
      <vt:lpstr>Poppins Medium</vt:lpstr>
      <vt:lpstr>Art Director Portfolio by Slidesgo</vt:lpstr>
      <vt:lpstr>Componentes Principales</vt:lpstr>
      <vt:lpstr>VARIABLES ANALIZADAS</vt:lpstr>
      <vt:lpstr>Visualización del PCA</vt:lpstr>
      <vt:lpstr>   Análisis de cargas de Primera Componente Principal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Principales</dc:title>
  <cp:lastModifiedBy>Brittany Lin</cp:lastModifiedBy>
  <cp:revision>1</cp:revision>
  <dcterms:modified xsi:type="dcterms:W3CDTF">2022-05-24T02:06:10Z</dcterms:modified>
</cp:coreProperties>
</file>