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61" r:id="rId3"/>
    <p:sldId id="260" r:id="rId4"/>
    <p:sldId id="257" r:id="rId5"/>
    <p:sldId id="258" r:id="rId6"/>
    <p:sldId id="259" r:id="rId7"/>
    <p:sldId id="262" r:id="rId8"/>
    <p:sldId id="263" r:id="rId9"/>
    <p:sldId id="265" r:id="rId10"/>
    <p:sldId id="272" r:id="rId11"/>
    <p:sldId id="271" r:id="rId12"/>
    <p:sldId id="270" r:id="rId13"/>
    <p:sldId id="269" r:id="rId14"/>
    <p:sldId id="268" r:id="rId15"/>
    <p:sldId id="267" r:id="rId16"/>
    <p:sldId id="276" r:id="rId17"/>
    <p:sldId id="275" r:id="rId18"/>
    <p:sldId id="274" r:id="rId19"/>
    <p:sldId id="273" r:id="rId20"/>
    <p:sldId id="277" r:id="rId21"/>
    <p:sldId id="278" r:id="rId22"/>
    <p:sldId id="283" r:id="rId23"/>
    <p:sldId id="282" r:id="rId24"/>
    <p:sldId id="281" r:id="rId25"/>
    <p:sldId id="279" r:id="rId26"/>
    <p:sldId id="284" r:id="rId27"/>
    <p:sldId id="288" r:id="rId28"/>
    <p:sldId id="287" r:id="rId29"/>
  </p:sldIdLst>
  <p:sldSz cx="9144000" cy="6858000" type="screen4x3"/>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43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_tradnl"/>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9B6875-97B5-49D1-8B9F-E5E6F38BDEF4}" type="datetimeFigureOut">
              <a:rPr lang="es-ES_tradnl" smtClean="0"/>
              <a:t>25/10/2019</a:t>
            </a:fld>
            <a:endParaRPr lang="es-ES_tradnl"/>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_tradnl"/>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A1904E-4EDE-4C39-AC6B-7FB7CA6D8A02}" type="slidenum">
              <a:rPr lang="es-ES_tradnl" smtClean="0"/>
              <a:t>‹Nº›</a:t>
            </a:fld>
            <a:endParaRPr lang="es-ES_tradnl"/>
          </a:p>
        </p:txBody>
      </p:sp>
    </p:spTree>
    <p:extLst>
      <p:ext uri="{BB962C8B-B14F-4D97-AF65-F5344CB8AC3E}">
        <p14:creationId xmlns:p14="http://schemas.microsoft.com/office/powerpoint/2010/main" val="1023311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_tradnl" dirty="0"/>
          </a:p>
        </p:txBody>
      </p:sp>
      <p:sp>
        <p:nvSpPr>
          <p:cNvPr id="4" name="3 Marcador de número de diapositiva"/>
          <p:cNvSpPr>
            <a:spLocks noGrp="1"/>
          </p:cNvSpPr>
          <p:nvPr>
            <p:ph type="sldNum" sz="quarter" idx="10"/>
          </p:nvPr>
        </p:nvSpPr>
        <p:spPr/>
        <p:txBody>
          <a:bodyPr/>
          <a:lstStyle/>
          <a:p>
            <a:fld id="{4FA1904E-4EDE-4C39-AC6B-7FB7CA6D8A02}" type="slidenum">
              <a:rPr lang="es-ES_tradnl" smtClean="0"/>
              <a:t>25</a:t>
            </a:fld>
            <a:endParaRPr lang="es-ES_tradnl"/>
          </a:p>
        </p:txBody>
      </p:sp>
    </p:spTree>
    <p:extLst>
      <p:ext uri="{BB962C8B-B14F-4D97-AF65-F5344CB8AC3E}">
        <p14:creationId xmlns:p14="http://schemas.microsoft.com/office/powerpoint/2010/main" val="2347171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_tradnl"/>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_tradnl"/>
          </a:p>
        </p:txBody>
      </p:sp>
      <p:sp>
        <p:nvSpPr>
          <p:cNvPr id="4" name="3 Marcador de fecha"/>
          <p:cNvSpPr>
            <a:spLocks noGrp="1"/>
          </p:cNvSpPr>
          <p:nvPr>
            <p:ph type="dt" sz="half" idx="10"/>
          </p:nvPr>
        </p:nvSpPr>
        <p:spPr/>
        <p:txBody>
          <a:bodyPr/>
          <a:lstStyle/>
          <a:p>
            <a:fld id="{8B1215FB-0357-4119-9889-B1ABA7B60CF5}" type="datetime1">
              <a:rPr lang="es-ES_tradnl" smtClean="0"/>
              <a:t>25/10/2019</a:t>
            </a:fld>
            <a:endParaRPr lang="es-ES_tradnl"/>
          </a:p>
        </p:txBody>
      </p:sp>
      <p:sp>
        <p:nvSpPr>
          <p:cNvPr id="5" name="4 Marcador de pie de página"/>
          <p:cNvSpPr>
            <a:spLocks noGrp="1"/>
          </p:cNvSpPr>
          <p:nvPr>
            <p:ph type="ftr" sz="quarter" idx="11"/>
          </p:nvPr>
        </p:nvSpPr>
        <p:spPr/>
        <p:txBody>
          <a:bodyPr/>
          <a:lstStyle/>
          <a:p>
            <a:endParaRPr lang="es-ES_tradnl"/>
          </a:p>
        </p:txBody>
      </p:sp>
      <p:sp>
        <p:nvSpPr>
          <p:cNvPr id="6" name="5 Marcador de número de diapositiva"/>
          <p:cNvSpPr>
            <a:spLocks noGrp="1"/>
          </p:cNvSpPr>
          <p:nvPr>
            <p:ph type="sldNum" sz="quarter" idx="12"/>
          </p:nvPr>
        </p:nvSpPr>
        <p:spPr/>
        <p:txBody>
          <a:bodyPr/>
          <a:lstStyle/>
          <a:p>
            <a:fld id="{76F8C1B2-E5CD-4AB9-97B7-FD7BCB464BDE}" type="slidenum">
              <a:rPr lang="es-ES_tradnl" smtClean="0"/>
              <a:t>‹Nº›</a:t>
            </a:fld>
            <a:endParaRPr lang="es-ES_tradnl"/>
          </a:p>
        </p:txBody>
      </p:sp>
    </p:spTree>
    <p:extLst>
      <p:ext uri="{BB962C8B-B14F-4D97-AF65-F5344CB8AC3E}">
        <p14:creationId xmlns:p14="http://schemas.microsoft.com/office/powerpoint/2010/main" val="71215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_tradnl"/>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3 Marcador de fecha"/>
          <p:cNvSpPr>
            <a:spLocks noGrp="1"/>
          </p:cNvSpPr>
          <p:nvPr>
            <p:ph type="dt" sz="half" idx="10"/>
          </p:nvPr>
        </p:nvSpPr>
        <p:spPr/>
        <p:txBody>
          <a:bodyPr/>
          <a:lstStyle/>
          <a:p>
            <a:fld id="{DCB6D463-9F91-466E-9DEE-A256D6EA8EAC}" type="datetime1">
              <a:rPr lang="es-ES_tradnl" smtClean="0"/>
              <a:t>25/10/2019</a:t>
            </a:fld>
            <a:endParaRPr lang="es-ES_tradnl"/>
          </a:p>
        </p:txBody>
      </p:sp>
      <p:sp>
        <p:nvSpPr>
          <p:cNvPr id="5" name="4 Marcador de pie de página"/>
          <p:cNvSpPr>
            <a:spLocks noGrp="1"/>
          </p:cNvSpPr>
          <p:nvPr>
            <p:ph type="ftr" sz="quarter" idx="11"/>
          </p:nvPr>
        </p:nvSpPr>
        <p:spPr/>
        <p:txBody>
          <a:bodyPr/>
          <a:lstStyle/>
          <a:p>
            <a:endParaRPr lang="es-ES_tradnl"/>
          </a:p>
        </p:txBody>
      </p:sp>
      <p:sp>
        <p:nvSpPr>
          <p:cNvPr id="6" name="5 Marcador de número de diapositiva"/>
          <p:cNvSpPr>
            <a:spLocks noGrp="1"/>
          </p:cNvSpPr>
          <p:nvPr>
            <p:ph type="sldNum" sz="quarter" idx="12"/>
          </p:nvPr>
        </p:nvSpPr>
        <p:spPr/>
        <p:txBody>
          <a:bodyPr/>
          <a:lstStyle/>
          <a:p>
            <a:fld id="{76F8C1B2-E5CD-4AB9-97B7-FD7BCB464BDE}" type="slidenum">
              <a:rPr lang="es-ES_tradnl" smtClean="0"/>
              <a:t>‹Nº›</a:t>
            </a:fld>
            <a:endParaRPr lang="es-ES_tradnl"/>
          </a:p>
        </p:txBody>
      </p:sp>
    </p:spTree>
    <p:extLst>
      <p:ext uri="{BB962C8B-B14F-4D97-AF65-F5344CB8AC3E}">
        <p14:creationId xmlns:p14="http://schemas.microsoft.com/office/powerpoint/2010/main" val="1766518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_tradnl"/>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3 Marcador de fecha"/>
          <p:cNvSpPr>
            <a:spLocks noGrp="1"/>
          </p:cNvSpPr>
          <p:nvPr>
            <p:ph type="dt" sz="half" idx="10"/>
          </p:nvPr>
        </p:nvSpPr>
        <p:spPr/>
        <p:txBody>
          <a:bodyPr/>
          <a:lstStyle/>
          <a:p>
            <a:fld id="{3701527A-D715-4B28-ACBC-96A25FAE32B1}" type="datetime1">
              <a:rPr lang="es-ES_tradnl" smtClean="0"/>
              <a:t>25/10/2019</a:t>
            </a:fld>
            <a:endParaRPr lang="es-ES_tradnl"/>
          </a:p>
        </p:txBody>
      </p:sp>
      <p:sp>
        <p:nvSpPr>
          <p:cNvPr id="5" name="4 Marcador de pie de página"/>
          <p:cNvSpPr>
            <a:spLocks noGrp="1"/>
          </p:cNvSpPr>
          <p:nvPr>
            <p:ph type="ftr" sz="quarter" idx="11"/>
          </p:nvPr>
        </p:nvSpPr>
        <p:spPr/>
        <p:txBody>
          <a:bodyPr/>
          <a:lstStyle/>
          <a:p>
            <a:endParaRPr lang="es-ES_tradnl"/>
          </a:p>
        </p:txBody>
      </p:sp>
      <p:sp>
        <p:nvSpPr>
          <p:cNvPr id="6" name="5 Marcador de número de diapositiva"/>
          <p:cNvSpPr>
            <a:spLocks noGrp="1"/>
          </p:cNvSpPr>
          <p:nvPr>
            <p:ph type="sldNum" sz="quarter" idx="12"/>
          </p:nvPr>
        </p:nvSpPr>
        <p:spPr/>
        <p:txBody>
          <a:bodyPr/>
          <a:lstStyle/>
          <a:p>
            <a:fld id="{76F8C1B2-E5CD-4AB9-97B7-FD7BCB464BDE}" type="slidenum">
              <a:rPr lang="es-ES_tradnl" smtClean="0"/>
              <a:t>‹Nº›</a:t>
            </a:fld>
            <a:endParaRPr lang="es-ES_tradnl"/>
          </a:p>
        </p:txBody>
      </p:sp>
    </p:spTree>
    <p:extLst>
      <p:ext uri="{BB962C8B-B14F-4D97-AF65-F5344CB8AC3E}">
        <p14:creationId xmlns:p14="http://schemas.microsoft.com/office/powerpoint/2010/main" val="3176107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_tradnl"/>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3 Marcador de fecha"/>
          <p:cNvSpPr>
            <a:spLocks noGrp="1"/>
          </p:cNvSpPr>
          <p:nvPr>
            <p:ph type="dt" sz="half" idx="10"/>
          </p:nvPr>
        </p:nvSpPr>
        <p:spPr/>
        <p:txBody>
          <a:bodyPr/>
          <a:lstStyle/>
          <a:p>
            <a:fld id="{FE784145-C457-430D-A89E-E87D6219E869}" type="datetime1">
              <a:rPr lang="es-ES_tradnl" smtClean="0"/>
              <a:t>25/10/2019</a:t>
            </a:fld>
            <a:endParaRPr lang="es-ES_tradnl"/>
          </a:p>
        </p:txBody>
      </p:sp>
      <p:sp>
        <p:nvSpPr>
          <p:cNvPr id="5" name="4 Marcador de pie de página"/>
          <p:cNvSpPr>
            <a:spLocks noGrp="1"/>
          </p:cNvSpPr>
          <p:nvPr>
            <p:ph type="ftr" sz="quarter" idx="11"/>
          </p:nvPr>
        </p:nvSpPr>
        <p:spPr/>
        <p:txBody>
          <a:bodyPr/>
          <a:lstStyle/>
          <a:p>
            <a:endParaRPr lang="es-ES_tradnl"/>
          </a:p>
        </p:txBody>
      </p:sp>
      <p:sp>
        <p:nvSpPr>
          <p:cNvPr id="6" name="5 Marcador de número de diapositiva"/>
          <p:cNvSpPr>
            <a:spLocks noGrp="1"/>
          </p:cNvSpPr>
          <p:nvPr>
            <p:ph type="sldNum" sz="quarter" idx="12"/>
          </p:nvPr>
        </p:nvSpPr>
        <p:spPr/>
        <p:txBody>
          <a:bodyPr/>
          <a:lstStyle/>
          <a:p>
            <a:fld id="{76F8C1B2-E5CD-4AB9-97B7-FD7BCB464BDE}" type="slidenum">
              <a:rPr lang="es-ES_tradnl" smtClean="0"/>
              <a:t>‹Nº›</a:t>
            </a:fld>
            <a:endParaRPr lang="es-ES_tradnl"/>
          </a:p>
        </p:txBody>
      </p:sp>
    </p:spTree>
    <p:extLst>
      <p:ext uri="{BB962C8B-B14F-4D97-AF65-F5344CB8AC3E}">
        <p14:creationId xmlns:p14="http://schemas.microsoft.com/office/powerpoint/2010/main" val="1198059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_tradnl"/>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38C208BF-46C5-4BD9-A781-DD841FAE8643}" type="datetime1">
              <a:rPr lang="es-ES_tradnl" smtClean="0"/>
              <a:t>25/10/2019</a:t>
            </a:fld>
            <a:endParaRPr lang="es-ES_tradnl"/>
          </a:p>
        </p:txBody>
      </p:sp>
      <p:sp>
        <p:nvSpPr>
          <p:cNvPr id="5" name="4 Marcador de pie de página"/>
          <p:cNvSpPr>
            <a:spLocks noGrp="1"/>
          </p:cNvSpPr>
          <p:nvPr>
            <p:ph type="ftr" sz="quarter" idx="11"/>
          </p:nvPr>
        </p:nvSpPr>
        <p:spPr/>
        <p:txBody>
          <a:bodyPr/>
          <a:lstStyle/>
          <a:p>
            <a:endParaRPr lang="es-ES_tradnl"/>
          </a:p>
        </p:txBody>
      </p:sp>
      <p:sp>
        <p:nvSpPr>
          <p:cNvPr id="6" name="5 Marcador de número de diapositiva"/>
          <p:cNvSpPr>
            <a:spLocks noGrp="1"/>
          </p:cNvSpPr>
          <p:nvPr>
            <p:ph type="sldNum" sz="quarter" idx="12"/>
          </p:nvPr>
        </p:nvSpPr>
        <p:spPr/>
        <p:txBody>
          <a:bodyPr/>
          <a:lstStyle/>
          <a:p>
            <a:fld id="{76F8C1B2-E5CD-4AB9-97B7-FD7BCB464BDE}" type="slidenum">
              <a:rPr lang="es-ES_tradnl" smtClean="0"/>
              <a:t>‹Nº›</a:t>
            </a:fld>
            <a:endParaRPr lang="es-ES_tradnl"/>
          </a:p>
        </p:txBody>
      </p:sp>
    </p:spTree>
    <p:extLst>
      <p:ext uri="{BB962C8B-B14F-4D97-AF65-F5344CB8AC3E}">
        <p14:creationId xmlns:p14="http://schemas.microsoft.com/office/powerpoint/2010/main" val="2642600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_tradnl"/>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5" name="4 Marcador de fecha"/>
          <p:cNvSpPr>
            <a:spLocks noGrp="1"/>
          </p:cNvSpPr>
          <p:nvPr>
            <p:ph type="dt" sz="half" idx="10"/>
          </p:nvPr>
        </p:nvSpPr>
        <p:spPr/>
        <p:txBody>
          <a:bodyPr/>
          <a:lstStyle/>
          <a:p>
            <a:fld id="{D7219D61-F74A-4922-A452-F9271E6D640E}" type="datetime1">
              <a:rPr lang="es-ES_tradnl" smtClean="0"/>
              <a:t>25/10/2019</a:t>
            </a:fld>
            <a:endParaRPr lang="es-ES_tradnl"/>
          </a:p>
        </p:txBody>
      </p:sp>
      <p:sp>
        <p:nvSpPr>
          <p:cNvPr id="6" name="5 Marcador de pie de página"/>
          <p:cNvSpPr>
            <a:spLocks noGrp="1"/>
          </p:cNvSpPr>
          <p:nvPr>
            <p:ph type="ftr" sz="quarter" idx="11"/>
          </p:nvPr>
        </p:nvSpPr>
        <p:spPr/>
        <p:txBody>
          <a:bodyPr/>
          <a:lstStyle/>
          <a:p>
            <a:endParaRPr lang="es-ES_tradnl"/>
          </a:p>
        </p:txBody>
      </p:sp>
      <p:sp>
        <p:nvSpPr>
          <p:cNvPr id="7" name="6 Marcador de número de diapositiva"/>
          <p:cNvSpPr>
            <a:spLocks noGrp="1"/>
          </p:cNvSpPr>
          <p:nvPr>
            <p:ph type="sldNum" sz="quarter" idx="12"/>
          </p:nvPr>
        </p:nvSpPr>
        <p:spPr/>
        <p:txBody>
          <a:bodyPr/>
          <a:lstStyle/>
          <a:p>
            <a:fld id="{76F8C1B2-E5CD-4AB9-97B7-FD7BCB464BDE}" type="slidenum">
              <a:rPr lang="es-ES_tradnl" smtClean="0"/>
              <a:t>‹Nº›</a:t>
            </a:fld>
            <a:endParaRPr lang="es-ES_tradnl"/>
          </a:p>
        </p:txBody>
      </p:sp>
    </p:spTree>
    <p:extLst>
      <p:ext uri="{BB962C8B-B14F-4D97-AF65-F5344CB8AC3E}">
        <p14:creationId xmlns:p14="http://schemas.microsoft.com/office/powerpoint/2010/main" val="3643276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_tradnl"/>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7" name="6 Marcador de fecha"/>
          <p:cNvSpPr>
            <a:spLocks noGrp="1"/>
          </p:cNvSpPr>
          <p:nvPr>
            <p:ph type="dt" sz="half" idx="10"/>
          </p:nvPr>
        </p:nvSpPr>
        <p:spPr/>
        <p:txBody>
          <a:bodyPr/>
          <a:lstStyle/>
          <a:p>
            <a:fld id="{7452EBD7-4744-42A2-BDA8-B24B68FDAFEA}" type="datetime1">
              <a:rPr lang="es-ES_tradnl" smtClean="0"/>
              <a:t>25/10/2019</a:t>
            </a:fld>
            <a:endParaRPr lang="es-ES_tradnl"/>
          </a:p>
        </p:txBody>
      </p:sp>
      <p:sp>
        <p:nvSpPr>
          <p:cNvPr id="8" name="7 Marcador de pie de página"/>
          <p:cNvSpPr>
            <a:spLocks noGrp="1"/>
          </p:cNvSpPr>
          <p:nvPr>
            <p:ph type="ftr" sz="quarter" idx="11"/>
          </p:nvPr>
        </p:nvSpPr>
        <p:spPr/>
        <p:txBody>
          <a:bodyPr/>
          <a:lstStyle/>
          <a:p>
            <a:endParaRPr lang="es-ES_tradnl"/>
          </a:p>
        </p:txBody>
      </p:sp>
      <p:sp>
        <p:nvSpPr>
          <p:cNvPr id="9" name="8 Marcador de número de diapositiva"/>
          <p:cNvSpPr>
            <a:spLocks noGrp="1"/>
          </p:cNvSpPr>
          <p:nvPr>
            <p:ph type="sldNum" sz="quarter" idx="12"/>
          </p:nvPr>
        </p:nvSpPr>
        <p:spPr/>
        <p:txBody>
          <a:bodyPr/>
          <a:lstStyle/>
          <a:p>
            <a:fld id="{76F8C1B2-E5CD-4AB9-97B7-FD7BCB464BDE}" type="slidenum">
              <a:rPr lang="es-ES_tradnl" smtClean="0"/>
              <a:t>‹Nº›</a:t>
            </a:fld>
            <a:endParaRPr lang="es-ES_tradnl"/>
          </a:p>
        </p:txBody>
      </p:sp>
    </p:spTree>
    <p:extLst>
      <p:ext uri="{BB962C8B-B14F-4D97-AF65-F5344CB8AC3E}">
        <p14:creationId xmlns:p14="http://schemas.microsoft.com/office/powerpoint/2010/main" val="188957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_tradnl"/>
          </a:p>
        </p:txBody>
      </p:sp>
      <p:sp>
        <p:nvSpPr>
          <p:cNvPr id="3" name="2 Marcador de fecha"/>
          <p:cNvSpPr>
            <a:spLocks noGrp="1"/>
          </p:cNvSpPr>
          <p:nvPr>
            <p:ph type="dt" sz="half" idx="10"/>
          </p:nvPr>
        </p:nvSpPr>
        <p:spPr/>
        <p:txBody>
          <a:bodyPr/>
          <a:lstStyle/>
          <a:p>
            <a:fld id="{F55DFFD9-FF2A-4A6F-A82D-6A8270B16954}" type="datetime1">
              <a:rPr lang="es-ES_tradnl" smtClean="0"/>
              <a:t>25/10/2019</a:t>
            </a:fld>
            <a:endParaRPr lang="es-ES_tradnl"/>
          </a:p>
        </p:txBody>
      </p:sp>
      <p:sp>
        <p:nvSpPr>
          <p:cNvPr id="4" name="3 Marcador de pie de página"/>
          <p:cNvSpPr>
            <a:spLocks noGrp="1"/>
          </p:cNvSpPr>
          <p:nvPr>
            <p:ph type="ftr" sz="quarter" idx="11"/>
          </p:nvPr>
        </p:nvSpPr>
        <p:spPr/>
        <p:txBody>
          <a:bodyPr/>
          <a:lstStyle/>
          <a:p>
            <a:endParaRPr lang="es-ES_tradnl"/>
          </a:p>
        </p:txBody>
      </p:sp>
      <p:sp>
        <p:nvSpPr>
          <p:cNvPr id="5" name="4 Marcador de número de diapositiva"/>
          <p:cNvSpPr>
            <a:spLocks noGrp="1"/>
          </p:cNvSpPr>
          <p:nvPr>
            <p:ph type="sldNum" sz="quarter" idx="12"/>
          </p:nvPr>
        </p:nvSpPr>
        <p:spPr/>
        <p:txBody>
          <a:bodyPr/>
          <a:lstStyle/>
          <a:p>
            <a:fld id="{76F8C1B2-E5CD-4AB9-97B7-FD7BCB464BDE}" type="slidenum">
              <a:rPr lang="es-ES_tradnl" smtClean="0"/>
              <a:t>‹Nº›</a:t>
            </a:fld>
            <a:endParaRPr lang="es-ES_tradnl"/>
          </a:p>
        </p:txBody>
      </p:sp>
    </p:spTree>
    <p:extLst>
      <p:ext uri="{BB962C8B-B14F-4D97-AF65-F5344CB8AC3E}">
        <p14:creationId xmlns:p14="http://schemas.microsoft.com/office/powerpoint/2010/main" val="2074581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58C069F8-320B-49F8-BEB4-0D562A384920}" type="datetime1">
              <a:rPr lang="es-ES_tradnl" smtClean="0"/>
              <a:t>25/10/2019</a:t>
            </a:fld>
            <a:endParaRPr lang="es-ES_tradnl"/>
          </a:p>
        </p:txBody>
      </p:sp>
      <p:sp>
        <p:nvSpPr>
          <p:cNvPr id="3" name="2 Marcador de pie de página"/>
          <p:cNvSpPr>
            <a:spLocks noGrp="1"/>
          </p:cNvSpPr>
          <p:nvPr>
            <p:ph type="ftr" sz="quarter" idx="11"/>
          </p:nvPr>
        </p:nvSpPr>
        <p:spPr/>
        <p:txBody>
          <a:bodyPr/>
          <a:lstStyle/>
          <a:p>
            <a:endParaRPr lang="es-ES_tradnl"/>
          </a:p>
        </p:txBody>
      </p:sp>
      <p:sp>
        <p:nvSpPr>
          <p:cNvPr id="4" name="3 Marcador de número de diapositiva"/>
          <p:cNvSpPr>
            <a:spLocks noGrp="1"/>
          </p:cNvSpPr>
          <p:nvPr>
            <p:ph type="sldNum" sz="quarter" idx="12"/>
          </p:nvPr>
        </p:nvSpPr>
        <p:spPr/>
        <p:txBody>
          <a:bodyPr/>
          <a:lstStyle/>
          <a:p>
            <a:fld id="{76F8C1B2-E5CD-4AB9-97B7-FD7BCB464BDE}" type="slidenum">
              <a:rPr lang="es-ES_tradnl" smtClean="0"/>
              <a:t>‹Nº›</a:t>
            </a:fld>
            <a:endParaRPr lang="es-ES_tradnl"/>
          </a:p>
        </p:txBody>
      </p:sp>
    </p:spTree>
    <p:extLst>
      <p:ext uri="{BB962C8B-B14F-4D97-AF65-F5344CB8AC3E}">
        <p14:creationId xmlns:p14="http://schemas.microsoft.com/office/powerpoint/2010/main" val="1846825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_tradnl"/>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6688921C-89F0-4AD0-9451-347D20D0FEC5}" type="datetime1">
              <a:rPr lang="es-ES_tradnl" smtClean="0"/>
              <a:t>25/10/2019</a:t>
            </a:fld>
            <a:endParaRPr lang="es-ES_tradnl"/>
          </a:p>
        </p:txBody>
      </p:sp>
      <p:sp>
        <p:nvSpPr>
          <p:cNvPr id="6" name="5 Marcador de pie de página"/>
          <p:cNvSpPr>
            <a:spLocks noGrp="1"/>
          </p:cNvSpPr>
          <p:nvPr>
            <p:ph type="ftr" sz="quarter" idx="11"/>
          </p:nvPr>
        </p:nvSpPr>
        <p:spPr/>
        <p:txBody>
          <a:bodyPr/>
          <a:lstStyle/>
          <a:p>
            <a:endParaRPr lang="es-ES_tradnl"/>
          </a:p>
        </p:txBody>
      </p:sp>
      <p:sp>
        <p:nvSpPr>
          <p:cNvPr id="7" name="6 Marcador de número de diapositiva"/>
          <p:cNvSpPr>
            <a:spLocks noGrp="1"/>
          </p:cNvSpPr>
          <p:nvPr>
            <p:ph type="sldNum" sz="quarter" idx="12"/>
          </p:nvPr>
        </p:nvSpPr>
        <p:spPr/>
        <p:txBody>
          <a:bodyPr/>
          <a:lstStyle/>
          <a:p>
            <a:fld id="{76F8C1B2-E5CD-4AB9-97B7-FD7BCB464BDE}" type="slidenum">
              <a:rPr lang="es-ES_tradnl" smtClean="0"/>
              <a:t>‹Nº›</a:t>
            </a:fld>
            <a:endParaRPr lang="es-ES_tradnl"/>
          </a:p>
        </p:txBody>
      </p:sp>
    </p:spTree>
    <p:extLst>
      <p:ext uri="{BB962C8B-B14F-4D97-AF65-F5344CB8AC3E}">
        <p14:creationId xmlns:p14="http://schemas.microsoft.com/office/powerpoint/2010/main" val="4066263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_tradnl"/>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_tradnl"/>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63C0B233-FCBD-4029-BD17-38BC56D7F391}" type="datetime1">
              <a:rPr lang="es-ES_tradnl" smtClean="0"/>
              <a:t>25/10/2019</a:t>
            </a:fld>
            <a:endParaRPr lang="es-ES_tradnl"/>
          </a:p>
        </p:txBody>
      </p:sp>
      <p:sp>
        <p:nvSpPr>
          <p:cNvPr id="6" name="5 Marcador de pie de página"/>
          <p:cNvSpPr>
            <a:spLocks noGrp="1"/>
          </p:cNvSpPr>
          <p:nvPr>
            <p:ph type="ftr" sz="quarter" idx="11"/>
          </p:nvPr>
        </p:nvSpPr>
        <p:spPr/>
        <p:txBody>
          <a:bodyPr/>
          <a:lstStyle/>
          <a:p>
            <a:endParaRPr lang="es-ES_tradnl"/>
          </a:p>
        </p:txBody>
      </p:sp>
      <p:sp>
        <p:nvSpPr>
          <p:cNvPr id="7" name="6 Marcador de número de diapositiva"/>
          <p:cNvSpPr>
            <a:spLocks noGrp="1"/>
          </p:cNvSpPr>
          <p:nvPr>
            <p:ph type="sldNum" sz="quarter" idx="12"/>
          </p:nvPr>
        </p:nvSpPr>
        <p:spPr/>
        <p:txBody>
          <a:bodyPr/>
          <a:lstStyle/>
          <a:p>
            <a:fld id="{76F8C1B2-E5CD-4AB9-97B7-FD7BCB464BDE}" type="slidenum">
              <a:rPr lang="es-ES_tradnl" smtClean="0"/>
              <a:t>‹Nº›</a:t>
            </a:fld>
            <a:endParaRPr lang="es-ES_tradnl"/>
          </a:p>
        </p:txBody>
      </p:sp>
    </p:spTree>
    <p:extLst>
      <p:ext uri="{BB962C8B-B14F-4D97-AF65-F5344CB8AC3E}">
        <p14:creationId xmlns:p14="http://schemas.microsoft.com/office/powerpoint/2010/main" val="3104125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_tradnl"/>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D2133E-48CC-4C8B-A2A9-7C4231E791B1}" type="datetime1">
              <a:rPr lang="es-ES_tradnl" smtClean="0"/>
              <a:t>25/10/2019</a:t>
            </a:fld>
            <a:endParaRPr lang="es-ES_tradnl"/>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_tradnl"/>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F8C1B2-E5CD-4AB9-97B7-FD7BCB464BDE}" type="slidenum">
              <a:rPr lang="es-ES_tradnl" smtClean="0"/>
              <a:t>‹Nº›</a:t>
            </a:fld>
            <a:endParaRPr lang="es-ES_tradnl"/>
          </a:p>
        </p:txBody>
      </p:sp>
    </p:spTree>
    <p:extLst>
      <p:ext uri="{BB962C8B-B14F-4D97-AF65-F5344CB8AC3E}">
        <p14:creationId xmlns:p14="http://schemas.microsoft.com/office/powerpoint/2010/main" val="3463601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07504" y="1391865"/>
            <a:ext cx="8856984" cy="3693319"/>
          </a:xfrm>
          <a:prstGeom prst="rect">
            <a:avLst/>
          </a:prstGeom>
        </p:spPr>
        <p:txBody>
          <a:bodyPr wrap="square">
            <a:spAutoFit/>
          </a:bodyPr>
          <a:lstStyle/>
          <a:p>
            <a:pPr algn="ctr"/>
            <a:r>
              <a:rPr lang="es-ES_tradnl" sz="3600" b="1" i="1" dirty="0"/>
              <a:t>T</a:t>
            </a:r>
            <a:r>
              <a:rPr lang="es-ES_tradnl" sz="3600" b="1" i="1" dirty="0" smtClean="0"/>
              <a:t>ransacción</a:t>
            </a:r>
            <a:endParaRPr lang="es-ES_tradnl" sz="3600" dirty="0" smtClean="0"/>
          </a:p>
          <a:p>
            <a:pPr algn="just"/>
            <a:endParaRPr lang="es-ES_tradnl" dirty="0"/>
          </a:p>
          <a:p>
            <a:pPr algn="just"/>
            <a:r>
              <a:rPr lang="es-ES_tradnl" dirty="0" smtClean="0"/>
              <a:t>Es </a:t>
            </a:r>
            <a:r>
              <a:rPr lang="es-ES_tradnl" dirty="0"/>
              <a:t>una </a:t>
            </a:r>
            <a:r>
              <a:rPr lang="es-ES_tradnl" b="1" dirty="0"/>
              <a:t>unidad lógica de </a:t>
            </a:r>
            <a:r>
              <a:rPr lang="es-ES_tradnl" b="1" dirty="0" smtClean="0"/>
              <a:t>trabajo </a:t>
            </a:r>
            <a:r>
              <a:rPr lang="es-ES_tradnl" dirty="0" smtClean="0"/>
              <a:t>(</a:t>
            </a:r>
            <a:r>
              <a:rPr lang="es-ES_tradnl" dirty="0"/>
              <a:t>procesamiento) de la base de datos </a:t>
            </a:r>
            <a:r>
              <a:rPr lang="es-ES_tradnl" dirty="0" smtClean="0"/>
              <a:t>que incluye </a:t>
            </a:r>
            <a:r>
              <a:rPr lang="es-ES_tradnl" dirty="0"/>
              <a:t>una o más operaciones de acceso a </a:t>
            </a:r>
            <a:r>
              <a:rPr lang="es-ES_tradnl" dirty="0" smtClean="0"/>
              <a:t>la base </a:t>
            </a:r>
            <a:r>
              <a:rPr lang="es-ES_tradnl" dirty="0"/>
              <a:t>de datos, que pueden ser de inserción</a:t>
            </a:r>
            <a:r>
              <a:rPr lang="es-ES_tradnl" dirty="0" smtClean="0"/>
              <a:t>, modificación </a:t>
            </a:r>
            <a:r>
              <a:rPr lang="es-ES_tradnl" dirty="0"/>
              <a:t>o </a:t>
            </a:r>
            <a:r>
              <a:rPr lang="es-ES_tradnl" dirty="0" smtClean="0"/>
              <a:t>recuperación.</a:t>
            </a:r>
          </a:p>
          <a:p>
            <a:endParaRPr lang="es-ES_tradnl" dirty="0" smtClean="0"/>
          </a:p>
          <a:p>
            <a:r>
              <a:rPr lang="es-ES_tradnl" dirty="0" smtClean="0"/>
              <a:t>Las transacciones pueden delimitarse de forma explicita con sentencias de tipo “</a:t>
            </a:r>
            <a:r>
              <a:rPr lang="es-ES_tradnl" b="1" i="1" dirty="0" smtClean="0"/>
              <a:t>iniciar transacción</a:t>
            </a:r>
            <a:r>
              <a:rPr lang="es-ES_tradnl" dirty="0" smtClean="0"/>
              <a:t>” y “</a:t>
            </a:r>
            <a:r>
              <a:rPr lang="es-ES_tradnl" b="1" i="1" dirty="0" smtClean="0"/>
              <a:t>terminar transacción</a:t>
            </a:r>
            <a:r>
              <a:rPr lang="es-ES_tradnl" dirty="0" smtClean="0"/>
              <a:t>”.</a:t>
            </a:r>
          </a:p>
          <a:p>
            <a:endParaRPr lang="es-ES_tradnl" dirty="0"/>
          </a:p>
          <a:p>
            <a:r>
              <a:rPr lang="es-ES_tradnl" dirty="0" smtClean="0"/>
              <a:t>iniciar </a:t>
            </a:r>
            <a:r>
              <a:rPr lang="es-ES_tradnl" dirty="0" err="1" smtClean="0"/>
              <a:t>T0</a:t>
            </a:r>
            <a:endParaRPr lang="es-ES_tradnl" dirty="0" smtClean="0"/>
          </a:p>
          <a:p>
            <a:r>
              <a:rPr lang="es-ES_tradnl" dirty="0" smtClean="0"/>
              <a:t>... operaciones ...</a:t>
            </a:r>
          </a:p>
          <a:p>
            <a:r>
              <a:rPr lang="es-ES_tradnl" dirty="0" smtClean="0"/>
              <a:t>terminar </a:t>
            </a:r>
            <a:r>
              <a:rPr lang="es-ES_tradnl" dirty="0" err="1" smtClean="0"/>
              <a:t>T0</a:t>
            </a:r>
            <a:endParaRPr lang="es-ES_tradnl" dirty="0"/>
          </a:p>
        </p:txBody>
      </p:sp>
      <p:sp>
        <p:nvSpPr>
          <p:cNvPr id="2" name="1 Marcador de número de diapositiva"/>
          <p:cNvSpPr>
            <a:spLocks noGrp="1"/>
          </p:cNvSpPr>
          <p:nvPr>
            <p:ph type="sldNum" sz="quarter" idx="12"/>
          </p:nvPr>
        </p:nvSpPr>
        <p:spPr/>
        <p:txBody>
          <a:bodyPr/>
          <a:lstStyle/>
          <a:p>
            <a:fld id="{76F8C1B2-E5CD-4AB9-97B7-FD7BCB464BDE}" type="slidenum">
              <a:rPr lang="es-ES_tradnl" smtClean="0"/>
              <a:t>1</a:t>
            </a:fld>
            <a:endParaRPr lang="es-ES_tradnl"/>
          </a:p>
        </p:txBody>
      </p:sp>
    </p:spTree>
    <p:extLst>
      <p:ext uri="{BB962C8B-B14F-4D97-AF65-F5344CB8AC3E}">
        <p14:creationId xmlns:p14="http://schemas.microsoft.com/office/powerpoint/2010/main" val="1143856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323528" y="116632"/>
            <a:ext cx="8640960" cy="1754326"/>
          </a:xfrm>
          <a:prstGeom prst="rect">
            <a:avLst/>
          </a:prstGeom>
        </p:spPr>
        <p:txBody>
          <a:bodyPr wrap="square">
            <a:spAutoFit/>
          </a:bodyPr>
          <a:lstStyle/>
          <a:p>
            <a:r>
              <a:rPr lang="es-ES_tradnl" sz="3600" b="1" i="1" dirty="0" smtClean="0"/>
              <a:t>Niveles </a:t>
            </a:r>
            <a:r>
              <a:rPr lang="es-ES_tradnl" sz="3600" b="1" i="1" dirty="0"/>
              <a:t>de Aislamiento Entre Transacciones</a:t>
            </a:r>
          </a:p>
          <a:p>
            <a:endParaRPr lang="es-ES_tradnl" dirty="0"/>
          </a:p>
          <a:p>
            <a:r>
              <a:rPr lang="es-ES_tradnl" dirty="0" err="1" smtClean="0"/>
              <a:t>REPEATABLE</a:t>
            </a:r>
            <a:r>
              <a:rPr lang="es-ES_tradnl" dirty="0" smtClean="0"/>
              <a:t> </a:t>
            </a:r>
            <a:r>
              <a:rPr lang="es-ES_tradnl" dirty="0" err="1"/>
              <a:t>READ</a:t>
            </a:r>
            <a:r>
              <a:rPr lang="es-ES_tradnl" dirty="0" smtClean="0"/>
              <a:t>:</a:t>
            </a:r>
            <a:endParaRPr lang="es-ES_tradnl" sz="3600" b="1" i="1" dirty="0"/>
          </a:p>
          <a:p>
            <a:r>
              <a:rPr lang="es-ES_tradnl" dirty="0" smtClean="0"/>
              <a:t>Dentro de una transacción todas las lecturas son consistentes (Esto es el comportamiento</a:t>
            </a:r>
          </a:p>
          <a:p>
            <a:r>
              <a:rPr lang="es-ES_tradnl" dirty="0" smtClean="0"/>
              <a:t>por defecto en </a:t>
            </a:r>
            <a:r>
              <a:rPr lang="es-ES_tradnl" dirty="0" err="1" smtClean="0"/>
              <a:t>MySQL</a:t>
            </a:r>
            <a:r>
              <a:rPr lang="es-ES_tradnl" dirty="0" smtClean="0"/>
              <a:t>.</a:t>
            </a:r>
            <a:endParaRPr lang="es-ES_tradnl" dirty="0"/>
          </a:p>
        </p:txBody>
      </p:sp>
      <p:graphicFrame>
        <p:nvGraphicFramePr>
          <p:cNvPr id="4" name="3 Tabla"/>
          <p:cNvGraphicFramePr>
            <a:graphicFrameLocks noGrp="1"/>
          </p:cNvGraphicFramePr>
          <p:nvPr>
            <p:extLst>
              <p:ext uri="{D42A27DB-BD31-4B8C-83A1-F6EECF244321}">
                <p14:modId xmlns:p14="http://schemas.microsoft.com/office/powerpoint/2010/main" val="2300358241"/>
              </p:ext>
            </p:extLst>
          </p:nvPr>
        </p:nvGraphicFramePr>
        <p:xfrm>
          <a:off x="395536" y="3206720"/>
          <a:ext cx="8352928" cy="2382520"/>
        </p:xfrm>
        <a:graphic>
          <a:graphicData uri="http://schemas.openxmlformats.org/drawingml/2006/table">
            <a:tbl>
              <a:tblPr firstRow="1" bandRow="1">
                <a:tableStyleId>{5C22544A-7EE6-4342-B048-85BDC9FD1C3A}</a:tableStyleId>
              </a:tblPr>
              <a:tblGrid>
                <a:gridCol w="4176464"/>
                <a:gridCol w="4176464"/>
              </a:tblGrid>
              <a:tr h="370840">
                <a:tc>
                  <a:txBody>
                    <a:bodyPr/>
                    <a:lstStyle/>
                    <a:p>
                      <a:r>
                        <a:rPr lang="es-ES_tradnl" dirty="0" smtClean="0"/>
                        <a:t>Transacción 1</a:t>
                      </a:r>
                      <a:endParaRPr lang="es-ES_tradnl" dirty="0"/>
                    </a:p>
                  </a:txBody>
                  <a:tcPr/>
                </a:tc>
                <a:tc>
                  <a:txBody>
                    <a:bodyPr/>
                    <a:lstStyle/>
                    <a:p>
                      <a:r>
                        <a:rPr lang="es-ES_tradnl" dirty="0" smtClean="0"/>
                        <a:t>Transacción 2</a:t>
                      </a:r>
                      <a:endParaRPr lang="es-ES_tradnl" dirty="0"/>
                    </a:p>
                  </a:txBody>
                  <a:tcPr/>
                </a:tc>
              </a:tr>
              <a:tr h="370840">
                <a:tc>
                  <a:txBody>
                    <a:bodyPr/>
                    <a:lstStyle/>
                    <a:p>
                      <a:r>
                        <a:rPr lang="es-ES_tradnl" dirty="0" err="1" smtClean="0"/>
                        <a:t>select</a:t>
                      </a:r>
                      <a:r>
                        <a:rPr lang="es-ES_tradnl" dirty="0" smtClean="0"/>
                        <a:t> * </a:t>
                      </a:r>
                      <a:r>
                        <a:rPr lang="es-ES_tradnl" dirty="0" err="1" smtClean="0"/>
                        <a:t>from</a:t>
                      </a:r>
                      <a:r>
                        <a:rPr lang="es-ES_tradnl" dirty="0" smtClean="0"/>
                        <a:t> </a:t>
                      </a:r>
                      <a:r>
                        <a:rPr lang="es-ES_tradnl" dirty="0" err="1" smtClean="0"/>
                        <a:t>user</a:t>
                      </a:r>
                      <a:r>
                        <a:rPr lang="es-ES_tradnl" dirty="0" smtClean="0"/>
                        <a:t> </a:t>
                      </a:r>
                      <a:r>
                        <a:rPr lang="es-ES_tradnl" dirty="0" err="1" smtClean="0"/>
                        <a:t>where</a:t>
                      </a:r>
                      <a:r>
                        <a:rPr lang="es-ES_tradnl" dirty="0" smtClean="0"/>
                        <a:t> edad</a:t>
                      </a:r>
                      <a:r>
                        <a:rPr lang="es-ES_tradnl" baseline="0" dirty="0" smtClean="0"/>
                        <a:t> </a:t>
                      </a:r>
                      <a:r>
                        <a:rPr lang="es-ES_tradnl" baseline="0" dirty="0" err="1" smtClean="0"/>
                        <a:t>between</a:t>
                      </a:r>
                      <a:r>
                        <a:rPr lang="es-ES_tradnl" baseline="0" dirty="0" smtClean="0"/>
                        <a:t> 10 and 30</a:t>
                      </a:r>
                      <a:r>
                        <a:rPr lang="es-ES_tradnl" dirty="0" smtClean="0"/>
                        <a:t>;</a:t>
                      </a:r>
                    </a:p>
                    <a:p>
                      <a:endParaRPr lang="es-ES_tradnl"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s-ES_tradnl" dirty="0" smtClean="0"/>
                    </a:p>
                    <a:p>
                      <a:r>
                        <a:rPr lang="es-ES_tradnl" dirty="0" err="1" smtClean="0"/>
                        <a:t>select</a:t>
                      </a:r>
                      <a:r>
                        <a:rPr lang="es-ES_tradnl" dirty="0" smtClean="0"/>
                        <a:t> * </a:t>
                      </a:r>
                      <a:r>
                        <a:rPr lang="es-ES_tradnl" dirty="0" err="1" smtClean="0"/>
                        <a:t>from</a:t>
                      </a:r>
                      <a:r>
                        <a:rPr lang="es-ES_tradnl" dirty="0" smtClean="0"/>
                        <a:t> </a:t>
                      </a:r>
                      <a:r>
                        <a:rPr lang="es-ES_tradnl" dirty="0" err="1" smtClean="0"/>
                        <a:t>user</a:t>
                      </a:r>
                      <a:r>
                        <a:rPr lang="es-ES_tradnl" dirty="0" smtClean="0"/>
                        <a:t> </a:t>
                      </a:r>
                      <a:r>
                        <a:rPr lang="es-ES_tradnl" dirty="0" err="1" smtClean="0"/>
                        <a:t>where</a:t>
                      </a:r>
                      <a:r>
                        <a:rPr lang="es-ES_tradnl" dirty="0" smtClean="0"/>
                        <a:t> edad</a:t>
                      </a:r>
                      <a:r>
                        <a:rPr lang="es-ES_tradnl" baseline="0" dirty="0" smtClean="0"/>
                        <a:t> </a:t>
                      </a:r>
                      <a:r>
                        <a:rPr lang="es-ES_tradnl" baseline="0" dirty="0" err="1" smtClean="0"/>
                        <a:t>between</a:t>
                      </a:r>
                      <a:r>
                        <a:rPr lang="es-ES_tradnl" baseline="0" dirty="0" smtClean="0"/>
                        <a:t> 10 and 30</a:t>
                      </a:r>
                      <a:r>
                        <a:rPr lang="es-ES_tradnl" dirty="0" smtClean="0"/>
                        <a:t>;</a:t>
                      </a:r>
                    </a:p>
                    <a:p>
                      <a:endParaRPr lang="es-ES_tradnl" dirty="0" smtClean="0"/>
                    </a:p>
                  </a:txBody>
                  <a:tcPr/>
                </a:tc>
                <a:tc>
                  <a:txBody>
                    <a:bodyPr/>
                    <a:lstStyle/>
                    <a:p>
                      <a:endParaRPr lang="es-ES_tradnl" dirty="0" smtClean="0"/>
                    </a:p>
                    <a:p>
                      <a:r>
                        <a:rPr lang="es-ES_tradnl" dirty="0" err="1" smtClean="0"/>
                        <a:t>insert</a:t>
                      </a:r>
                      <a:r>
                        <a:rPr lang="es-ES_tradnl" dirty="0" smtClean="0"/>
                        <a:t> </a:t>
                      </a:r>
                      <a:r>
                        <a:rPr lang="es-ES_tradnl" dirty="0" err="1" smtClean="0"/>
                        <a:t>into</a:t>
                      </a:r>
                      <a:r>
                        <a:rPr lang="es-ES_tradnl" dirty="0" smtClean="0"/>
                        <a:t> </a:t>
                      </a:r>
                      <a:r>
                        <a:rPr lang="es-ES_tradnl" dirty="0" err="1" smtClean="0"/>
                        <a:t>user</a:t>
                      </a:r>
                      <a:r>
                        <a:rPr lang="es-ES_tradnl" dirty="0" smtClean="0"/>
                        <a:t> </a:t>
                      </a:r>
                      <a:r>
                        <a:rPr lang="es-ES_tradnl" dirty="0" err="1" smtClean="0"/>
                        <a:t>values</a:t>
                      </a:r>
                      <a:r>
                        <a:rPr lang="es-ES_tradnl" dirty="0" smtClean="0"/>
                        <a:t> (</a:t>
                      </a:r>
                      <a:r>
                        <a:rPr lang="es-ES_tradnl" dirty="0" err="1" smtClean="0"/>
                        <a:t>3,’Juan’,27</a:t>
                      </a:r>
                      <a:r>
                        <a:rPr lang="es-ES_tradnl" dirty="0" smtClean="0"/>
                        <a:t>);</a:t>
                      </a:r>
                    </a:p>
                    <a:p>
                      <a:r>
                        <a:rPr lang="es-ES_tradnl" dirty="0" err="1" smtClean="0"/>
                        <a:t>commit</a:t>
                      </a:r>
                      <a:r>
                        <a:rPr lang="es-ES_tradnl" dirty="0" smtClean="0"/>
                        <a:t>;</a:t>
                      </a:r>
                    </a:p>
                    <a:p>
                      <a:r>
                        <a:rPr lang="es-ES_tradnl" dirty="0" smtClean="0"/>
                        <a:t> </a:t>
                      </a:r>
                    </a:p>
                    <a:p>
                      <a:endParaRPr lang="es-ES_tradnl" dirty="0" smtClean="0"/>
                    </a:p>
                    <a:p>
                      <a:endParaRPr lang="es-ES_tradnl" dirty="0" smtClean="0"/>
                    </a:p>
                    <a:p>
                      <a:endParaRPr lang="es-ES_tradnl" dirty="0"/>
                    </a:p>
                  </a:txBody>
                  <a:tcPr/>
                </a:tc>
              </a:tr>
            </a:tbl>
          </a:graphicData>
        </a:graphic>
      </p:graphicFrame>
      <p:sp>
        <p:nvSpPr>
          <p:cNvPr id="5" name="4 Rectángulo"/>
          <p:cNvSpPr/>
          <p:nvPr/>
        </p:nvSpPr>
        <p:spPr>
          <a:xfrm>
            <a:off x="251520" y="5818038"/>
            <a:ext cx="8712968" cy="923330"/>
          </a:xfrm>
          <a:prstGeom prst="rect">
            <a:avLst/>
          </a:prstGeom>
        </p:spPr>
        <p:txBody>
          <a:bodyPr wrap="square">
            <a:spAutoFit/>
          </a:bodyPr>
          <a:lstStyle/>
          <a:p>
            <a:r>
              <a:rPr lang="es-ES_tradnl" dirty="0"/>
              <a:t>¿La primera y la segunda consulta retornan la misma cantidad de registros</a:t>
            </a:r>
            <a:r>
              <a:rPr lang="es-ES_tradnl" dirty="0" smtClean="0"/>
              <a:t>?</a:t>
            </a:r>
          </a:p>
          <a:p>
            <a:endParaRPr lang="es-ES_tradnl" dirty="0" smtClean="0"/>
          </a:p>
          <a:p>
            <a:r>
              <a:rPr lang="es-ES_tradnl" b="1" dirty="0">
                <a:solidFill>
                  <a:srgbClr val="FF0000"/>
                </a:solidFill>
              </a:rPr>
              <a:t>¡¡¡ ESCRIBIR Y PROBAR LA EJECUCIÓN DE LAS TRANSACCIONES EN SU </a:t>
            </a:r>
            <a:r>
              <a:rPr lang="es-ES_tradnl" b="1" dirty="0" err="1">
                <a:solidFill>
                  <a:srgbClr val="FF0000"/>
                </a:solidFill>
              </a:rPr>
              <a:t>SGBD</a:t>
            </a:r>
            <a:r>
              <a:rPr lang="es-ES_tradnl" b="1" dirty="0">
                <a:solidFill>
                  <a:srgbClr val="FF0000"/>
                </a:solidFill>
              </a:rPr>
              <a:t> PREFERIDO </a:t>
            </a:r>
            <a:r>
              <a:rPr lang="es-ES_tradnl" b="1" dirty="0" smtClean="0">
                <a:solidFill>
                  <a:srgbClr val="FF0000"/>
                </a:solidFill>
              </a:rPr>
              <a:t>!!!</a:t>
            </a:r>
            <a:endParaRPr lang="es-ES_tradnl" b="1" dirty="0">
              <a:solidFill>
                <a:srgbClr val="FF0000"/>
              </a:solidFill>
            </a:endParaRPr>
          </a:p>
        </p:txBody>
      </p:sp>
      <p:sp>
        <p:nvSpPr>
          <p:cNvPr id="3" name="2 Marcador de número de diapositiva"/>
          <p:cNvSpPr>
            <a:spLocks noGrp="1"/>
          </p:cNvSpPr>
          <p:nvPr>
            <p:ph type="sldNum" sz="quarter" idx="12"/>
          </p:nvPr>
        </p:nvSpPr>
        <p:spPr/>
        <p:txBody>
          <a:bodyPr/>
          <a:lstStyle/>
          <a:p>
            <a:fld id="{76F8C1B2-E5CD-4AB9-97B7-FD7BCB464BDE}" type="slidenum">
              <a:rPr lang="es-ES_tradnl" smtClean="0"/>
              <a:t>10</a:t>
            </a:fld>
            <a:endParaRPr lang="es-ES_tradnl"/>
          </a:p>
        </p:txBody>
      </p:sp>
      <p:sp>
        <p:nvSpPr>
          <p:cNvPr id="6" name="5 Rectángulo"/>
          <p:cNvSpPr/>
          <p:nvPr/>
        </p:nvSpPr>
        <p:spPr>
          <a:xfrm>
            <a:off x="2633954" y="2276872"/>
            <a:ext cx="3813288" cy="646331"/>
          </a:xfrm>
          <a:prstGeom prst="rect">
            <a:avLst/>
          </a:prstGeom>
        </p:spPr>
        <p:txBody>
          <a:bodyPr wrap="none">
            <a:spAutoFit/>
          </a:bodyPr>
          <a:lstStyle/>
          <a:p>
            <a:pPr algn="ctr"/>
            <a:r>
              <a:rPr lang="es-ES_tradnl" sz="3600" b="1" i="1" dirty="0" err="1"/>
              <a:t>REPEATABLE</a:t>
            </a:r>
            <a:r>
              <a:rPr lang="es-ES_tradnl" sz="3600" b="1" i="1" dirty="0"/>
              <a:t> </a:t>
            </a:r>
            <a:r>
              <a:rPr lang="es-ES_tradnl" sz="3600" b="1" i="1" dirty="0" err="1" smtClean="0"/>
              <a:t>READ</a:t>
            </a:r>
            <a:endParaRPr lang="es-ES_tradnl" sz="3600" b="1" i="1" dirty="0"/>
          </a:p>
        </p:txBody>
      </p:sp>
    </p:spTree>
    <p:extLst>
      <p:ext uri="{BB962C8B-B14F-4D97-AF65-F5344CB8AC3E}">
        <p14:creationId xmlns:p14="http://schemas.microsoft.com/office/powerpoint/2010/main" val="3307005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79512" y="548680"/>
            <a:ext cx="8784976" cy="2308324"/>
          </a:xfrm>
          <a:prstGeom prst="rect">
            <a:avLst/>
          </a:prstGeom>
        </p:spPr>
        <p:txBody>
          <a:bodyPr wrap="square">
            <a:spAutoFit/>
          </a:bodyPr>
          <a:lstStyle/>
          <a:p>
            <a:pPr algn="ctr"/>
            <a:r>
              <a:rPr lang="es-ES_tradnl" sz="3600" b="1" i="1" dirty="0" err="1"/>
              <a:t>SERIALIZABLE</a:t>
            </a:r>
            <a:r>
              <a:rPr lang="es-ES_tradnl" sz="3600" b="1" i="1" dirty="0"/>
              <a:t>:</a:t>
            </a:r>
          </a:p>
          <a:p>
            <a:endParaRPr lang="es-ES_tradnl" dirty="0" smtClean="0"/>
          </a:p>
          <a:p>
            <a:r>
              <a:rPr lang="es-ES_tradnl" dirty="0" smtClean="0"/>
              <a:t>No se permiten las actualizaciones en otras transacciones si una transacción ha realizado</a:t>
            </a:r>
          </a:p>
          <a:p>
            <a:r>
              <a:rPr lang="es-ES_tradnl" dirty="0" smtClean="0"/>
              <a:t>una consulta sobre ciertos datos (las distintas transacciones no se afectan entre si)</a:t>
            </a:r>
          </a:p>
          <a:p>
            <a:endParaRPr lang="es-ES_tradnl" dirty="0" smtClean="0"/>
          </a:p>
          <a:p>
            <a:r>
              <a:rPr lang="es-ES_tradnl" dirty="0"/>
              <a:t>Las transacciones están completamente aisladas entre si .</a:t>
            </a:r>
          </a:p>
          <a:p>
            <a:endParaRPr lang="es-ES_tradnl" dirty="0"/>
          </a:p>
        </p:txBody>
      </p:sp>
      <p:sp>
        <p:nvSpPr>
          <p:cNvPr id="3" name="2 Marcador de número de diapositiva"/>
          <p:cNvSpPr>
            <a:spLocks noGrp="1"/>
          </p:cNvSpPr>
          <p:nvPr>
            <p:ph type="sldNum" sz="quarter" idx="12"/>
          </p:nvPr>
        </p:nvSpPr>
        <p:spPr/>
        <p:txBody>
          <a:bodyPr/>
          <a:lstStyle/>
          <a:p>
            <a:fld id="{76F8C1B2-E5CD-4AB9-97B7-FD7BCB464BDE}" type="slidenum">
              <a:rPr lang="es-ES_tradnl" smtClean="0"/>
              <a:t>11</a:t>
            </a:fld>
            <a:endParaRPr lang="es-ES_tradnl"/>
          </a:p>
        </p:txBody>
      </p:sp>
    </p:spTree>
    <p:extLst>
      <p:ext uri="{BB962C8B-B14F-4D97-AF65-F5344CB8AC3E}">
        <p14:creationId xmlns:p14="http://schemas.microsoft.com/office/powerpoint/2010/main" val="3307005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251520" y="1443841"/>
            <a:ext cx="8640960" cy="3693319"/>
          </a:xfrm>
          <a:prstGeom prst="rect">
            <a:avLst/>
          </a:prstGeom>
        </p:spPr>
        <p:txBody>
          <a:bodyPr wrap="square">
            <a:spAutoFit/>
          </a:bodyPr>
          <a:lstStyle/>
          <a:p>
            <a:pPr algn="ctr"/>
            <a:r>
              <a:rPr lang="en-US" sz="3600" b="1" i="1" dirty="0" err="1"/>
              <a:t>En</a:t>
            </a:r>
            <a:r>
              <a:rPr lang="en-US" sz="3600" b="1" i="1" dirty="0"/>
              <a:t> </a:t>
            </a:r>
            <a:r>
              <a:rPr lang="en-US" sz="3600" b="1" i="1" dirty="0" err="1"/>
              <a:t>resumen</a:t>
            </a:r>
            <a:r>
              <a:rPr lang="en-US" sz="3600" b="1" i="1" dirty="0"/>
              <a:t>:</a:t>
            </a:r>
          </a:p>
          <a:p>
            <a:endParaRPr lang="en-US" dirty="0"/>
          </a:p>
          <a:p>
            <a:endParaRPr lang="en-US" dirty="0" smtClean="0"/>
          </a:p>
          <a:p>
            <a:endParaRPr lang="en-US" dirty="0"/>
          </a:p>
          <a:p>
            <a:endParaRPr lang="en-US" dirty="0"/>
          </a:p>
          <a:p>
            <a:endParaRPr lang="en-US" dirty="0" smtClean="0"/>
          </a:p>
          <a:p>
            <a:endParaRPr lang="en-US" dirty="0" smtClean="0"/>
          </a:p>
          <a:p>
            <a:endParaRPr lang="en-US" dirty="0" smtClean="0"/>
          </a:p>
          <a:p>
            <a:endParaRPr lang="en-US" dirty="0"/>
          </a:p>
          <a:p>
            <a:endParaRPr lang="en-US" dirty="0" smtClean="0"/>
          </a:p>
          <a:p>
            <a:endParaRPr lang="en-US" dirty="0"/>
          </a:p>
          <a:p>
            <a:r>
              <a:rPr lang="en-US" dirty="0" smtClean="0"/>
              <a:t>PostgreSQL </a:t>
            </a:r>
            <a:r>
              <a:rPr lang="en-US" dirty="0" err="1" smtClean="0"/>
              <a:t>sólo</a:t>
            </a:r>
            <a:r>
              <a:rPr lang="en-US" dirty="0" smtClean="0"/>
              <a:t> </a:t>
            </a:r>
            <a:r>
              <a:rPr lang="en-US" dirty="0" err="1" smtClean="0"/>
              <a:t>soporta</a:t>
            </a:r>
            <a:r>
              <a:rPr lang="en-US" dirty="0" smtClean="0"/>
              <a:t> “Read </a:t>
            </a:r>
            <a:r>
              <a:rPr lang="en-US" dirty="0" err="1" smtClean="0"/>
              <a:t>Commited</a:t>
            </a:r>
            <a:r>
              <a:rPr lang="en-US" dirty="0" smtClean="0"/>
              <a:t>” y “Serializable”</a:t>
            </a:r>
          </a:p>
        </p:txBody>
      </p:sp>
      <p:graphicFrame>
        <p:nvGraphicFramePr>
          <p:cNvPr id="3" name="2 Tabla"/>
          <p:cNvGraphicFramePr>
            <a:graphicFrameLocks noGrp="1"/>
          </p:cNvGraphicFramePr>
          <p:nvPr>
            <p:extLst>
              <p:ext uri="{D42A27DB-BD31-4B8C-83A1-F6EECF244321}">
                <p14:modId xmlns:p14="http://schemas.microsoft.com/office/powerpoint/2010/main" val="276986746"/>
              </p:ext>
            </p:extLst>
          </p:nvPr>
        </p:nvGraphicFramePr>
        <p:xfrm>
          <a:off x="251520" y="2132856"/>
          <a:ext cx="8784976" cy="1854200"/>
        </p:xfrm>
        <a:graphic>
          <a:graphicData uri="http://schemas.openxmlformats.org/drawingml/2006/table">
            <a:tbl>
              <a:tblPr firstRow="1" bandRow="1">
                <a:tableStyleId>{5C22544A-7EE6-4342-B048-85BDC9FD1C3A}</a:tableStyleId>
              </a:tblPr>
              <a:tblGrid>
                <a:gridCol w="2196244"/>
                <a:gridCol w="2196244"/>
                <a:gridCol w="2196244"/>
                <a:gridCol w="2196244"/>
              </a:tblGrid>
              <a:tr h="370840">
                <a:tc>
                  <a:txBody>
                    <a:bodyPr/>
                    <a:lstStyle/>
                    <a:p>
                      <a:r>
                        <a:rPr lang="es-ES_tradnl" dirty="0" err="1" smtClean="0"/>
                        <a:t>Isolation</a:t>
                      </a:r>
                      <a:r>
                        <a:rPr lang="es-ES_tradnl" dirty="0" smtClean="0"/>
                        <a:t> </a:t>
                      </a:r>
                      <a:r>
                        <a:rPr lang="es-ES_tradnl" dirty="0" err="1" smtClean="0"/>
                        <a:t>Level</a:t>
                      </a:r>
                      <a:endParaRPr lang="es-ES_tradnl" dirty="0"/>
                    </a:p>
                  </a:txBody>
                  <a:tcPr/>
                </a:tc>
                <a:tc>
                  <a:txBody>
                    <a:bodyPr/>
                    <a:lstStyle/>
                    <a:p>
                      <a:r>
                        <a:rPr lang="es-ES_tradnl" dirty="0" err="1" smtClean="0"/>
                        <a:t>Dirty</a:t>
                      </a:r>
                      <a:r>
                        <a:rPr lang="es-ES_tradnl" dirty="0" smtClean="0"/>
                        <a:t> </a:t>
                      </a:r>
                      <a:r>
                        <a:rPr lang="es-ES_tradnl" dirty="0" err="1" smtClean="0"/>
                        <a:t>Read</a:t>
                      </a:r>
                      <a:endParaRPr lang="es-ES_tradnl" dirty="0"/>
                    </a:p>
                  </a:txBody>
                  <a:tcPr/>
                </a:tc>
                <a:tc>
                  <a:txBody>
                    <a:bodyPr/>
                    <a:lstStyle/>
                    <a:p>
                      <a:r>
                        <a:rPr lang="es-ES_tradnl" dirty="0" err="1" smtClean="0"/>
                        <a:t>NonRepeatable</a:t>
                      </a:r>
                      <a:r>
                        <a:rPr lang="es-ES_tradnl" dirty="0" smtClean="0"/>
                        <a:t> </a:t>
                      </a:r>
                      <a:r>
                        <a:rPr lang="es-ES_tradnl" dirty="0" err="1" smtClean="0"/>
                        <a:t>Read</a:t>
                      </a:r>
                      <a:endParaRPr lang="es-ES_tradnl" dirty="0"/>
                    </a:p>
                  </a:txBody>
                  <a:tcPr/>
                </a:tc>
                <a:tc>
                  <a:txBody>
                    <a:bodyPr/>
                    <a:lstStyle/>
                    <a:p>
                      <a:r>
                        <a:rPr lang="es-ES_tradnl" dirty="0" err="1" smtClean="0"/>
                        <a:t>Phantom</a:t>
                      </a:r>
                      <a:r>
                        <a:rPr lang="es-ES_tradnl" dirty="0" smtClean="0"/>
                        <a:t> </a:t>
                      </a:r>
                      <a:r>
                        <a:rPr lang="es-ES_tradnl" dirty="0" err="1" smtClean="0"/>
                        <a:t>Read</a:t>
                      </a:r>
                      <a:endParaRPr lang="es-ES_tradnl" dirty="0"/>
                    </a:p>
                  </a:txBody>
                  <a:tcPr/>
                </a:tc>
              </a:tr>
              <a:tr h="370840">
                <a:tc>
                  <a:txBody>
                    <a:bodyPr/>
                    <a:lstStyle/>
                    <a:p>
                      <a:r>
                        <a:rPr lang="es-ES_tradnl" dirty="0" err="1" smtClean="0"/>
                        <a:t>Read</a:t>
                      </a:r>
                      <a:r>
                        <a:rPr lang="es-ES_tradnl" dirty="0" smtClean="0"/>
                        <a:t> </a:t>
                      </a:r>
                      <a:r>
                        <a:rPr lang="es-ES_tradnl" dirty="0" err="1" smtClean="0"/>
                        <a:t>Uncommitted</a:t>
                      </a:r>
                      <a:endParaRPr lang="es-ES_tradnl" dirty="0"/>
                    </a:p>
                  </a:txBody>
                  <a:tcPr/>
                </a:tc>
                <a:tc>
                  <a:txBody>
                    <a:bodyPr/>
                    <a:lstStyle/>
                    <a:p>
                      <a:r>
                        <a:rPr lang="es-ES_tradnl" dirty="0" smtClean="0"/>
                        <a:t>posible</a:t>
                      </a:r>
                      <a:endParaRPr lang="es-ES_tradnl" dirty="0"/>
                    </a:p>
                  </a:txBody>
                  <a:tcPr/>
                </a:tc>
                <a:tc>
                  <a:txBody>
                    <a:bodyPr/>
                    <a:lstStyle/>
                    <a:p>
                      <a:r>
                        <a:rPr lang="es-ES_tradnl" dirty="0" smtClean="0"/>
                        <a:t>posible</a:t>
                      </a:r>
                      <a:endParaRPr lang="es-ES_tradnl" dirty="0"/>
                    </a:p>
                  </a:txBody>
                  <a:tcPr/>
                </a:tc>
                <a:tc>
                  <a:txBody>
                    <a:bodyPr/>
                    <a:lstStyle/>
                    <a:p>
                      <a:r>
                        <a:rPr lang="es-ES_tradnl" dirty="0" smtClean="0"/>
                        <a:t>posible</a:t>
                      </a:r>
                      <a:endParaRPr lang="es-ES_tradnl" dirty="0"/>
                    </a:p>
                  </a:txBody>
                  <a:tcPr/>
                </a:tc>
              </a:tr>
              <a:tr h="370840">
                <a:tc>
                  <a:txBody>
                    <a:bodyPr/>
                    <a:lstStyle/>
                    <a:p>
                      <a:r>
                        <a:rPr lang="es-ES_tradnl" dirty="0" err="1" smtClean="0"/>
                        <a:t>Read</a:t>
                      </a:r>
                      <a:r>
                        <a:rPr lang="es-ES_tradnl" dirty="0" smtClean="0"/>
                        <a:t> </a:t>
                      </a:r>
                      <a:r>
                        <a:rPr lang="es-ES_tradnl" dirty="0" err="1" smtClean="0"/>
                        <a:t>Committed</a:t>
                      </a:r>
                      <a:endParaRPr lang="es-ES_tradnl" dirty="0"/>
                    </a:p>
                  </a:txBody>
                  <a:tcPr/>
                </a:tc>
                <a:tc>
                  <a:txBody>
                    <a:bodyPr/>
                    <a:lstStyle/>
                    <a:p>
                      <a:r>
                        <a:rPr lang="es-ES_tradnl" dirty="0" smtClean="0"/>
                        <a:t>No posible</a:t>
                      </a:r>
                      <a:endParaRPr lang="es-ES_tradnl" dirty="0"/>
                    </a:p>
                  </a:txBody>
                  <a:tcPr/>
                </a:tc>
                <a:tc>
                  <a:txBody>
                    <a:bodyPr/>
                    <a:lstStyle/>
                    <a:p>
                      <a:r>
                        <a:rPr lang="es-ES_tradnl" dirty="0" smtClean="0"/>
                        <a:t>posible</a:t>
                      </a:r>
                      <a:endParaRPr lang="es-ES_tradnl" dirty="0"/>
                    </a:p>
                  </a:txBody>
                  <a:tcPr/>
                </a:tc>
                <a:tc>
                  <a:txBody>
                    <a:bodyPr/>
                    <a:lstStyle/>
                    <a:p>
                      <a:r>
                        <a:rPr lang="es-ES_tradnl" dirty="0" smtClean="0"/>
                        <a:t>posible</a:t>
                      </a:r>
                      <a:endParaRPr lang="es-ES_tradnl" dirty="0"/>
                    </a:p>
                  </a:txBody>
                  <a:tcPr/>
                </a:tc>
              </a:tr>
              <a:tr h="370840">
                <a:tc>
                  <a:txBody>
                    <a:bodyPr/>
                    <a:lstStyle/>
                    <a:p>
                      <a:r>
                        <a:rPr lang="es-ES_tradnl" dirty="0" err="1" smtClean="0"/>
                        <a:t>Repeatable</a:t>
                      </a:r>
                      <a:r>
                        <a:rPr lang="es-ES_tradnl" baseline="0" dirty="0" smtClean="0"/>
                        <a:t> </a:t>
                      </a:r>
                      <a:r>
                        <a:rPr lang="es-ES_tradnl" baseline="0" dirty="0" err="1" smtClean="0"/>
                        <a:t>Read</a:t>
                      </a:r>
                      <a:endParaRPr lang="es-ES_tradnl"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dirty="0" smtClean="0"/>
                        <a:t>No posible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dirty="0" smtClean="0"/>
                        <a:t>No posible</a:t>
                      </a:r>
                    </a:p>
                  </a:txBody>
                  <a:tcPr/>
                </a:tc>
                <a:tc>
                  <a:txBody>
                    <a:bodyPr/>
                    <a:lstStyle/>
                    <a:p>
                      <a:r>
                        <a:rPr lang="es-ES_tradnl" dirty="0" smtClean="0"/>
                        <a:t>Posible</a:t>
                      </a:r>
                      <a:endParaRPr lang="es-ES_tradnl" dirty="0"/>
                    </a:p>
                  </a:txBody>
                  <a:tcPr/>
                </a:tc>
              </a:tr>
              <a:tr h="370840">
                <a:tc>
                  <a:txBody>
                    <a:bodyPr/>
                    <a:lstStyle/>
                    <a:p>
                      <a:r>
                        <a:rPr lang="es-ES_tradnl" dirty="0" err="1" smtClean="0"/>
                        <a:t>Serializable</a:t>
                      </a:r>
                      <a:endParaRPr lang="es-ES_tradnl" dirty="0"/>
                    </a:p>
                  </a:txBody>
                  <a:tcPr/>
                </a:tc>
                <a:tc>
                  <a:txBody>
                    <a:bodyPr/>
                    <a:lstStyle/>
                    <a:p>
                      <a:r>
                        <a:rPr lang="es-ES_tradnl" dirty="0" smtClean="0"/>
                        <a:t>No posible</a:t>
                      </a:r>
                      <a:endParaRPr lang="es-ES_tradnl" dirty="0"/>
                    </a:p>
                  </a:txBody>
                  <a:tcPr/>
                </a:tc>
                <a:tc>
                  <a:txBody>
                    <a:bodyPr/>
                    <a:lstStyle/>
                    <a:p>
                      <a:r>
                        <a:rPr lang="es-ES_tradnl" dirty="0" smtClean="0"/>
                        <a:t>No</a:t>
                      </a:r>
                      <a:r>
                        <a:rPr lang="es-ES_tradnl" baseline="0" dirty="0" smtClean="0"/>
                        <a:t> posible</a:t>
                      </a:r>
                      <a:endParaRPr lang="es-ES_tradnl" dirty="0"/>
                    </a:p>
                  </a:txBody>
                  <a:tcPr/>
                </a:tc>
                <a:tc>
                  <a:txBody>
                    <a:bodyPr/>
                    <a:lstStyle/>
                    <a:p>
                      <a:r>
                        <a:rPr lang="es-ES_tradnl" dirty="0" smtClean="0"/>
                        <a:t>No posible</a:t>
                      </a:r>
                      <a:endParaRPr lang="es-ES_tradnl" dirty="0"/>
                    </a:p>
                  </a:txBody>
                  <a:tcPr/>
                </a:tc>
              </a:tr>
            </a:tbl>
          </a:graphicData>
        </a:graphic>
      </p:graphicFrame>
      <p:sp>
        <p:nvSpPr>
          <p:cNvPr id="4" name="3 Marcador de número de diapositiva"/>
          <p:cNvSpPr>
            <a:spLocks noGrp="1"/>
          </p:cNvSpPr>
          <p:nvPr>
            <p:ph type="sldNum" sz="quarter" idx="12"/>
          </p:nvPr>
        </p:nvSpPr>
        <p:spPr/>
        <p:txBody>
          <a:bodyPr/>
          <a:lstStyle/>
          <a:p>
            <a:fld id="{76F8C1B2-E5CD-4AB9-97B7-FD7BCB464BDE}" type="slidenum">
              <a:rPr lang="es-ES_tradnl" smtClean="0"/>
              <a:t>12</a:t>
            </a:fld>
            <a:endParaRPr lang="es-ES_tradnl"/>
          </a:p>
        </p:txBody>
      </p:sp>
    </p:spTree>
    <p:extLst>
      <p:ext uri="{BB962C8B-B14F-4D97-AF65-F5344CB8AC3E}">
        <p14:creationId xmlns:p14="http://schemas.microsoft.com/office/powerpoint/2010/main" val="3307005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323528" y="188640"/>
            <a:ext cx="8496944" cy="1477328"/>
          </a:xfrm>
          <a:prstGeom prst="rect">
            <a:avLst/>
          </a:prstGeom>
        </p:spPr>
        <p:txBody>
          <a:bodyPr wrap="square">
            <a:spAutoFit/>
          </a:bodyPr>
          <a:lstStyle/>
          <a:p>
            <a:pPr algn="ctr"/>
            <a:r>
              <a:rPr lang="es-ES_tradnl" sz="3600" b="1" i="1" dirty="0"/>
              <a:t>Estado de las transacciones</a:t>
            </a:r>
          </a:p>
          <a:p>
            <a:endParaRPr lang="es-ES_tradnl" dirty="0"/>
          </a:p>
          <a:p>
            <a:r>
              <a:rPr lang="es-ES_tradnl" dirty="0" smtClean="0"/>
              <a:t>En </a:t>
            </a:r>
            <a:r>
              <a:rPr lang="es-ES_tradnl" dirty="0"/>
              <a:t>general, las transacciones tienen una </a:t>
            </a:r>
            <a:r>
              <a:rPr lang="es-ES_tradnl" dirty="0" smtClean="0"/>
              <a:t>serie de </a:t>
            </a:r>
            <a:r>
              <a:rPr lang="es-ES_tradnl" dirty="0"/>
              <a:t>estados, que permiten hacerle </a:t>
            </a:r>
            <a:r>
              <a:rPr lang="es-ES_tradnl" dirty="0" smtClean="0"/>
              <a:t>un adecuado </a:t>
            </a:r>
            <a:r>
              <a:rPr lang="es-ES_tradnl" dirty="0"/>
              <a:t>seguimiento</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0824" t="26459" r="19765" b="11895"/>
          <a:stretch/>
        </p:blipFill>
        <p:spPr bwMode="auto">
          <a:xfrm>
            <a:off x="251520" y="1844824"/>
            <a:ext cx="8424936" cy="45095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Marcador de número de diapositiva"/>
          <p:cNvSpPr>
            <a:spLocks noGrp="1"/>
          </p:cNvSpPr>
          <p:nvPr>
            <p:ph type="sldNum" sz="quarter" idx="12"/>
          </p:nvPr>
        </p:nvSpPr>
        <p:spPr/>
        <p:txBody>
          <a:bodyPr/>
          <a:lstStyle/>
          <a:p>
            <a:fld id="{76F8C1B2-E5CD-4AB9-97B7-FD7BCB464BDE}" type="slidenum">
              <a:rPr lang="es-ES_tradnl" smtClean="0"/>
              <a:t>13</a:t>
            </a:fld>
            <a:endParaRPr lang="es-ES_tradnl"/>
          </a:p>
        </p:txBody>
      </p:sp>
    </p:spTree>
    <p:extLst>
      <p:ext uri="{BB962C8B-B14F-4D97-AF65-F5344CB8AC3E}">
        <p14:creationId xmlns:p14="http://schemas.microsoft.com/office/powerpoint/2010/main" val="3307005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323528" y="260648"/>
            <a:ext cx="8568952" cy="6186309"/>
          </a:xfrm>
          <a:prstGeom prst="rect">
            <a:avLst/>
          </a:prstGeom>
        </p:spPr>
        <p:txBody>
          <a:bodyPr wrap="square">
            <a:spAutoFit/>
          </a:bodyPr>
          <a:lstStyle/>
          <a:p>
            <a:pPr algn="ctr"/>
            <a:r>
              <a:rPr lang="es-ES_tradnl" sz="3600" b="1" i="1" dirty="0"/>
              <a:t>Planificaciones</a:t>
            </a:r>
          </a:p>
          <a:p>
            <a:endParaRPr lang="es-ES_tradnl" dirty="0"/>
          </a:p>
          <a:p>
            <a:r>
              <a:rPr lang="es-ES_tradnl" dirty="0" smtClean="0"/>
              <a:t>Una </a:t>
            </a:r>
            <a:r>
              <a:rPr lang="es-ES_tradnl" dirty="0"/>
              <a:t>planificación representa el </a:t>
            </a:r>
            <a:r>
              <a:rPr lang="es-ES_tradnl" dirty="0" smtClean="0"/>
              <a:t>orden cronológico </a:t>
            </a:r>
            <a:r>
              <a:rPr lang="es-ES_tradnl" dirty="0"/>
              <a:t>en que se ejecutan o se </a:t>
            </a:r>
            <a:r>
              <a:rPr lang="es-ES_tradnl" dirty="0" smtClean="0"/>
              <a:t>han ejecutado </a:t>
            </a:r>
            <a:r>
              <a:rPr lang="es-ES_tradnl" dirty="0"/>
              <a:t>las instrucciones de un conjunto </a:t>
            </a:r>
            <a:r>
              <a:rPr lang="es-ES_tradnl" dirty="0" smtClean="0"/>
              <a:t>de transacciones </a:t>
            </a:r>
            <a:r>
              <a:rPr lang="es-ES_tradnl" dirty="0"/>
              <a:t>en el </a:t>
            </a:r>
            <a:r>
              <a:rPr lang="es-ES_tradnl" dirty="0" err="1" smtClean="0"/>
              <a:t>SGBD</a:t>
            </a:r>
            <a:r>
              <a:rPr lang="es-ES_tradnl" dirty="0" smtClean="0"/>
              <a:t>.</a:t>
            </a:r>
          </a:p>
          <a:p>
            <a:r>
              <a:rPr lang="es-ES_tradnl" dirty="0"/>
              <a:t>Una planificación para una transacción </a:t>
            </a:r>
            <a:r>
              <a:rPr lang="es-ES_tradnl" dirty="0" smtClean="0"/>
              <a:t>debe conservar </a:t>
            </a:r>
            <a:r>
              <a:rPr lang="es-ES_tradnl" dirty="0"/>
              <a:t>todas las instrucciones de </a:t>
            </a:r>
            <a:r>
              <a:rPr lang="es-ES_tradnl" dirty="0" smtClean="0"/>
              <a:t>la transacción</a:t>
            </a:r>
            <a:r>
              <a:rPr lang="es-ES_tradnl" dirty="0"/>
              <a:t>. Además, se debe conservar </a:t>
            </a:r>
            <a:r>
              <a:rPr lang="es-ES_tradnl" dirty="0" smtClean="0"/>
              <a:t>el orden </a:t>
            </a:r>
            <a:r>
              <a:rPr lang="es-ES_tradnl" dirty="0"/>
              <a:t>de las instrucciones dentro de </a:t>
            </a:r>
            <a:r>
              <a:rPr lang="es-ES_tradnl" dirty="0" smtClean="0"/>
              <a:t>la transacción.</a:t>
            </a:r>
          </a:p>
          <a:p>
            <a:endParaRPr lang="es-ES_tradnl" dirty="0" smtClean="0"/>
          </a:p>
          <a:p>
            <a:r>
              <a:rPr lang="es-ES_tradnl" b="1" i="1" dirty="0" smtClean="0"/>
              <a:t>Plan:</a:t>
            </a:r>
            <a:endParaRPr lang="es-ES_tradnl" b="1" i="1" dirty="0"/>
          </a:p>
          <a:p>
            <a:r>
              <a:rPr lang="pt-BR" dirty="0" err="1" smtClean="0"/>
              <a:t>L1</a:t>
            </a:r>
            <a:r>
              <a:rPr lang="pt-BR" dirty="0" smtClean="0"/>
              <a:t>(A), </a:t>
            </a:r>
            <a:r>
              <a:rPr lang="pt-BR" dirty="0" err="1" smtClean="0"/>
              <a:t>L0</a:t>
            </a:r>
            <a:r>
              <a:rPr lang="pt-BR" dirty="0" smtClean="0"/>
              <a:t>(A), </a:t>
            </a:r>
            <a:r>
              <a:rPr lang="pt-BR" dirty="0" err="1" smtClean="0"/>
              <a:t>E0</a:t>
            </a:r>
            <a:r>
              <a:rPr lang="pt-BR" dirty="0" smtClean="0"/>
              <a:t>(A), </a:t>
            </a:r>
            <a:r>
              <a:rPr lang="pt-BR" dirty="0" err="1" smtClean="0"/>
              <a:t>L0</a:t>
            </a:r>
            <a:r>
              <a:rPr lang="pt-BR" dirty="0" smtClean="0"/>
              <a:t>(B),</a:t>
            </a:r>
            <a:r>
              <a:rPr lang="es-ES_tradnl" dirty="0" err="1" smtClean="0"/>
              <a:t>E1</a:t>
            </a:r>
            <a:r>
              <a:rPr lang="es-ES_tradnl" dirty="0" smtClean="0"/>
              <a:t>(A), </a:t>
            </a:r>
            <a:r>
              <a:rPr lang="es-ES_tradnl" dirty="0" err="1" smtClean="0"/>
              <a:t>E0</a:t>
            </a:r>
            <a:r>
              <a:rPr lang="es-ES_tradnl" dirty="0" smtClean="0"/>
              <a:t>(B), </a:t>
            </a:r>
            <a:r>
              <a:rPr lang="es-ES_tradnl" dirty="0" err="1" smtClean="0"/>
              <a:t>L1</a:t>
            </a:r>
            <a:r>
              <a:rPr lang="es-ES_tradnl" dirty="0" smtClean="0"/>
              <a:t>(B), </a:t>
            </a:r>
            <a:r>
              <a:rPr lang="es-ES_tradnl" dirty="0" err="1" smtClean="0"/>
              <a:t>E1</a:t>
            </a:r>
            <a:r>
              <a:rPr lang="es-ES_tradnl" dirty="0" smtClean="0"/>
              <a:t>(B)</a:t>
            </a:r>
          </a:p>
          <a:p>
            <a:endParaRPr lang="es-ES_tradnl" dirty="0"/>
          </a:p>
          <a:p>
            <a:endParaRPr lang="es-ES_tradnl" dirty="0" smtClean="0"/>
          </a:p>
          <a:p>
            <a:endParaRPr lang="es-ES_tradnl" dirty="0"/>
          </a:p>
          <a:p>
            <a:endParaRPr lang="es-ES_tradnl" dirty="0" smtClean="0"/>
          </a:p>
          <a:p>
            <a:endParaRPr lang="es-ES_tradnl" dirty="0"/>
          </a:p>
          <a:p>
            <a:endParaRPr lang="es-ES_tradnl" dirty="0" smtClean="0"/>
          </a:p>
          <a:p>
            <a:endParaRPr lang="es-ES_tradnl" dirty="0"/>
          </a:p>
          <a:p>
            <a:endParaRPr lang="es-ES_tradnl" dirty="0" smtClean="0"/>
          </a:p>
          <a:p>
            <a:endParaRPr lang="es-ES_tradnl" dirty="0"/>
          </a:p>
          <a:p>
            <a:endParaRPr lang="es-ES_tradnl" dirty="0" smtClean="0"/>
          </a:p>
          <a:p>
            <a:endParaRPr lang="es-ES_tradnl" dirty="0"/>
          </a:p>
        </p:txBody>
      </p:sp>
      <p:graphicFrame>
        <p:nvGraphicFramePr>
          <p:cNvPr id="4" name="3 Tabla"/>
          <p:cNvGraphicFramePr>
            <a:graphicFrameLocks noGrp="1"/>
          </p:cNvGraphicFramePr>
          <p:nvPr>
            <p:extLst>
              <p:ext uri="{D42A27DB-BD31-4B8C-83A1-F6EECF244321}">
                <p14:modId xmlns:p14="http://schemas.microsoft.com/office/powerpoint/2010/main" val="1880439782"/>
              </p:ext>
            </p:extLst>
          </p:nvPr>
        </p:nvGraphicFramePr>
        <p:xfrm>
          <a:off x="1619672" y="3501008"/>
          <a:ext cx="6096000" cy="265684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s-ES_tradnl" dirty="0" err="1" smtClean="0"/>
                        <a:t>T0</a:t>
                      </a:r>
                      <a:endParaRPr lang="es-ES_tradnl" dirty="0"/>
                    </a:p>
                  </a:txBody>
                  <a:tcPr/>
                </a:tc>
                <a:tc>
                  <a:txBody>
                    <a:bodyPr/>
                    <a:lstStyle/>
                    <a:p>
                      <a:r>
                        <a:rPr lang="es-ES_tradnl" dirty="0" err="1" smtClean="0"/>
                        <a:t>T1</a:t>
                      </a:r>
                      <a:endParaRPr lang="es-ES_tradnl" dirty="0"/>
                    </a:p>
                  </a:txBody>
                  <a:tcPr/>
                </a:tc>
              </a:tr>
              <a:tr h="370840">
                <a:tc>
                  <a:txBody>
                    <a:bodyPr/>
                    <a:lstStyle/>
                    <a:p>
                      <a:endParaRPr lang="es-ES_tradnl" dirty="0" smtClean="0"/>
                    </a:p>
                    <a:p>
                      <a:r>
                        <a:rPr lang="es-ES_tradnl" dirty="0" err="1" smtClean="0"/>
                        <a:t>Read</a:t>
                      </a:r>
                      <a:r>
                        <a:rPr lang="es-ES_tradnl" dirty="0" smtClean="0"/>
                        <a:t>(A)</a:t>
                      </a:r>
                    </a:p>
                    <a:p>
                      <a:r>
                        <a:rPr lang="es-ES_tradnl" dirty="0" err="1" smtClean="0"/>
                        <a:t>Write</a:t>
                      </a:r>
                      <a:r>
                        <a:rPr lang="es-ES_tradnl" dirty="0" smtClean="0"/>
                        <a:t>(A)</a:t>
                      </a:r>
                    </a:p>
                    <a:p>
                      <a:r>
                        <a:rPr lang="es-ES_tradnl" dirty="0" err="1" smtClean="0"/>
                        <a:t>Read</a:t>
                      </a:r>
                      <a:r>
                        <a:rPr lang="es-ES_tradnl" dirty="0" smtClean="0"/>
                        <a:t>(B)</a:t>
                      </a:r>
                    </a:p>
                    <a:p>
                      <a:endParaRPr lang="es-ES_tradnl" dirty="0" smtClean="0"/>
                    </a:p>
                    <a:p>
                      <a:r>
                        <a:rPr lang="es-ES_tradnl" dirty="0" err="1" smtClean="0"/>
                        <a:t>Write</a:t>
                      </a:r>
                      <a:r>
                        <a:rPr lang="es-ES_tradnl" dirty="0" smtClean="0"/>
                        <a:t>(B)</a:t>
                      </a:r>
                      <a:endParaRPr lang="es-ES_tradnl" dirty="0"/>
                    </a:p>
                  </a:txBody>
                  <a:tcPr/>
                </a:tc>
                <a:tc>
                  <a:txBody>
                    <a:bodyPr/>
                    <a:lstStyle/>
                    <a:p>
                      <a:r>
                        <a:rPr lang="es-ES_tradnl" dirty="0" err="1" smtClean="0"/>
                        <a:t>Read</a:t>
                      </a:r>
                      <a:r>
                        <a:rPr lang="es-ES_tradnl" dirty="0" smtClean="0"/>
                        <a:t>(A)</a:t>
                      </a:r>
                    </a:p>
                    <a:p>
                      <a:endParaRPr lang="es-ES_tradnl" dirty="0" smtClean="0"/>
                    </a:p>
                    <a:p>
                      <a:endParaRPr lang="es-ES_tradnl" dirty="0" smtClean="0"/>
                    </a:p>
                    <a:p>
                      <a:endParaRPr lang="es-ES_tradnl" dirty="0" smtClean="0"/>
                    </a:p>
                    <a:p>
                      <a:r>
                        <a:rPr lang="es-ES_tradnl" dirty="0" err="1" smtClean="0"/>
                        <a:t>Write</a:t>
                      </a:r>
                      <a:r>
                        <a:rPr lang="es-ES_tradnl" dirty="0" smtClean="0"/>
                        <a:t>(A)</a:t>
                      </a:r>
                    </a:p>
                    <a:p>
                      <a:endParaRPr lang="es-ES_tradnl" dirty="0" smtClean="0"/>
                    </a:p>
                    <a:p>
                      <a:r>
                        <a:rPr lang="es-ES_tradnl" dirty="0" err="1" smtClean="0"/>
                        <a:t>Read</a:t>
                      </a:r>
                      <a:r>
                        <a:rPr lang="es-ES_tradnl" dirty="0" smtClean="0"/>
                        <a:t>(B)</a:t>
                      </a:r>
                    </a:p>
                    <a:p>
                      <a:r>
                        <a:rPr lang="es-ES_tradnl" dirty="0" err="1" smtClean="0"/>
                        <a:t>Write</a:t>
                      </a:r>
                      <a:r>
                        <a:rPr lang="es-ES_tradnl" dirty="0" smtClean="0"/>
                        <a:t>(B)</a:t>
                      </a:r>
                      <a:endParaRPr lang="es-ES_tradnl" dirty="0"/>
                    </a:p>
                  </a:txBody>
                  <a:tcPr/>
                </a:tc>
              </a:tr>
            </a:tbl>
          </a:graphicData>
        </a:graphic>
      </p:graphicFrame>
      <p:sp>
        <p:nvSpPr>
          <p:cNvPr id="5" name="4 Rectángulo"/>
          <p:cNvSpPr/>
          <p:nvPr/>
        </p:nvSpPr>
        <p:spPr>
          <a:xfrm>
            <a:off x="107504" y="6211669"/>
            <a:ext cx="8712968" cy="369332"/>
          </a:xfrm>
          <a:prstGeom prst="rect">
            <a:avLst/>
          </a:prstGeom>
        </p:spPr>
        <p:txBody>
          <a:bodyPr wrap="square">
            <a:spAutoFit/>
          </a:bodyPr>
          <a:lstStyle/>
          <a:p>
            <a:r>
              <a:rPr lang="es-ES_tradnl" b="1" dirty="0">
                <a:solidFill>
                  <a:srgbClr val="FF0000"/>
                </a:solidFill>
              </a:rPr>
              <a:t>¡¡¡ ESCRIBIR Y PROBAR LA EJECUCIÓN DE LAS TRANSACCIONES EN SU </a:t>
            </a:r>
            <a:r>
              <a:rPr lang="es-ES_tradnl" b="1" dirty="0" err="1">
                <a:solidFill>
                  <a:srgbClr val="FF0000"/>
                </a:solidFill>
              </a:rPr>
              <a:t>SGBD</a:t>
            </a:r>
            <a:r>
              <a:rPr lang="es-ES_tradnl" b="1" dirty="0">
                <a:solidFill>
                  <a:srgbClr val="FF0000"/>
                </a:solidFill>
              </a:rPr>
              <a:t> PREFERIDO !!!</a:t>
            </a:r>
          </a:p>
        </p:txBody>
      </p:sp>
      <p:sp>
        <p:nvSpPr>
          <p:cNvPr id="3" name="2 Marcador de número de diapositiva"/>
          <p:cNvSpPr>
            <a:spLocks noGrp="1"/>
          </p:cNvSpPr>
          <p:nvPr>
            <p:ph type="sldNum" sz="quarter" idx="12"/>
          </p:nvPr>
        </p:nvSpPr>
        <p:spPr/>
        <p:txBody>
          <a:bodyPr/>
          <a:lstStyle/>
          <a:p>
            <a:fld id="{76F8C1B2-E5CD-4AB9-97B7-FD7BCB464BDE}" type="slidenum">
              <a:rPr lang="es-ES_tradnl" smtClean="0"/>
              <a:t>14</a:t>
            </a:fld>
            <a:endParaRPr lang="es-ES_tradnl"/>
          </a:p>
        </p:txBody>
      </p:sp>
    </p:spTree>
    <p:extLst>
      <p:ext uri="{BB962C8B-B14F-4D97-AF65-F5344CB8AC3E}">
        <p14:creationId xmlns:p14="http://schemas.microsoft.com/office/powerpoint/2010/main" val="33070057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0" y="44624"/>
            <a:ext cx="9144000" cy="646331"/>
          </a:xfrm>
          <a:prstGeom prst="rect">
            <a:avLst/>
          </a:prstGeom>
        </p:spPr>
        <p:txBody>
          <a:bodyPr wrap="square">
            <a:spAutoFit/>
          </a:bodyPr>
          <a:lstStyle/>
          <a:p>
            <a:r>
              <a:rPr lang="es-ES_tradnl" dirty="0"/>
              <a:t>Un </a:t>
            </a:r>
            <a:r>
              <a:rPr lang="es-ES_tradnl" b="1" dirty="0"/>
              <a:t>plan en serie (serial)</a:t>
            </a:r>
            <a:r>
              <a:rPr lang="es-ES_tradnl" dirty="0"/>
              <a:t> es aquel en que </a:t>
            </a:r>
            <a:r>
              <a:rPr lang="es-ES_tradnl" dirty="0" smtClean="0"/>
              <a:t>las transacciones </a:t>
            </a:r>
            <a:r>
              <a:rPr lang="es-ES_tradnl" dirty="0"/>
              <a:t>se ejecutan completas </a:t>
            </a:r>
            <a:r>
              <a:rPr lang="es-ES_tradnl" dirty="0" smtClean="0"/>
              <a:t>en secuencia </a:t>
            </a:r>
            <a:r>
              <a:rPr lang="es-ES_tradnl" dirty="0"/>
              <a:t>una detrás de </a:t>
            </a:r>
            <a:r>
              <a:rPr lang="es-ES_tradnl" dirty="0" smtClean="0"/>
              <a:t>otra. </a:t>
            </a:r>
          </a:p>
        </p:txBody>
      </p:sp>
      <p:graphicFrame>
        <p:nvGraphicFramePr>
          <p:cNvPr id="5" name="4 Tabla"/>
          <p:cNvGraphicFramePr>
            <a:graphicFrameLocks noGrp="1"/>
          </p:cNvGraphicFramePr>
          <p:nvPr>
            <p:extLst>
              <p:ext uri="{D42A27DB-BD31-4B8C-83A1-F6EECF244321}">
                <p14:modId xmlns:p14="http://schemas.microsoft.com/office/powerpoint/2010/main" val="3526104331"/>
              </p:ext>
            </p:extLst>
          </p:nvPr>
        </p:nvGraphicFramePr>
        <p:xfrm>
          <a:off x="755576" y="764704"/>
          <a:ext cx="7920880" cy="2926080"/>
        </p:xfrm>
        <a:graphic>
          <a:graphicData uri="http://schemas.openxmlformats.org/drawingml/2006/table">
            <a:tbl>
              <a:tblPr firstRow="1" bandRow="1">
                <a:tableStyleId>{5C22544A-7EE6-4342-B048-85BDC9FD1C3A}</a:tableStyleId>
              </a:tblPr>
              <a:tblGrid>
                <a:gridCol w="3960440"/>
                <a:gridCol w="3960440"/>
              </a:tblGrid>
              <a:tr h="273306">
                <a:tc>
                  <a:txBody>
                    <a:bodyPr/>
                    <a:lstStyle/>
                    <a:p>
                      <a:r>
                        <a:rPr lang="es-ES_tradnl" dirty="0" err="1" smtClean="0"/>
                        <a:t>T0</a:t>
                      </a:r>
                      <a:endParaRPr lang="es-ES_tradnl" dirty="0"/>
                    </a:p>
                  </a:txBody>
                  <a:tcPr/>
                </a:tc>
                <a:tc>
                  <a:txBody>
                    <a:bodyPr/>
                    <a:lstStyle/>
                    <a:p>
                      <a:r>
                        <a:rPr lang="es-ES_tradnl" dirty="0" err="1" smtClean="0"/>
                        <a:t>T1</a:t>
                      </a:r>
                      <a:endParaRPr lang="es-ES_tradnl" dirty="0"/>
                    </a:p>
                  </a:txBody>
                  <a:tcPr/>
                </a:tc>
              </a:tr>
              <a:tr h="1886934">
                <a:tc>
                  <a:txBody>
                    <a:bodyPr/>
                    <a:lstStyle/>
                    <a:p>
                      <a:r>
                        <a:rPr lang="es-ES_tradnl" dirty="0" err="1" smtClean="0"/>
                        <a:t>Read</a:t>
                      </a:r>
                      <a:r>
                        <a:rPr lang="es-ES_tradnl" dirty="0" smtClean="0"/>
                        <a:t>(A)</a:t>
                      </a:r>
                    </a:p>
                    <a:p>
                      <a:r>
                        <a:rPr lang="es-ES_tradnl" dirty="0" err="1" smtClean="0"/>
                        <a:t>Write</a:t>
                      </a:r>
                      <a:r>
                        <a:rPr lang="es-ES_tradnl" dirty="0" smtClean="0"/>
                        <a:t>(A)</a:t>
                      </a:r>
                    </a:p>
                    <a:p>
                      <a:r>
                        <a:rPr lang="es-ES_tradnl" dirty="0" err="1" smtClean="0"/>
                        <a:t>Read</a:t>
                      </a:r>
                      <a:r>
                        <a:rPr lang="es-ES_tradnl" dirty="0" smtClean="0"/>
                        <a:t>(B)</a:t>
                      </a:r>
                    </a:p>
                    <a:p>
                      <a:r>
                        <a:rPr lang="es-ES_tradnl" dirty="0" err="1" smtClean="0"/>
                        <a:t>Write</a:t>
                      </a:r>
                      <a:r>
                        <a:rPr lang="es-ES_tradnl" dirty="0" smtClean="0"/>
                        <a:t>(B)</a:t>
                      </a:r>
                      <a:endParaRPr lang="es-ES_tradnl" dirty="0"/>
                    </a:p>
                  </a:txBody>
                  <a:tcPr/>
                </a:tc>
                <a:tc>
                  <a:txBody>
                    <a:bodyPr/>
                    <a:lstStyle/>
                    <a:p>
                      <a:endParaRPr lang="es-ES_tradnl" dirty="0" smtClean="0"/>
                    </a:p>
                    <a:p>
                      <a:endParaRPr lang="es-ES_tradnl" dirty="0" smtClean="0"/>
                    </a:p>
                    <a:p>
                      <a:endParaRPr lang="es-ES_tradnl" dirty="0" smtClean="0"/>
                    </a:p>
                    <a:p>
                      <a:endParaRPr lang="es-ES_tradnl" dirty="0" smtClean="0"/>
                    </a:p>
                    <a:p>
                      <a:endParaRPr lang="es-ES_tradnl" dirty="0" smtClean="0"/>
                    </a:p>
                    <a:p>
                      <a:r>
                        <a:rPr lang="es-ES_tradnl" dirty="0" err="1" smtClean="0"/>
                        <a:t>Read</a:t>
                      </a:r>
                      <a:r>
                        <a:rPr lang="es-ES_tradnl" dirty="0" smtClean="0"/>
                        <a:t>(A)</a:t>
                      </a:r>
                    </a:p>
                    <a:p>
                      <a:r>
                        <a:rPr lang="es-ES_tradnl" dirty="0" err="1" smtClean="0"/>
                        <a:t>Write</a:t>
                      </a:r>
                      <a:r>
                        <a:rPr lang="es-ES_tradnl" dirty="0" smtClean="0"/>
                        <a:t>(A)</a:t>
                      </a:r>
                    </a:p>
                    <a:p>
                      <a:r>
                        <a:rPr lang="es-ES_tradnl" dirty="0" err="1" smtClean="0"/>
                        <a:t>Read</a:t>
                      </a:r>
                      <a:r>
                        <a:rPr lang="es-ES_tradnl" dirty="0" smtClean="0"/>
                        <a:t>(B)</a:t>
                      </a:r>
                    </a:p>
                    <a:p>
                      <a:r>
                        <a:rPr lang="es-ES_tradnl" dirty="0" err="1" smtClean="0"/>
                        <a:t>Write</a:t>
                      </a:r>
                      <a:r>
                        <a:rPr lang="es-ES_tradnl" dirty="0" smtClean="0"/>
                        <a:t>(B)</a:t>
                      </a:r>
                      <a:endParaRPr lang="es-ES_tradnl" dirty="0"/>
                    </a:p>
                  </a:txBody>
                  <a:tcPr/>
                </a:tc>
              </a:tr>
            </a:tbl>
          </a:graphicData>
        </a:graphic>
      </p:graphicFrame>
      <p:graphicFrame>
        <p:nvGraphicFramePr>
          <p:cNvPr id="6" name="5 Tabla"/>
          <p:cNvGraphicFramePr>
            <a:graphicFrameLocks noGrp="1"/>
          </p:cNvGraphicFramePr>
          <p:nvPr>
            <p:extLst>
              <p:ext uri="{D42A27DB-BD31-4B8C-83A1-F6EECF244321}">
                <p14:modId xmlns:p14="http://schemas.microsoft.com/office/powerpoint/2010/main" val="3934323049"/>
              </p:ext>
            </p:extLst>
          </p:nvPr>
        </p:nvGraphicFramePr>
        <p:xfrm>
          <a:off x="755576" y="3789040"/>
          <a:ext cx="7920880" cy="2926080"/>
        </p:xfrm>
        <a:graphic>
          <a:graphicData uri="http://schemas.openxmlformats.org/drawingml/2006/table">
            <a:tbl>
              <a:tblPr firstRow="1" bandRow="1">
                <a:tableStyleId>{5C22544A-7EE6-4342-B048-85BDC9FD1C3A}</a:tableStyleId>
              </a:tblPr>
              <a:tblGrid>
                <a:gridCol w="3960440"/>
                <a:gridCol w="3960440"/>
              </a:tblGrid>
              <a:tr h="360040">
                <a:tc>
                  <a:txBody>
                    <a:bodyPr/>
                    <a:lstStyle/>
                    <a:p>
                      <a:r>
                        <a:rPr lang="es-ES_tradnl" dirty="0" err="1" smtClean="0"/>
                        <a:t>T0</a:t>
                      </a:r>
                      <a:endParaRPr lang="es-ES_tradnl" dirty="0"/>
                    </a:p>
                  </a:txBody>
                  <a:tcPr/>
                </a:tc>
                <a:tc>
                  <a:txBody>
                    <a:bodyPr/>
                    <a:lstStyle/>
                    <a:p>
                      <a:r>
                        <a:rPr lang="es-ES_tradnl" dirty="0" err="1" smtClean="0"/>
                        <a:t>T1</a:t>
                      </a:r>
                      <a:endParaRPr lang="es-ES_tradnl" dirty="0"/>
                    </a:p>
                  </a:txBody>
                  <a:tcPr/>
                </a:tc>
              </a:tr>
              <a:tr h="2520280">
                <a:tc>
                  <a:txBody>
                    <a:bodyPr/>
                    <a:lstStyle/>
                    <a:p>
                      <a:endParaRPr lang="es-ES_tradnl" dirty="0" smtClean="0"/>
                    </a:p>
                    <a:p>
                      <a:endParaRPr lang="es-ES_tradnl" dirty="0" smtClean="0"/>
                    </a:p>
                    <a:p>
                      <a:endParaRPr lang="es-ES_tradnl" dirty="0" smtClean="0"/>
                    </a:p>
                    <a:p>
                      <a:endParaRPr lang="es-ES_tradnl" dirty="0" smtClean="0"/>
                    </a:p>
                    <a:p>
                      <a:r>
                        <a:rPr lang="es-ES_tradnl" dirty="0" err="1" smtClean="0"/>
                        <a:t>Read</a:t>
                      </a:r>
                      <a:r>
                        <a:rPr lang="es-ES_tradnl" dirty="0" smtClean="0"/>
                        <a:t>(A)</a:t>
                      </a:r>
                    </a:p>
                    <a:p>
                      <a:r>
                        <a:rPr lang="es-ES_tradnl" dirty="0" err="1" smtClean="0"/>
                        <a:t>Write</a:t>
                      </a:r>
                      <a:r>
                        <a:rPr lang="es-ES_tradnl" dirty="0" smtClean="0"/>
                        <a:t>(A)</a:t>
                      </a:r>
                    </a:p>
                    <a:p>
                      <a:r>
                        <a:rPr lang="es-ES_tradnl" dirty="0" err="1" smtClean="0"/>
                        <a:t>Read</a:t>
                      </a:r>
                      <a:r>
                        <a:rPr lang="es-ES_tradnl" dirty="0" smtClean="0"/>
                        <a:t>(B)</a:t>
                      </a:r>
                    </a:p>
                    <a:p>
                      <a:r>
                        <a:rPr lang="es-ES_tradnl" dirty="0" err="1" smtClean="0"/>
                        <a:t>Write</a:t>
                      </a:r>
                      <a:r>
                        <a:rPr lang="es-ES_tradnl" dirty="0" smtClean="0"/>
                        <a:t>(B)</a:t>
                      </a:r>
                    </a:p>
                  </a:txBody>
                  <a:tcPr/>
                </a:tc>
                <a:tc>
                  <a:txBody>
                    <a:bodyPr/>
                    <a:lstStyle/>
                    <a:p>
                      <a:r>
                        <a:rPr lang="es-ES_tradnl" dirty="0" err="1" smtClean="0"/>
                        <a:t>Read</a:t>
                      </a:r>
                      <a:r>
                        <a:rPr lang="es-ES_tradnl" dirty="0" smtClean="0"/>
                        <a:t>(A)</a:t>
                      </a:r>
                    </a:p>
                    <a:p>
                      <a:r>
                        <a:rPr lang="es-ES_tradnl" dirty="0" err="1" smtClean="0"/>
                        <a:t>Write</a:t>
                      </a:r>
                      <a:r>
                        <a:rPr lang="es-ES_tradnl" dirty="0" smtClean="0"/>
                        <a:t>(A)</a:t>
                      </a:r>
                    </a:p>
                    <a:p>
                      <a:r>
                        <a:rPr lang="es-ES_tradnl" dirty="0" err="1" smtClean="0"/>
                        <a:t>Read</a:t>
                      </a:r>
                      <a:r>
                        <a:rPr lang="es-ES_tradnl" dirty="0" smtClean="0"/>
                        <a:t>(B)</a:t>
                      </a:r>
                    </a:p>
                    <a:p>
                      <a:r>
                        <a:rPr lang="es-ES_tradnl" dirty="0" err="1" smtClean="0"/>
                        <a:t>Write</a:t>
                      </a:r>
                      <a:r>
                        <a:rPr lang="es-ES_tradnl" dirty="0" smtClean="0"/>
                        <a:t>(B)</a:t>
                      </a:r>
                    </a:p>
                    <a:p>
                      <a:endParaRPr lang="es-ES_tradnl" dirty="0" smtClean="0"/>
                    </a:p>
                    <a:p>
                      <a:endParaRPr lang="es-ES_tradnl" dirty="0" smtClean="0"/>
                    </a:p>
                    <a:p>
                      <a:endParaRPr lang="es-ES_tradnl" dirty="0" smtClean="0"/>
                    </a:p>
                    <a:p>
                      <a:endParaRPr lang="es-ES_tradnl" dirty="0" smtClean="0"/>
                    </a:p>
                    <a:p>
                      <a:endParaRPr lang="es-ES_tradnl" dirty="0" smtClean="0"/>
                    </a:p>
                  </a:txBody>
                  <a:tcPr/>
                </a:tc>
              </a:tr>
            </a:tbl>
          </a:graphicData>
        </a:graphic>
      </p:graphicFrame>
      <p:sp>
        <p:nvSpPr>
          <p:cNvPr id="7" name="6 Rectángulo"/>
          <p:cNvSpPr/>
          <p:nvPr/>
        </p:nvSpPr>
        <p:spPr>
          <a:xfrm>
            <a:off x="107504" y="6444044"/>
            <a:ext cx="8712968" cy="369332"/>
          </a:xfrm>
          <a:prstGeom prst="rect">
            <a:avLst/>
          </a:prstGeom>
        </p:spPr>
        <p:txBody>
          <a:bodyPr wrap="square">
            <a:spAutoFit/>
          </a:bodyPr>
          <a:lstStyle/>
          <a:p>
            <a:r>
              <a:rPr lang="es-ES_tradnl" b="1" dirty="0">
                <a:solidFill>
                  <a:srgbClr val="FF0000"/>
                </a:solidFill>
              </a:rPr>
              <a:t>¡¡¡ ESCRIBIR Y PROBAR LA EJECUCIÓN DE LAS TRANSACCIONES EN SU </a:t>
            </a:r>
            <a:r>
              <a:rPr lang="es-ES_tradnl" b="1" dirty="0" err="1">
                <a:solidFill>
                  <a:srgbClr val="FF0000"/>
                </a:solidFill>
              </a:rPr>
              <a:t>SGBD</a:t>
            </a:r>
            <a:r>
              <a:rPr lang="es-ES_tradnl" b="1" dirty="0">
                <a:solidFill>
                  <a:srgbClr val="FF0000"/>
                </a:solidFill>
              </a:rPr>
              <a:t> PREFERIDO !!!</a:t>
            </a:r>
          </a:p>
        </p:txBody>
      </p:sp>
      <p:sp>
        <p:nvSpPr>
          <p:cNvPr id="3" name="2 Marcador de número de diapositiva"/>
          <p:cNvSpPr>
            <a:spLocks noGrp="1"/>
          </p:cNvSpPr>
          <p:nvPr>
            <p:ph type="sldNum" sz="quarter" idx="12"/>
          </p:nvPr>
        </p:nvSpPr>
        <p:spPr/>
        <p:txBody>
          <a:bodyPr/>
          <a:lstStyle/>
          <a:p>
            <a:fld id="{76F8C1B2-E5CD-4AB9-97B7-FD7BCB464BDE}" type="slidenum">
              <a:rPr lang="es-ES_tradnl" smtClean="0"/>
              <a:t>15</a:t>
            </a:fld>
            <a:endParaRPr lang="es-ES_tradnl"/>
          </a:p>
        </p:txBody>
      </p:sp>
    </p:spTree>
    <p:extLst>
      <p:ext uri="{BB962C8B-B14F-4D97-AF65-F5344CB8AC3E}">
        <p14:creationId xmlns:p14="http://schemas.microsoft.com/office/powerpoint/2010/main" val="6639251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79512" y="404664"/>
            <a:ext cx="8856984" cy="646331"/>
          </a:xfrm>
          <a:prstGeom prst="rect">
            <a:avLst/>
          </a:prstGeom>
        </p:spPr>
        <p:txBody>
          <a:bodyPr wrap="square">
            <a:spAutoFit/>
          </a:bodyPr>
          <a:lstStyle/>
          <a:p>
            <a:r>
              <a:rPr lang="es-ES_tradnl" dirty="0"/>
              <a:t>Un </a:t>
            </a:r>
            <a:r>
              <a:rPr lang="es-ES_tradnl" b="1" dirty="0"/>
              <a:t>plan no en serie (no serial, o plan intercalado) </a:t>
            </a:r>
            <a:r>
              <a:rPr lang="es-ES_tradnl" dirty="0"/>
              <a:t>es aquel en el que se intercalan de forma simultánea instrucciones de distintas transacciones</a:t>
            </a:r>
          </a:p>
        </p:txBody>
      </p:sp>
      <p:graphicFrame>
        <p:nvGraphicFramePr>
          <p:cNvPr id="3" name="2 Tabla"/>
          <p:cNvGraphicFramePr>
            <a:graphicFrameLocks noGrp="1"/>
          </p:cNvGraphicFramePr>
          <p:nvPr>
            <p:extLst>
              <p:ext uri="{D42A27DB-BD31-4B8C-83A1-F6EECF244321}">
                <p14:modId xmlns:p14="http://schemas.microsoft.com/office/powerpoint/2010/main" val="1977690187"/>
              </p:ext>
            </p:extLst>
          </p:nvPr>
        </p:nvGraphicFramePr>
        <p:xfrm>
          <a:off x="755576" y="1844824"/>
          <a:ext cx="7920880" cy="2656840"/>
        </p:xfrm>
        <a:graphic>
          <a:graphicData uri="http://schemas.openxmlformats.org/drawingml/2006/table">
            <a:tbl>
              <a:tblPr firstRow="1" bandRow="1">
                <a:tableStyleId>{5C22544A-7EE6-4342-B048-85BDC9FD1C3A}</a:tableStyleId>
              </a:tblPr>
              <a:tblGrid>
                <a:gridCol w="3960440"/>
                <a:gridCol w="3960440"/>
              </a:tblGrid>
              <a:tr h="370840">
                <a:tc>
                  <a:txBody>
                    <a:bodyPr/>
                    <a:lstStyle/>
                    <a:p>
                      <a:r>
                        <a:rPr lang="es-ES_tradnl" dirty="0" err="1" smtClean="0"/>
                        <a:t>T0</a:t>
                      </a:r>
                      <a:endParaRPr lang="es-ES_tradnl" dirty="0"/>
                    </a:p>
                  </a:txBody>
                  <a:tcPr/>
                </a:tc>
                <a:tc>
                  <a:txBody>
                    <a:bodyPr/>
                    <a:lstStyle/>
                    <a:p>
                      <a:r>
                        <a:rPr lang="es-ES_tradnl" dirty="0" err="1" smtClean="0"/>
                        <a:t>T1</a:t>
                      </a:r>
                      <a:endParaRPr lang="es-ES_tradnl" dirty="0"/>
                    </a:p>
                  </a:txBody>
                  <a:tcPr/>
                </a:tc>
              </a:tr>
              <a:tr h="370840">
                <a:tc>
                  <a:txBody>
                    <a:bodyPr/>
                    <a:lstStyle/>
                    <a:p>
                      <a:endParaRPr lang="es-ES_tradnl" dirty="0" smtClean="0"/>
                    </a:p>
                    <a:p>
                      <a:r>
                        <a:rPr lang="es-ES_tradnl" dirty="0" err="1" smtClean="0"/>
                        <a:t>Read</a:t>
                      </a:r>
                      <a:r>
                        <a:rPr lang="es-ES_tradnl" dirty="0" smtClean="0"/>
                        <a:t>(A)</a:t>
                      </a:r>
                    </a:p>
                    <a:p>
                      <a:r>
                        <a:rPr lang="es-ES_tradnl" dirty="0" err="1" smtClean="0"/>
                        <a:t>Write</a:t>
                      </a:r>
                      <a:r>
                        <a:rPr lang="es-ES_tradnl" dirty="0" smtClean="0"/>
                        <a:t>(A)</a:t>
                      </a:r>
                    </a:p>
                    <a:p>
                      <a:r>
                        <a:rPr lang="es-ES_tradnl" dirty="0" err="1" smtClean="0"/>
                        <a:t>Read</a:t>
                      </a:r>
                      <a:r>
                        <a:rPr lang="es-ES_tradnl" dirty="0" smtClean="0"/>
                        <a:t>(B)</a:t>
                      </a:r>
                    </a:p>
                    <a:p>
                      <a:endParaRPr lang="es-ES_tradnl" dirty="0" smtClean="0"/>
                    </a:p>
                    <a:p>
                      <a:r>
                        <a:rPr lang="es-ES_tradnl" dirty="0" err="1" smtClean="0"/>
                        <a:t>Write</a:t>
                      </a:r>
                      <a:r>
                        <a:rPr lang="es-ES_tradnl" dirty="0" smtClean="0"/>
                        <a:t>(B)</a:t>
                      </a:r>
                      <a:endParaRPr lang="es-ES_tradnl" dirty="0"/>
                    </a:p>
                  </a:txBody>
                  <a:tcPr/>
                </a:tc>
                <a:tc>
                  <a:txBody>
                    <a:bodyPr/>
                    <a:lstStyle/>
                    <a:p>
                      <a:r>
                        <a:rPr lang="es-ES_tradnl" dirty="0" err="1" smtClean="0"/>
                        <a:t>Read</a:t>
                      </a:r>
                      <a:r>
                        <a:rPr lang="es-ES_tradnl" dirty="0" smtClean="0"/>
                        <a:t>(A)</a:t>
                      </a:r>
                    </a:p>
                    <a:p>
                      <a:endParaRPr lang="es-ES_tradnl" dirty="0" smtClean="0"/>
                    </a:p>
                    <a:p>
                      <a:endParaRPr lang="es-ES_tradnl" dirty="0" smtClean="0"/>
                    </a:p>
                    <a:p>
                      <a:endParaRPr lang="es-ES_tradnl" dirty="0" smtClean="0"/>
                    </a:p>
                    <a:p>
                      <a:r>
                        <a:rPr lang="es-ES_tradnl" dirty="0" err="1" smtClean="0"/>
                        <a:t>Write</a:t>
                      </a:r>
                      <a:r>
                        <a:rPr lang="es-ES_tradnl" dirty="0" smtClean="0"/>
                        <a:t>(A)</a:t>
                      </a:r>
                    </a:p>
                    <a:p>
                      <a:endParaRPr lang="es-ES_tradnl" dirty="0" smtClean="0"/>
                    </a:p>
                    <a:p>
                      <a:r>
                        <a:rPr lang="es-ES_tradnl" dirty="0" err="1" smtClean="0"/>
                        <a:t>Read</a:t>
                      </a:r>
                      <a:r>
                        <a:rPr lang="es-ES_tradnl" dirty="0" smtClean="0"/>
                        <a:t>(B)</a:t>
                      </a:r>
                    </a:p>
                    <a:p>
                      <a:r>
                        <a:rPr lang="es-ES_tradnl" dirty="0" err="1" smtClean="0"/>
                        <a:t>Write</a:t>
                      </a:r>
                      <a:r>
                        <a:rPr lang="es-ES_tradnl" dirty="0" smtClean="0"/>
                        <a:t>(B)</a:t>
                      </a:r>
                      <a:endParaRPr lang="es-ES_tradnl" dirty="0"/>
                    </a:p>
                  </a:txBody>
                  <a:tcPr/>
                </a:tc>
              </a:tr>
            </a:tbl>
          </a:graphicData>
        </a:graphic>
      </p:graphicFrame>
      <p:sp>
        <p:nvSpPr>
          <p:cNvPr id="4" name="3 Rectángulo"/>
          <p:cNvSpPr/>
          <p:nvPr/>
        </p:nvSpPr>
        <p:spPr>
          <a:xfrm>
            <a:off x="107504" y="6211669"/>
            <a:ext cx="8712968" cy="369332"/>
          </a:xfrm>
          <a:prstGeom prst="rect">
            <a:avLst/>
          </a:prstGeom>
        </p:spPr>
        <p:txBody>
          <a:bodyPr wrap="square">
            <a:spAutoFit/>
          </a:bodyPr>
          <a:lstStyle/>
          <a:p>
            <a:r>
              <a:rPr lang="es-ES_tradnl" b="1" dirty="0">
                <a:solidFill>
                  <a:srgbClr val="FF0000"/>
                </a:solidFill>
              </a:rPr>
              <a:t>¡¡¡ ESCRIBIR Y PROBAR LA EJECUCIÓN DE LAS TRANSACCIONES EN SU </a:t>
            </a:r>
            <a:r>
              <a:rPr lang="es-ES_tradnl" b="1" dirty="0" err="1">
                <a:solidFill>
                  <a:srgbClr val="FF0000"/>
                </a:solidFill>
              </a:rPr>
              <a:t>SGBD</a:t>
            </a:r>
            <a:r>
              <a:rPr lang="es-ES_tradnl" b="1" dirty="0">
                <a:solidFill>
                  <a:srgbClr val="FF0000"/>
                </a:solidFill>
              </a:rPr>
              <a:t> PREFERIDO !!!</a:t>
            </a:r>
          </a:p>
        </p:txBody>
      </p:sp>
      <p:sp>
        <p:nvSpPr>
          <p:cNvPr id="5" name="4 Marcador de número de diapositiva"/>
          <p:cNvSpPr>
            <a:spLocks noGrp="1"/>
          </p:cNvSpPr>
          <p:nvPr>
            <p:ph type="sldNum" sz="quarter" idx="12"/>
          </p:nvPr>
        </p:nvSpPr>
        <p:spPr/>
        <p:txBody>
          <a:bodyPr/>
          <a:lstStyle/>
          <a:p>
            <a:fld id="{76F8C1B2-E5CD-4AB9-97B7-FD7BCB464BDE}" type="slidenum">
              <a:rPr lang="es-ES_tradnl" smtClean="0"/>
              <a:t>16</a:t>
            </a:fld>
            <a:endParaRPr lang="es-ES_tradnl"/>
          </a:p>
        </p:txBody>
      </p:sp>
    </p:spTree>
    <p:extLst>
      <p:ext uri="{BB962C8B-B14F-4D97-AF65-F5344CB8AC3E}">
        <p14:creationId xmlns:p14="http://schemas.microsoft.com/office/powerpoint/2010/main" val="19016156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p:cNvGraphicFramePr>
            <a:graphicFrameLocks noGrp="1"/>
          </p:cNvGraphicFramePr>
          <p:nvPr>
            <p:extLst>
              <p:ext uri="{D42A27DB-BD31-4B8C-83A1-F6EECF244321}">
                <p14:modId xmlns:p14="http://schemas.microsoft.com/office/powerpoint/2010/main" val="509083469"/>
              </p:ext>
            </p:extLst>
          </p:nvPr>
        </p:nvGraphicFramePr>
        <p:xfrm>
          <a:off x="539552" y="1052736"/>
          <a:ext cx="8136904" cy="4028440"/>
        </p:xfrm>
        <a:graphic>
          <a:graphicData uri="http://schemas.openxmlformats.org/drawingml/2006/table">
            <a:tbl>
              <a:tblPr firstRow="1" bandRow="1">
                <a:tableStyleId>{5C22544A-7EE6-4342-B048-85BDC9FD1C3A}</a:tableStyleId>
              </a:tblPr>
              <a:tblGrid>
                <a:gridCol w="4068452"/>
                <a:gridCol w="4068452"/>
              </a:tblGrid>
              <a:tr h="370840">
                <a:tc>
                  <a:txBody>
                    <a:bodyPr/>
                    <a:lstStyle/>
                    <a:p>
                      <a:r>
                        <a:rPr lang="es-ES_tradnl" dirty="0" err="1" smtClean="0"/>
                        <a:t>T0</a:t>
                      </a:r>
                      <a:endParaRPr lang="es-ES_tradnl" dirty="0"/>
                    </a:p>
                  </a:txBody>
                  <a:tcPr/>
                </a:tc>
                <a:tc>
                  <a:txBody>
                    <a:bodyPr/>
                    <a:lstStyle/>
                    <a:p>
                      <a:r>
                        <a:rPr lang="es-ES_tradnl" dirty="0" err="1" smtClean="0"/>
                        <a:t>T1</a:t>
                      </a:r>
                      <a:endParaRPr lang="es-ES_tradnl" dirty="0"/>
                    </a:p>
                  </a:txBody>
                  <a:tcPr/>
                </a:tc>
              </a:tr>
              <a:tr h="370840">
                <a:tc>
                  <a:txBody>
                    <a:bodyPr/>
                    <a:lstStyle/>
                    <a:p>
                      <a:r>
                        <a:rPr lang="es-ES_tradnl" sz="1800" b="0" i="0" u="none" strike="noStrike" kern="1200" baseline="0" dirty="0" smtClean="0">
                          <a:solidFill>
                            <a:schemeClr val="dk1"/>
                          </a:solidFill>
                          <a:latin typeface="+mn-lt"/>
                          <a:ea typeface="+mn-ea"/>
                          <a:cs typeface="+mn-cs"/>
                        </a:rPr>
                        <a:t>leer(A)</a:t>
                      </a:r>
                    </a:p>
                    <a:p>
                      <a:r>
                        <a:rPr lang="es-ES_tradnl" sz="1800" b="0" i="0" u="none" strike="noStrike" kern="1200" baseline="0" dirty="0" smtClean="0">
                          <a:solidFill>
                            <a:schemeClr val="dk1"/>
                          </a:solidFill>
                          <a:latin typeface="+mn-lt"/>
                          <a:ea typeface="+mn-ea"/>
                          <a:cs typeface="+mn-cs"/>
                        </a:rPr>
                        <a:t>A = A – 50</a:t>
                      </a:r>
                    </a:p>
                    <a:p>
                      <a:r>
                        <a:rPr lang="es-ES_tradnl" sz="1800" b="0" i="0" u="none" strike="noStrike" kern="1200" baseline="0" dirty="0" smtClean="0">
                          <a:solidFill>
                            <a:schemeClr val="dk1"/>
                          </a:solidFill>
                          <a:latin typeface="+mn-lt"/>
                          <a:ea typeface="+mn-ea"/>
                          <a:cs typeface="+mn-cs"/>
                        </a:rPr>
                        <a:t>escribir(A)</a:t>
                      </a:r>
                    </a:p>
                    <a:p>
                      <a:r>
                        <a:rPr lang="es-ES_tradnl" sz="1800" b="0" i="0" u="none" strike="noStrike" kern="1200" baseline="0" dirty="0" smtClean="0">
                          <a:solidFill>
                            <a:schemeClr val="dk1"/>
                          </a:solidFill>
                          <a:latin typeface="+mn-lt"/>
                          <a:ea typeface="+mn-ea"/>
                          <a:cs typeface="+mn-cs"/>
                        </a:rPr>
                        <a:t>leer(B)</a:t>
                      </a:r>
                    </a:p>
                    <a:p>
                      <a:r>
                        <a:rPr lang="es-ES_tradnl" sz="1800" b="0" i="0" u="none" strike="noStrike" kern="1200" baseline="0" dirty="0" smtClean="0">
                          <a:solidFill>
                            <a:schemeClr val="dk1"/>
                          </a:solidFill>
                          <a:latin typeface="+mn-lt"/>
                          <a:ea typeface="+mn-ea"/>
                          <a:cs typeface="+mn-cs"/>
                        </a:rPr>
                        <a:t>B = B + 50</a:t>
                      </a:r>
                    </a:p>
                    <a:p>
                      <a:r>
                        <a:rPr lang="es-ES_tradnl" sz="1800" b="0" i="0" u="none" strike="noStrike" kern="1200" baseline="0" dirty="0" smtClean="0">
                          <a:solidFill>
                            <a:schemeClr val="dk1"/>
                          </a:solidFill>
                          <a:latin typeface="+mn-lt"/>
                          <a:ea typeface="+mn-ea"/>
                          <a:cs typeface="+mn-cs"/>
                        </a:rPr>
                        <a:t>escribir(B)</a:t>
                      </a:r>
                      <a:endParaRPr lang="es-ES_tradnl" dirty="0"/>
                    </a:p>
                  </a:txBody>
                  <a:tcPr/>
                </a:tc>
                <a:tc>
                  <a:txBody>
                    <a:bodyPr/>
                    <a:lstStyle/>
                    <a:p>
                      <a:endParaRPr lang="es-ES_tradnl" dirty="0" smtClean="0"/>
                    </a:p>
                    <a:p>
                      <a:endParaRPr lang="es-ES_tradnl" dirty="0" smtClean="0"/>
                    </a:p>
                    <a:p>
                      <a:endParaRPr lang="es-ES_tradnl" dirty="0" smtClean="0"/>
                    </a:p>
                    <a:p>
                      <a:endParaRPr lang="es-ES_tradnl" dirty="0" smtClean="0"/>
                    </a:p>
                    <a:p>
                      <a:endParaRPr lang="es-ES_tradnl" dirty="0" smtClean="0"/>
                    </a:p>
                    <a:p>
                      <a:endParaRPr lang="es-ES_tradnl" dirty="0" smtClean="0"/>
                    </a:p>
                    <a:p>
                      <a:r>
                        <a:rPr lang="es-ES_tradnl" dirty="0" smtClean="0"/>
                        <a:t>leer(A)</a:t>
                      </a:r>
                    </a:p>
                    <a:p>
                      <a:r>
                        <a:rPr lang="es-ES_tradnl" dirty="0" err="1" smtClean="0"/>
                        <a:t>temp</a:t>
                      </a:r>
                      <a:r>
                        <a:rPr lang="es-ES_tradnl" dirty="0" smtClean="0"/>
                        <a:t> = A * 0.1</a:t>
                      </a:r>
                    </a:p>
                    <a:p>
                      <a:r>
                        <a:rPr lang="es-ES_tradnl" dirty="0" smtClean="0"/>
                        <a:t>A = A - </a:t>
                      </a:r>
                      <a:r>
                        <a:rPr lang="es-ES_tradnl" dirty="0" err="1" smtClean="0"/>
                        <a:t>temp</a:t>
                      </a:r>
                      <a:endParaRPr lang="es-ES_tradnl" dirty="0" smtClean="0"/>
                    </a:p>
                    <a:p>
                      <a:r>
                        <a:rPr lang="es-ES_tradnl" dirty="0" smtClean="0"/>
                        <a:t>escribir(A)</a:t>
                      </a:r>
                    </a:p>
                    <a:p>
                      <a:r>
                        <a:rPr lang="es-ES_tradnl" dirty="0" smtClean="0"/>
                        <a:t>leer(B)</a:t>
                      </a:r>
                    </a:p>
                    <a:p>
                      <a:r>
                        <a:rPr lang="es-ES_tradnl" dirty="0" smtClean="0"/>
                        <a:t>B = B + </a:t>
                      </a:r>
                      <a:r>
                        <a:rPr lang="es-ES_tradnl" dirty="0" err="1" smtClean="0"/>
                        <a:t>temp</a:t>
                      </a:r>
                      <a:endParaRPr lang="es-ES_tradnl" dirty="0" smtClean="0"/>
                    </a:p>
                    <a:p>
                      <a:r>
                        <a:rPr lang="es-ES_tradnl" dirty="0" smtClean="0"/>
                        <a:t>escribir(B)</a:t>
                      </a:r>
                      <a:endParaRPr lang="es-ES_tradnl" dirty="0"/>
                    </a:p>
                  </a:txBody>
                  <a:tcPr/>
                </a:tc>
              </a:tr>
            </a:tbl>
          </a:graphicData>
        </a:graphic>
      </p:graphicFrame>
      <p:sp>
        <p:nvSpPr>
          <p:cNvPr id="3" name="2 CuadroTexto"/>
          <p:cNvSpPr txBox="1"/>
          <p:nvPr/>
        </p:nvSpPr>
        <p:spPr>
          <a:xfrm>
            <a:off x="72008" y="188640"/>
            <a:ext cx="9036496" cy="646331"/>
          </a:xfrm>
          <a:prstGeom prst="rect">
            <a:avLst/>
          </a:prstGeom>
          <a:noFill/>
        </p:spPr>
        <p:txBody>
          <a:bodyPr wrap="square" rtlCol="0">
            <a:spAutoFit/>
          </a:bodyPr>
          <a:lstStyle/>
          <a:p>
            <a:r>
              <a:rPr lang="es-ES_tradnl" sz="3600" b="1" i="1" dirty="0"/>
              <a:t>Planificación en serie nunca genera problemas</a:t>
            </a:r>
          </a:p>
        </p:txBody>
      </p:sp>
      <p:sp>
        <p:nvSpPr>
          <p:cNvPr id="4" name="3 Rectángulo"/>
          <p:cNvSpPr/>
          <p:nvPr/>
        </p:nvSpPr>
        <p:spPr>
          <a:xfrm>
            <a:off x="0" y="5229200"/>
            <a:ext cx="9036496" cy="369332"/>
          </a:xfrm>
          <a:prstGeom prst="rect">
            <a:avLst/>
          </a:prstGeom>
        </p:spPr>
        <p:txBody>
          <a:bodyPr wrap="square">
            <a:spAutoFit/>
          </a:bodyPr>
          <a:lstStyle/>
          <a:p>
            <a:r>
              <a:rPr lang="es-ES_tradnl" dirty="0"/>
              <a:t>Los valores finales de A y B son 855 y 2145 </a:t>
            </a:r>
            <a:r>
              <a:rPr lang="es-ES_tradnl" dirty="0" smtClean="0"/>
              <a:t>respectivamente A </a:t>
            </a:r>
            <a:r>
              <a:rPr lang="es-ES_tradnl" dirty="0"/>
              <a:t>+ B = 3000 </a:t>
            </a:r>
            <a:endParaRPr lang="es-ES_tradnl" dirty="0" smtClean="0"/>
          </a:p>
        </p:txBody>
      </p:sp>
      <p:sp>
        <p:nvSpPr>
          <p:cNvPr id="5" name="4 Rectángulo"/>
          <p:cNvSpPr/>
          <p:nvPr/>
        </p:nvSpPr>
        <p:spPr>
          <a:xfrm>
            <a:off x="107504" y="6211669"/>
            <a:ext cx="8712968" cy="369332"/>
          </a:xfrm>
          <a:prstGeom prst="rect">
            <a:avLst/>
          </a:prstGeom>
        </p:spPr>
        <p:txBody>
          <a:bodyPr wrap="square">
            <a:spAutoFit/>
          </a:bodyPr>
          <a:lstStyle/>
          <a:p>
            <a:r>
              <a:rPr lang="es-ES_tradnl" b="1" dirty="0">
                <a:solidFill>
                  <a:srgbClr val="FF0000"/>
                </a:solidFill>
              </a:rPr>
              <a:t>¡¡¡ ESCRIBIR Y PROBAR LA EJECUCIÓN DE LAS TRANSACCIONES EN SU </a:t>
            </a:r>
            <a:r>
              <a:rPr lang="es-ES_tradnl" b="1" dirty="0" err="1">
                <a:solidFill>
                  <a:srgbClr val="FF0000"/>
                </a:solidFill>
              </a:rPr>
              <a:t>SGBD</a:t>
            </a:r>
            <a:r>
              <a:rPr lang="es-ES_tradnl" b="1" dirty="0">
                <a:solidFill>
                  <a:srgbClr val="FF0000"/>
                </a:solidFill>
              </a:rPr>
              <a:t> PREFERIDO !!!</a:t>
            </a:r>
          </a:p>
        </p:txBody>
      </p:sp>
      <p:sp>
        <p:nvSpPr>
          <p:cNvPr id="6" name="5 Marcador de número de diapositiva"/>
          <p:cNvSpPr>
            <a:spLocks noGrp="1"/>
          </p:cNvSpPr>
          <p:nvPr>
            <p:ph type="sldNum" sz="quarter" idx="12"/>
          </p:nvPr>
        </p:nvSpPr>
        <p:spPr/>
        <p:txBody>
          <a:bodyPr/>
          <a:lstStyle/>
          <a:p>
            <a:fld id="{76F8C1B2-E5CD-4AB9-97B7-FD7BCB464BDE}" type="slidenum">
              <a:rPr lang="es-ES_tradnl" smtClean="0"/>
              <a:t>17</a:t>
            </a:fld>
            <a:endParaRPr lang="es-ES_tradnl"/>
          </a:p>
        </p:txBody>
      </p:sp>
    </p:spTree>
    <p:extLst>
      <p:ext uri="{BB962C8B-B14F-4D97-AF65-F5344CB8AC3E}">
        <p14:creationId xmlns:p14="http://schemas.microsoft.com/office/powerpoint/2010/main" val="19016156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p:cNvGraphicFramePr>
            <a:graphicFrameLocks noGrp="1"/>
          </p:cNvGraphicFramePr>
          <p:nvPr>
            <p:extLst>
              <p:ext uri="{D42A27DB-BD31-4B8C-83A1-F6EECF244321}">
                <p14:modId xmlns:p14="http://schemas.microsoft.com/office/powerpoint/2010/main" val="1871311728"/>
              </p:ext>
            </p:extLst>
          </p:nvPr>
        </p:nvGraphicFramePr>
        <p:xfrm>
          <a:off x="539552" y="1052736"/>
          <a:ext cx="8136904" cy="4028440"/>
        </p:xfrm>
        <a:graphic>
          <a:graphicData uri="http://schemas.openxmlformats.org/drawingml/2006/table">
            <a:tbl>
              <a:tblPr firstRow="1" bandRow="1">
                <a:tableStyleId>{5C22544A-7EE6-4342-B048-85BDC9FD1C3A}</a:tableStyleId>
              </a:tblPr>
              <a:tblGrid>
                <a:gridCol w="4068452"/>
                <a:gridCol w="4068452"/>
              </a:tblGrid>
              <a:tr h="370840">
                <a:tc>
                  <a:txBody>
                    <a:bodyPr/>
                    <a:lstStyle/>
                    <a:p>
                      <a:r>
                        <a:rPr lang="es-ES_tradnl" dirty="0" err="1" smtClean="0"/>
                        <a:t>T0</a:t>
                      </a:r>
                      <a:endParaRPr lang="es-ES_tradnl" dirty="0"/>
                    </a:p>
                  </a:txBody>
                  <a:tcPr/>
                </a:tc>
                <a:tc>
                  <a:txBody>
                    <a:bodyPr/>
                    <a:lstStyle/>
                    <a:p>
                      <a:r>
                        <a:rPr lang="es-ES_tradnl" dirty="0" err="1" smtClean="0"/>
                        <a:t>T1</a:t>
                      </a:r>
                      <a:endParaRPr lang="es-ES_tradnl" dirty="0"/>
                    </a:p>
                  </a:txBody>
                  <a:tcPr/>
                </a:tc>
              </a:tr>
              <a:tr h="370840">
                <a:tc>
                  <a:txBody>
                    <a:bodyPr/>
                    <a:lstStyle/>
                    <a:p>
                      <a:endParaRPr lang="es-ES_tradnl" dirty="0" smtClean="0"/>
                    </a:p>
                    <a:p>
                      <a:endParaRPr lang="es-ES_tradnl" dirty="0" smtClean="0"/>
                    </a:p>
                    <a:p>
                      <a:endParaRPr lang="es-ES_tradnl" dirty="0" smtClean="0"/>
                    </a:p>
                    <a:p>
                      <a:endParaRPr lang="es-ES_tradnl" dirty="0" smtClean="0"/>
                    </a:p>
                    <a:p>
                      <a:endParaRPr lang="es-ES_tradnl" dirty="0" smtClean="0"/>
                    </a:p>
                    <a:p>
                      <a:endParaRPr lang="es-ES_tradnl" dirty="0" smtClean="0"/>
                    </a:p>
                    <a:p>
                      <a:endParaRPr lang="es-ES_tradnl" dirty="0" smtClean="0"/>
                    </a:p>
                    <a:p>
                      <a:r>
                        <a:rPr lang="es-ES_tradnl" sz="1800" b="0" i="0" u="none" strike="noStrike" kern="1200" baseline="0" dirty="0" smtClean="0">
                          <a:solidFill>
                            <a:schemeClr val="dk1"/>
                          </a:solidFill>
                          <a:latin typeface="+mn-lt"/>
                          <a:ea typeface="+mn-ea"/>
                          <a:cs typeface="+mn-cs"/>
                        </a:rPr>
                        <a:t>leer(A)</a:t>
                      </a:r>
                    </a:p>
                    <a:p>
                      <a:r>
                        <a:rPr lang="es-ES_tradnl" sz="1800" b="0" i="0" u="none" strike="noStrike" kern="1200" baseline="0" dirty="0" smtClean="0">
                          <a:solidFill>
                            <a:schemeClr val="dk1"/>
                          </a:solidFill>
                          <a:latin typeface="+mn-lt"/>
                          <a:ea typeface="+mn-ea"/>
                          <a:cs typeface="+mn-cs"/>
                        </a:rPr>
                        <a:t>A = A – 50</a:t>
                      </a:r>
                    </a:p>
                    <a:p>
                      <a:r>
                        <a:rPr lang="es-ES_tradnl" sz="1800" b="0" i="0" u="none" strike="noStrike" kern="1200" baseline="0" dirty="0" smtClean="0">
                          <a:solidFill>
                            <a:schemeClr val="dk1"/>
                          </a:solidFill>
                          <a:latin typeface="+mn-lt"/>
                          <a:ea typeface="+mn-ea"/>
                          <a:cs typeface="+mn-cs"/>
                        </a:rPr>
                        <a:t>escribir(A)</a:t>
                      </a:r>
                    </a:p>
                    <a:p>
                      <a:r>
                        <a:rPr lang="es-ES_tradnl" sz="1800" b="0" i="0" u="none" strike="noStrike" kern="1200" baseline="0" dirty="0" smtClean="0">
                          <a:solidFill>
                            <a:schemeClr val="dk1"/>
                          </a:solidFill>
                          <a:latin typeface="+mn-lt"/>
                          <a:ea typeface="+mn-ea"/>
                          <a:cs typeface="+mn-cs"/>
                        </a:rPr>
                        <a:t>leer(B)</a:t>
                      </a:r>
                    </a:p>
                    <a:p>
                      <a:r>
                        <a:rPr lang="es-ES_tradnl" sz="1800" b="0" i="0" u="none" strike="noStrike" kern="1200" baseline="0" dirty="0" smtClean="0">
                          <a:solidFill>
                            <a:schemeClr val="dk1"/>
                          </a:solidFill>
                          <a:latin typeface="+mn-lt"/>
                          <a:ea typeface="+mn-ea"/>
                          <a:cs typeface="+mn-cs"/>
                        </a:rPr>
                        <a:t>B = B + 50</a:t>
                      </a:r>
                    </a:p>
                    <a:p>
                      <a:r>
                        <a:rPr lang="es-ES_tradnl" sz="1800" b="0" i="0" u="none" strike="noStrike" kern="1200" baseline="0" dirty="0" smtClean="0">
                          <a:solidFill>
                            <a:schemeClr val="dk1"/>
                          </a:solidFill>
                          <a:latin typeface="+mn-lt"/>
                          <a:ea typeface="+mn-ea"/>
                          <a:cs typeface="+mn-cs"/>
                        </a:rPr>
                        <a:t>escribir(B)</a:t>
                      </a:r>
                      <a:endParaRPr lang="es-ES_tradnl" dirty="0" smtClean="0"/>
                    </a:p>
                  </a:txBody>
                  <a:tcPr/>
                </a:tc>
                <a:tc>
                  <a:txBody>
                    <a:bodyPr/>
                    <a:lstStyle/>
                    <a:p>
                      <a:r>
                        <a:rPr lang="es-ES_tradnl" dirty="0" smtClean="0"/>
                        <a:t>leer(A)</a:t>
                      </a:r>
                    </a:p>
                    <a:p>
                      <a:r>
                        <a:rPr lang="es-ES_tradnl" dirty="0" err="1" smtClean="0"/>
                        <a:t>temp</a:t>
                      </a:r>
                      <a:r>
                        <a:rPr lang="es-ES_tradnl" dirty="0" smtClean="0"/>
                        <a:t> = A * 0.1</a:t>
                      </a:r>
                    </a:p>
                    <a:p>
                      <a:r>
                        <a:rPr lang="es-ES_tradnl" dirty="0" smtClean="0"/>
                        <a:t>A = A - </a:t>
                      </a:r>
                      <a:r>
                        <a:rPr lang="es-ES_tradnl" dirty="0" err="1" smtClean="0"/>
                        <a:t>temp</a:t>
                      </a:r>
                      <a:endParaRPr lang="es-ES_tradnl" dirty="0" smtClean="0"/>
                    </a:p>
                    <a:p>
                      <a:r>
                        <a:rPr lang="es-ES_tradnl" dirty="0" smtClean="0"/>
                        <a:t>escribir(A)</a:t>
                      </a:r>
                    </a:p>
                    <a:p>
                      <a:r>
                        <a:rPr lang="es-ES_tradnl" dirty="0" smtClean="0"/>
                        <a:t>leer(B)</a:t>
                      </a:r>
                    </a:p>
                    <a:p>
                      <a:r>
                        <a:rPr lang="es-ES_tradnl" dirty="0" smtClean="0"/>
                        <a:t>B = B + </a:t>
                      </a:r>
                      <a:r>
                        <a:rPr lang="es-ES_tradnl" dirty="0" err="1" smtClean="0"/>
                        <a:t>temp</a:t>
                      </a:r>
                      <a:endParaRPr lang="es-ES_tradnl" dirty="0" smtClean="0"/>
                    </a:p>
                    <a:p>
                      <a:r>
                        <a:rPr lang="es-ES_tradnl" dirty="0" smtClean="0"/>
                        <a:t>escribir(B)</a:t>
                      </a:r>
                    </a:p>
                    <a:p>
                      <a:endParaRPr lang="es-ES_tradnl" dirty="0" smtClean="0"/>
                    </a:p>
                    <a:p>
                      <a:endParaRPr lang="es-ES_tradnl" dirty="0" smtClean="0"/>
                    </a:p>
                    <a:p>
                      <a:endParaRPr lang="es-ES_tradnl" dirty="0" smtClean="0"/>
                    </a:p>
                    <a:p>
                      <a:endParaRPr lang="es-ES_tradnl" dirty="0" smtClean="0"/>
                    </a:p>
                    <a:p>
                      <a:endParaRPr lang="es-ES_tradnl" dirty="0" smtClean="0"/>
                    </a:p>
                    <a:p>
                      <a:endParaRPr lang="es-ES_tradnl" dirty="0" smtClean="0"/>
                    </a:p>
                  </a:txBody>
                  <a:tcPr/>
                </a:tc>
              </a:tr>
            </a:tbl>
          </a:graphicData>
        </a:graphic>
      </p:graphicFrame>
      <p:sp>
        <p:nvSpPr>
          <p:cNvPr id="3" name="2 CuadroTexto"/>
          <p:cNvSpPr txBox="1"/>
          <p:nvPr/>
        </p:nvSpPr>
        <p:spPr>
          <a:xfrm>
            <a:off x="0" y="116632"/>
            <a:ext cx="9144000" cy="646331"/>
          </a:xfrm>
          <a:prstGeom prst="rect">
            <a:avLst/>
          </a:prstGeom>
          <a:noFill/>
        </p:spPr>
        <p:txBody>
          <a:bodyPr wrap="square" rtlCol="0">
            <a:spAutoFit/>
          </a:bodyPr>
          <a:lstStyle/>
          <a:p>
            <a:r>
              <a:rPr lang="es-ES_tradnl" sz="3600" b="1" i="1" dirty="0"/>
              <a:t>Planificación en serie nunca genera problemas</a:t>
            </a:r>
          </a:p>
        </p:txBody>
      </p:sp>
      <p:sp>
        <p:nvSpPr>
          <p:cNvPr id="4" name="3 Rectángulo"/>
          <p:cNvSpPr/>
          <p:nvPr/>
        </p:nvSpPr>
        <p:spPr>
          <a:xfrm>
            <a:off x="539552" y="5445224"/>
            <a:ext cx="8064896" cy="369332"/>
          </a:xfrm>
          <a:prstGeom prst="rect">
            <a:avLst/>
          </a:prstGeom>
        </p:spPr>
        <p:txBody>
          <a:bodyPr wrap="square">
            <a:spAutoFit/>
          </a:bodyPr>
          <a:lstStyle/>
          <a:p>
            <a:r>
              <a:rPr lang="es-ES_tradnl" dirty="0"/>
              <a:t>Los valores finales de A y B son 850 y 2150 </a:t>
            </a:r>
            <a:r>
              <a:rPr lang="es-ES_tradnl" dirty="0" smtClean="0"/>
              <a:t>respectivamente A </a:t>
            </a:r>
            <a:r>
              <a:rPr lang="es-ES_tradnl" dirty="0"/>
              <a:t>+ B = 3000 </a:t>
            </a:r>
          </a:p>
        </p:txBody>
      </p:sp>
      <p:sp>
        <p:nvSpPr>
          <p:cNvPr id="5" name="4 Rectángulo"/>
          <p:cNvSpPr/>
          <p:nvPr/>
        </p:nvSpPr>
        <p:spPr>
          <a:xfrm>
            <a:off x="107504" y="6211669"/>
            <a:ext cx="8712968" cy="369332"/>
          </a:xfrm>
          <a:prstGeom prst="rect">
            <a:avLst/>
          </a:prstGeom>
        </p:spPr>
        <p:txBody>
          <a:bodyPr wrap="square">
            <a:spAutoFit/>
          </a:bodyPr>
          <a:lstStyle/>
          <a:p>
            <a:r>
              <a:rPr lang="es-ES_tradnl" b="1" dirty="0">
                <a:solidFill>
                  <a:srgbClr val="FF0000"/>
                </a:solidFill>
              </a:rPr>
              <a:t>¡¡¡ ESCRIBIR Y PROBAR LA EJECUCIÓN DE LAS TRANSACCIONES EN SU </a:t>
            </a:r>
            <a:r>
              <a:rPr lang="es-ES_tradnl" b="1" dirty="0" err="1">
                <a:solidFill>
                  <a:srgbClr val="FF0000"/>
                </a:solidFill>
              </a:rPr>
              <a:t>SGBD</a:t>
            </a:r>
            <a:r>
              <a:rPr lang="es-ES_tradnl" b="1" dirty="0">
                <a:solidFill>
                  <a:srgbClr val="FF0000"/>
                </a:solidFill>
              </a:rPr>
              <a:t> PREFERIDO !!!</a:t>
            </a:r>
          </a:p>
        </p:txBody>
      </p:sp>
      <p:sp>
        <p:nvSpPr>
          <p:cNvPr id="6" name="5 Marcador de número de diapositiva"/>
          <p:cNvSpPr>
            <a:spLocks noGrp="1"/>
          </p:cNvSpPr>
          <p:nvPr>
            <p:ph type="sldNum" sz="quarter" idx="12"/>
          </p:nvPr>
        </p:nvSpPr>
        <p:spPr/>
        <p:txBody>
          <a:bodyPr/>
          <a:lstStyle/>
          <a:p>
            <a:fld id="{76F8C1B2-E5CD-4AB9-97B7-FD7BCB464BDE}" type="slidenum">
              <a:rPr lang="es-ES_tradnl" smtClean="0"/>
              <a:t>18</a:t>
            </a:fld>
            <a:endParaRPr lang="es-ES_tradnl"/>
          </a:p>
        </p:txBody>
      </p:sp>
    </p:spTree>
    <p:extLst>
      <p:ext uri="{BB962C8B-B14F-4D97-AF65-F5344CB8AC3E}">
        <p14:creationId xmlns:p14="http://schemas.microsoft.com/office/powerpoint/2010/main" val="19016156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Tabla"/>
          <p:cNvGraphicFramePr>
            <a:graphicFrameLocks noGrp="1"/>
          </p:cNvGraphicFramePr>
          <p:nvPr>
            <p:extLst>
              <p:ext uri="{D42A27DB-BD31-4B8C-83A1-F6EECF244321}">
                <p14:modId xmlns:p14="http://schemas.microsoft.com/office/powerpoint/2010/main" val="238425040"/>
              </p:ext>
            </p:extLst>
          </p:nvPr>
        </p:nvGraphicFramePr>
        <p:xfrm>
          <a:off x="539552" y="1052736"/>
          <a:ext cx="8136904" cy="4028440"/>
        </p:xfrm>
        <a:graphic>
          <a:graphicData uri="http://schemas.openxmlformats.org/drawingml/2006/table">
            <a:tbl>
              <a:tblPr firstRow="1" bandRow="1">
                <a:tableStyleId>{5C22544A-7EE6-4342-B048-85BDC9FD1C3A}</a:tableStyleId>
              </a:tblPr>
              <a:tblGrid>
                <a:gridCol w="4068452"/>
                <a:gridCol w="4068452"/>
              </a:tblGrid>
              <a:tr h="370840">
                <a:tc>
                  <a:txBody>
                    <a:bodyPr/>
                    <a:lstStyle/>
                    <a:p>
                      <a:r>
                        <a:rPr lang="es-ES_tradnl" dirty="0" err="1" smtClean="0"/>
                        <a:t>T0</a:t>
                      </a:r>
                      <a:endParaRPr lang="es-ES_tradnl" dirty="0"/>
                    </a:p>
                  </a:txBody>
                  <a:tcPr/>
                </a:tc>
                <a:tc>
                  <a:txBody>
                    <a:bodyPr/>
                    <a:lstStyle/>
                    <a:p>
                      <a:r>
                        <a:rPr lang="es-ES_tradnl" dirty="0" err="1" smtClean="0"/>
                        <a:t>T1</a:t>
                      </a:r>
                      <a:endParaRPr lang="es-ES_tradnl" dirty="0"/>
                    </a:p>
                  </a:txBody>
                  <a:tcPr/>
                </a:tc>
              </a:tr>
              <a:tr h="370840">
                <a:tc>
                  <a:txBody>
                    <a:bodyPr/>
                    <a:lstStyle/>
                    <a:p>
                      <a:r>
                        <a:rPr lang="es-ES_tradnl" sz="1800" b="0" i="0" u="none" strike="noStrike" kern="1200" baseline="0" dirty="0" smtClean="0">
                          <a:solidFill>
                            <a:schemeClr val="dk1"/>
                          </a:solidFill>
                          <a:latin typeface="+mn-lt"/>
                          <a:ea typeface="+mn-ea"/>
                          <a:cs typeface="+mn-cs"/>
                        </a:rPr>
                        <a:t>leer(A)</a:t>
                      </a:r>
                    </a:p>
                    <a:p>
                      <a:r>
                        <a:rPr lang="es-ES_tradnl" sz="1800" b="0" i="0" u="none" strike="noStrike" kern="1200" baseline="0" dirty="0" smtClean="0">
                          <a:solidFill>
                            <a:schemeClr val="dk1"/>
                          </a:solidFill>
                          <a:latin typeface="+mn-lt"/>
                          <a:ea typeface="+mn-ea"/>
                          <a:cs typeface="+mn-cs"/>
                        </a:rPr>
                        <a:t>A = A – 50</a:t>
                      </a:r>
                    </a:p>
                    <a:p>
                      <a:r>
                        <a:rPr lang="es-ES_tradnl" sz="1800" b="0" i="0" u="none" strike="noStrike" kern="1200" baseline="0" dirty="0" smtClean="0">
                          <a:solidFill>
                            <a:schemeClr val="dk1"/>
                          </a:solidFill>
                          <a:latin typeface="+mn-lt"/>
                          <a:ea typeface="+mn-ea"/>
                          <a:cs typeface="+mn-cs"/>
                        </a:rPr>
                        <a:t>escribir(A)</a:t>
                      </a:r>
                      <a:endParaRPr lang="es-ES_tradnl" dirty="0" smtClean="0"/>
                    </a:p>
                    <a:p>
                      <a:endParaRPr lang="es-ES_tradnl" dirty="0" smtClean="0"/>
                    </a:p>
                    <a:p>
                      <a:endParaRPr lang="es-ES_tradnl" dirty="0" smtClean="0"/>
                    </a:p>
                    <a:p>
                      <a:endParaRPr lang="es-ES_tradnl" dirty="0" smtClean="0"/>
                    </a:p>
                    <a:p>
                      <a:endParaRPr lang="es-ES_tradnl" sz="1800" b="0" i="0" u="none" strike="noStrike" kern="1200" baseline="0" dirty="0" smtClean="0">
                        <a:solidFill>
                          <a:schemeClr val="dk1"/>
                        </a:solidFill>
                        <a:latin typeface="+mn-lt"/>
                        <a:ea typeface="+mn-ea"/>
                        <a:cs typeface="+mn-cs"/>
                      </a:endParaRPr>
                    </a:p>
                    <a:p>
                      <a:r>
                        <a:rPr lang="es-ES_tradnl" sz="1800" b="0" i="0" u="none" strike="noStrike" kern="1200" baseline="0" dirty="0" smtClean="0">
                          <a:solidFill>
                            <a:schemeClr val="dk1"/>
                          </a:solidFill>
                          <a:latin typeface="+mn-lt"/>
                          <a:ea typeface="+mn-ea"/>
                          <a:cs typeface="+mn-cs"/>
                        </a:rPr>
                        <a:t>leer(B)</a:t>
                      </a:r>
                    </a:p>
                    <a:p>
                      <a:r>
                        <a:rPr lang="es-ES_tradnl" sz="1800" b="0" i="0" u="none" strike="noStrike" kern="1200" baseline="0" dirty="0" smtClean="0">
                          <a:solidFill>
                            <a:schemeClr val="dk1"/>
                          </a:solidFill>
                          <a:latin typeface="+mn-lt"/>
                          <a:ea typeface="+mn-ea"/>
                          <a:cs typeface="+mn-cs"/>
                        </a:rPr>
                        <a:t>B = B + 50</a:t>
                      </a:r>
                    </a:p>
                    <a:p>
                      <a:r>
                        <a:rPr lang="es-ES_tradnl" sz="1800" b="0" i="0" u="none" strike="noStrike" kern="1200" baseline="0" dirty="0" smtClean="0">
                          <a:solidFill>
                            <a:schemeClr val="dk1"/>
                          </a:solidFill>
                          <a:latin typeface="+mn-lt"/>
                          <a:ea typeface="+mn-ea"/>
                          <a:cs typeface="+mn-cs"/>
                        </a:rPr>
                        <a:t>escribir(B)</a:t>
                      </a:r>
                      <a:endParaRPr lang="es-ES_tradnl" dirty="0" smtClean="0"/>
                    </a:p>
                  </a:txBody>
                  <a:tcPr/>
                </a:tc>
                <a:tc>
                  <a:txBody>
                    <a:bodyPr/>
                    <a:lstStyle/>
                    <a:p>
                      <a:endParaRPr lang="es-ES_tradnl" dirty="0" smtClean="0"/>
                    </a:p>
                    <a:p>
                      <a:endParaRPr lang="es-ES_tradnl" dirty="0" smtClean="0"/>
                    </a:p>
                    <a:p>
                      <a:endParaRPr lang="es-ES_tradnl" dirty="0" smtClean="0"/>
                    </a:p>
                    <a:p>
                      <a:r>
                        <a:rPr lang="es-ES_tradnl" sz="1800" b="0" i="0" u="none" strike="noStrike" kern="1200" baseline="0" smtClean="0">
                          <a:solidFill>
                            <a:schemeClr val="dk1"/>
                          </a:solidFill>
                          <a:latin typeface="+mn-lt"/>
                          <a:ea typeface="+mn-ea"/>
                          <a:cs typeface="+mn-cs"/>
                        </a:rPr>
                        <a:t>leer(A)</a:t>
                      </a:r>
                    </a:p>
                    <a:p>
                      <a:r>
                        <a:rPr lang="es-ES_tradnl" sz="1800" b="0" i="0" u="none" strike="noStrike" kern="1200" baseline="0" smtClean="0">
                          <a:solidFill>
                            <a:schemeClr val="dk1"/>
                          </a:solidFill>
                          <a:latin typeface="+mn-lt"/>
                          <a:ea typeface="+mn-ea"/>
                          <a:cs typeface="+mn-cs"/>
                        </a:rPr>
                        <a:t>temp = A * 0.1</a:t>
                      </a:r>
                    </a:p>
                    <a:p>
                      <a:r>
                        <a:rPr lang="es-ES_tradnl" sz="1800" b="0" i="0" u="none" strike="noStrike" kern="1200" baseline="0" smtClean="0">
                          <a:solidFill>
                            <a:schemeClr val="dk1"/>
                          </a:solidFill>
                          <a:latin typeface="+mn-lt"/>
                          <a:ea typeface="+mn-ea"/>
                          <a:cs typeface="+mn-cs"/>
                        </a:rPr>
                        <a:t>A = A - temp</a:t>
                      </a:r>
                    </a:p>
                    <a:p>
                      <a:r>
                        <a:rPr lang="es-ES_tradnl" sz="1800" b="0" i="0" u="none" strike="noStrike" kern="1200" baseline="0" smtClean="0">
                          <a:solidFill>
                            <a:schemeClr val="dk1"/>
                          </a:solidFill>
                          <a:latin typeface="+mn-lt"/>
                          <a:ea typeface="+mn-ea"/>
                          <a:cs typeface="+mn-cs"/>
                        </a:rPr>
                        <a:t>escribir(A)</a:t>
                      </a:r>
                      <a:endParaRPr lang="es-ES_tradnl" dirty="0" smtClean="0"/>
                    </a:p>
                    <a:p>
                      <a:endParaRPr lang="es-ES_tradnl" dirty="0" smtClean="0"/>
                    </a:p>
                    <a:p>
                      <a:endParaRPr lang="es-ES_tradnl" smtClean="0"/>
                    </a:p>
                    <a:p>
                      <a:endParaRPr lang="es-ES_tradnl" smtClean="0"/>
                    </a:p>
                    <a:p>
                      <a:r>
                        <a:rPr lang="es-ES_tradnl" smtClean="0"/>
                        <a:t>leer(B)</a:t>
                      </a:r>
                    </a:p>
                    <a:p>
                      <a:r>
                        <a:rPr lang="es-ES_tradnl" smtClean="0"/>
                        <a:t>B = B + temp</a:t>
                      </a:r>
                    </a:p>
                    <a:p>
                      <a:r>
                        <a:rPr lang="es-ES_tradnl" smtClean="0"/>
                        <a:t>escribir(B)</a:t>
                      </a:r>
                    </a:p>
                  </a:txBody>
                  <a:tcPr/>
                </a:tc>
              </a:tr>
            </a:tbl>
          </a:graphicData>
        </a:graphic>
      </p:graphicFrame>
      <p:sp>
        <p:nvSpPr>
          <p:cNvPr id="5" name="4 CuadroTexto"/>
          <p:cNvSpPr txBox="1"/>
          <p:nvPr/>
        </p:nvSpPr>
        <p:spPr>
          <a:xfrm>
            <a:off x="179512" y="260648"/>
            <a:ext cx="8856984" cy="646331"/>
          </a:xfrm>
          <a:prstGeom prst="rect">
            <a:avLst/>
          </a:prstGeom>
          <a:noFill/>
        </p:spPr>
        <p:txBody>
          <a:bodyPr wrap="square" rtlCol="0">
            <a:spAutoFit/>
          </a:bodyPr>
          <a:lstStyle/>
          <a:p>
            <a:r>
              <a:rPr lang="es-ES_tradnl" dirty="0"/>
              <a:t>La planificación </a:t>
            </a:r>
            <a:r>
              <a:rPr lang="es-ES_tradnl" dirty="0" smtClean="0"/>
              <a:t>es concurrente</a:t>
            </a:r>
            <a:r>
              <a:rPr lang="es-ES_tradnl" dirty="0"/>
              <a:t>, y </a:t>
            </a:r>
            <a:r>
              <a:rPr lang="es-ES_tradnl" dirty="0" smtClean="0"/>
              <a:t>si bien </a:t>
            </a:r>
            <a:r>
              <a:rPr lang="es-ES_tradnl" dirty="0"/>
              <a:t>no está </a:t>
            </a:r>
            <a:r>
              <a:rPr lang="es-ES_tradnl" dirty="0" smtClean="0"/>
              <a:t>en serie</a:t>
            </a:r>
            <a:r>
              <a:rPr lang="es-ES_tradnl" dirty="0"/>
              <a:t>, el plan </a:t>
            </a:r>
            <a:r>
              <a:rPr lang="es-ES_tradnl" dirty="0" smtClean="0"/>
              <a:t>es “</a:t>
            </a:r>
            <a:r>
              <a:rPr lang="es-ES_tradnl" i="1" dirty="0" err="1"/>
              <a:t>serializable</a:t>
            </a:r>
            <a:r>
              <a:rPr lang="es-ES_tradnl" dirty="0" smtClean="0"/>
              <a:t>”.</a:t>
            </a:r>
          </a:p>
          <a:p>
            <a:r>
              <a:rPr lang="es-ES_tradnl" dirty="0"/>
              <a:t>La planificación </a:t>
            </a:r>
            <a:r>
              <a:rPr lang="es-ES_tradnl" dirty="0" smtClean="0"/>
              <a:t>NO está </a:t>
            </a:r>
            <a:r>
              <a:rPr lang="es-ES_tradnl" dirty="0"/>
              <a:t>en </a:t>
            </a:r>
            <a:r>
              <a:rPr lang="es-ES_tradnl" dirty="0" smtClean="0"/>
              <a:t>serie (</a:t>
            </a:r>
            <a:r>
              <a:rPr lang="es-ES_tradnl" dirty="0"/>
              <a:t>operaciones de </a:t>
            </a:r>
            <a:r>
              <a:rPr lang="es-ES_tradnl" dirty="0" err="1" smtClean="0"/>
              <a:t>T0</a:t>
            </a:r>
            <a:r>
              <a:rPr lang="es-ES_tradnl" dirty="0" smtClean="0"/>
              <a:t> y </a:t>
            </a:r>
            <a:r>
              <a:rPr lang="es-ES_tradnl" dirty="0" err="1"/>
              <a:t>T1</a:t>
            </a:r>
            <a:r>
              <a:rPr lang="es-ES_tradnl" dirty="0"/>
              <a:t> intercaladas)</a:t>
            </a:r>
          </a:p>
        </p:txBody>
      </p:sp>
      <p:sp>
        <p:nvSpPr>
          <p:cNvPr id="6" name="5 Rectángulo"/>
          <p:cNvSpPr/>
          <p:nvPr/>
        </p:nvSpPr>
        <p:spPr>
          <a:xfrm>
            <a:off x="251520" y="5157192"/>
            <a:ext cx="8712968" cy="646331"/>
          </a:xfrm>
          <a:prstGeom prst="rect">
            <a:avLst/>
          </a:prstGeom>
        </p:spPr>
        <p:txBody>
          <a:bodyPr wrap="square">
            <a:spAutoFit/>
          </a:bodyPr>
          <a:lstStyle/>
          <a:p>
            <a:r>
              <a:rPr lang="es-ES_tradnl" dirty="0"/>
              <a:t>Los valores finales de A y B son 855 y 2145 </a:t>
            </a:r>
            <a:r>
              <a:rPr lang="es-ES_tradnl" dirty="0" smtClean="0"/>
              <a:t>respectivamente A </a:t>
            </a:r>
            <a:r>
              <a:rPr lang="es-ES_tradnl" dirty="0"/>
              <a:t>+ B = 3000 </a:t>
            </a:r>
            <a:r>
              <a:rPr lang="es-ES_tradnl" dirty="0" smtClean="0"/>
              <a:t>(</a:t>
            </a:r>
            <a:r>
              <a:rPr lang="es-ES_tradnl" dirty="0"/>
              <a:t>Mismo resultado que </a:t>
            </a:r>
            <a:r>
              <a:rPr lang="es-ES_tradnl" dirty="0" smtClean="0"/>
              <a:t>en </a:t>
            </a:r>
            <a:r>
              <a:rPr lang="es-ES_tradnl" dirty="0"/>
              <a:t>serie</a:t>
            </a:r>
            <a:r>
              <a:rPr lang="es-ES_tradnl" dirty="0" smtClean="0"/>
              <a:t>).</a:t>
            </a:r>
            <a:endParaRPr lang="es-ES_tradnl" dirty="0"/>
          </a:p>
        </p:txBody>
      </p:sp>
      <p:sp>
        <p:nvSpPr>
          <p:cNvPr id="7" name="6 Rectángulo"/>
          <p:cNvSpPr/>
          <p:nvPr/>
        </p:nvSpPr>
        <p:spPr>
          <a:xfrm>
            <a:off x="107504" y="6211669"/>
            <a:ext cx="8712968" cy="369332"/>
          </a:xfrm>
          <a:prstGeom prst="rect">
            <a:avLst/>
          </a:prstGeom>
        </p:spPr>
        <p:txBody>
          <a:bodyPr wrap="square">
            <a:spAutoFit/>
          </a:bodyPr>
          <a:lstStyle/>
          <a:p>
            <a:r>
              <a:rPr lang="es-ES_tradnl" b="1" dirty="0">
                <a:solidFill>
                  <a:srgbClr val="FF0000"/>
                </a:solidFill>
              </a:rPr>
              <a:t>¡¡¡ ESCRIBIR Y PROBAR LA EJECUCIÓN DE LAS TRANSACCIONES EN SU </a:t>
            </a:r>
            <a:r>
              <a:rPr lang="es-ES_tradnl" b="1" dirty="0" err="1">
                <a:solidFill>
                  <a:srgbClr val="FF0000"/>
                </a:solidFill>
              </a:rPr>
              <a:t>SGBD</a:t>
            </a:r>
            <a:r>
              <a:rPr lang="es-ES_tradnl" b="1" dirty="0">
                <a:solidFill>
                  <a:srgbClr val="FF0000"/>
                </a:solidFill>
              </a:rPr>
              <a:t> PREFERIDO !!!</a:t>
            </a:r>
          </a:p>
        </p:txBody>
      </p:sp>
      <p:sp>
        <p:nvSpPr>
          <p:cNvPr id="2" name="1 Marcador de número de diapositiva"/>
          <p:cNvSpPr>
            <a:spLocks noGrp="1"/>
          </p:cNvSpPr>
          <p:nvPr>
            <p:ph type="sldNum" sz="quarter" idx="12"/>
          </p:nvPr>
        </p:nvSpPr>
        <p:spPr/>
        <p:txBody>
          <a:bodyPr/>
          <a:lstStyle/>
          <a:p>
            <a:fld id="{76F8C1B2-E5CD-4AB9-97B7-FD7BCB464BDE}" type="slidenum">
              <a:rPr lang="es-ES_tradnl" smtClean="0"/>
              <a:t>19</a:t>
            </a:fld>
            <a:endParaRPr lang="es-ES_tradnl"/>
          </a:p>
        </p:txBody>
      </p:sp>
    </p:spTree>
    <p:extLst>
      <p:ext uri="{BB962C8B-B14F-4D97-AF65-F5344CB8AC3E}">
        <p14:creationId xmlns:p14="http://schemas.microsoft.com/office/powerpoint/2010/main" val="2502023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07504" y="1196752"/>
            <a:ext cx="8784976" cy="1754326"/>
          </a:xfrm>
          <a:prstGeom prst="rect">
            <a:avLst/>
          </a:prstGeom>
        </p:spPr>
        <p:txBody>
          <a:bodyPr wrap="square">
            <a:spAutoFit/>
          </a:bodyPr>
          <a:lstStyle/>
          <a:p>
            <a:pPr algn="ctr"/>
            <a:r>
              <a:rPr lang="es-ES_tradnl" sz="3600" b="1" i="1" dirty="0"/>
              <a:t>Transacción</a:t>
            </a:r>
          </a:p>
          <a:p>
            <a:endParaRPr lang="es-ES_tradnl" dirty="0"/>
          </a:p>
          <a:p>
            <a:r>
              <a:rPr lang="es-ES_tradnl" dirty="0" smtClean="0"/>
              <a:t>Además</a:t>
            </a:r>
            <a:r>
              <a:rPr lang="es-ES_tradnl" dirty="0"/>
              <a:t>, en las transacciones </a:t>
            </a:r>
            <a:r>
              <a:rPr lang="es-ES_tradnl" dirty="0" smtClean="0"/>
              <a:t>tenemos operaciones </a:t>
            </a:r>
            <a:r>
              <a:rPr lang="es-ES_tradnl" dirty="0"/>
              <a:t>básicas (“</a:t>
            </a:r>
            <a:r>
              <a:rPr lang="es-ES_tradnl" b="1" i="1" dirty="0"/>
              <a:t>leer elemento</a:t>
            </a:r>
            <a:r>
              <a:rPr lang="es-ES_tradnl" dirty="0" smtClean="0"/>
              <a:t>”, “</a:t>
            </a:r>
            <a:r>
              <a:rPr lang="es-ES_tradnl" b="1" i="1" dirty="0"/>
              <a:t>escribir elemento</a:t>
            </a:r>
            <a:r>
              <a:rPr lang="es-ES_tradnl" dirty="0"/>
              <a:t>”), y cálculos sobre </a:t>
            </a:r>
            <a:r>
              <a:rPr lang="es-ES_tradnl" dirty="0" smtClean="0"/>
              <a:t>los datos </a:t>
            </a:r>
            <a:r>
              <a:rPr lang="es-ES_tradnl" dirty="0"/>
              <a:t>leídos</a:t>
            </a:r>
            <a:r>
              <a:rPr lang="es-ES_tradnl" dirty="0" smtClean="0"/>
              <a:t>.</a:t>
            </a:r>
          </a:p>
          <a:p>
            <a:endParaRPr lang="es-ES_tradnl" dirty="0"/>
          </a:p>
        </p:txBody>
      </p:sp>
      <p:sp>
        <p:nvSpPr>
          <p:cNvPr id="3" name="2 Marcador de número de diapositiva"/>
          <p:cNvSpPr>
            <a:spLocks noGrp="1"/>
          </p:cNvSpPr>
          <p:nvPr>
            <p:ph type="sldNum" sz="quarter" idx="12"/>
          </p:nvPr>
        </p:nvSpPr>
        <p:spPr/>
        <p:txBody>
          <a:bodyPr/>
          <a:lstStyle/>
          <a:p>
            <a:fld id="{76F8C1B2-E5CD-4AB9-97B7-FD7BCB464BDE}" type="slidenum">
              <a:rPr lang="es-ES_tradnl" smtClean="0"/>
              <a:t>2</a:t>
            </a:fld>
            <a:endParaRPr lang="es-ES_tradnl"/>
          </a:p>
        </p:txBody>
      </p:sp>
      <p:graphicFrame>
        <p:nvGraphicFramePr>
          <p:cNvPr id="4" name="3 Tabla"/>
          <p:cNvGraphicFramePr>
            <a:graphicFrameLocks noGrp="1"/>
          </p:cNvGraphicFramePr>
          <p:nvPr>
            <p:extLst>
              <p:ext uri="{D42A27DB-BD31-4B8C-83A1-F6EECF244321}">
                <p14:modId xmlns:p14="http://schemas.microsoft.com/office/powerpoint/2010/main" val="1809988484"/>
              </p:ext>
            </p:extLst>
          </p:nvPr>
        </p:nvGraphicFramePr>
        <p:xfrm>
          <a:off x="3131840" y="3068960"/>
          <a:ext cx="3384376" cy="2560320"/>
        </p:xfrm>
        <a:graphic>
          <a:graphicData uri="http://schemas.openxmlformats.org/drawingml/2006/table">
            <a:tbl>
              <a:tblPr firstRow="1" bandRow="1">
                <a:tableStyleId>{5C22544A-7EE6-4342-B048-85BDC9FD1C3A}</a:tableStyleId>
              </a:tblPr>
              <a:tblGrid>
                <a:gridCol w="3384376"/>
              </a:tblGrid>
              <a:tr h="370840">
                <a:tc>
                  <a:txBody>
                    <a:bodyPr/>
                    <a:lstStyle/>
                    <a:p>
                      <a:pPr algn="l"/>
                      <a:r>
                        <a:rPr lang="es-ES_tradnl" b="1" dirty="0" smtClean="0"/>
                        <a:t>iniciar </a:t>
                      </a:r>
                      <a:r>
                        <a:rPr lang="es-ES_tradnl" b="1" dirty="0" err="1" smtClean="0"/>
                        <a:t>T0</a:t>
                      </a:r>
                      <a:endParaRPr lang="es-ES_tradnl" b="1" dirty="0" smtClean="0"/>
                    </a:p>
                    <a:p>
                      <a:pPr algn="l"/>
                      <a:r>
                        <a:rPr lang="es-ES_tradnl" i="1" dirty="0" smtClean="0"/>
                        <a:t>  leer(A)</a:t>
                      </a:r>
                    </a:p>
                    <a:p>
                      <a:pPr algn="l"/>
                      <a:r>
                        <a:rPr lang="es-ES_tradnl" i="1" dirty="0" smtClean="0"/>
                        <a:t>  leer(B)</a:t>
                      </a:r>
                    </a:p>
                    <a:p>
                      <a:pPr algn="l"/>
                      <a:r>
                        <a:rPr lang="es-ES_tradnl" i="1" dirty="0" smtClean="0"/>
                        <a:t>  A = A + B</a:t>
                      </a:r>
                    </a:p>
                    <a:p>
                      <a:pPr algn="l"/>
                      <a:r>
                        <a:rPr lang="es-ES_tradnl" i="1" dirty="0" smtClean="0"/>
                        <a:t>  B = B * 1.1</a:t>
                      </a:r>
                    </a:p>
                    <a:p>
                      <a:pPr algn="l"/>
                      <a:r>
                        <a:rPr lang="es-ES_tradnl" i="1" dirty="0" smtClean="0"/>
                        <a:t>  escribir(A)</a:t>
                      </a:r>
                    </a:p>
                    <a:p>
                      <a:pPr algn="l"/>
                      <a:r>
                        <a:rPr lang="es-ES_tradnl" i="1" dirty="0" smtClean="0"/>
                        <a:t>  escribir(B)</a:t>
                      </a:r>
                    </a:p>
                    <a:p>
                      <a:pPr algn="l"/>
                      <a:r>
                        <a:rPr lang="es-ES_tradnl" b="1" dirty="0" smtClean="0"/>
                        <a:t>terminar </a:t>
                      </a:r>
                      <a:r>
                        <a:rPr lang="es-ES_tradnl" b="1" dirty="0" err="1" smtClean="0"/>
                        <a:t>T0</a:t>
                      </a:r>
                      <a:endParaRPr lang="es-ES_tradnl" dirty="0" smtClean="0"/>
                    </a:p>
                    <a:p>
                      <a:endParaRPr lang="es-ES_tradnl" dirty="0"/>
                    </a:p>
                  </a:txBody>
                  <a:tcPr/>
                </a:tc>
              </a:tr>
            </a:tbl>
          </a:graphicData>
        </a:graphic>
      </p:graphicFrame>
      <p:sp>
        <p:nvSpPr>
          <p:cNvPr id="5" name="4 Rectángulo"/>
          <p:cNvSpPr/>
          <p:nvPr/>
        </p:nvSpPr>
        <p:spPr>
          <a:xfrm>
            <a:off x="251520" y="5805264"/>
            <a:ext cx="8712968" cy="369332"/>
          </a:xfrm>
          <a:prstGeom prst="rect">
            <a:avLst/>
          </a:prstGeom>
        </p:spPr>
        <p:txBody>
          <a:bodyPr wrap="square">
            <a:spAutoFit/>
          </a:bodyPr>
          <a:lstStyle/>
          <a:p>
            <a:r>
              <a:rPr lang="es-ES_tradnl" b="1" dirty="0">
                <a:solidFill>
                  <a:srgbClr val="FF0000"/>
                </a:solidFill>
              </a:rPr>
              <a:t>¡¡¡ ESCRIBIR Y PROBAR LA EJECUCIÓN DE LAS TRANSACCIONES EN SU </a:t>
            </a:r>
            <a:r>
              <a:rPr lang="es-ES_tradnl" b="1" dirty="0" err="1">
                <a:solidFill>
                  <a:srgbClr val="FF0000"/>
                </a:solidFill>
              </a:rPr>
              <a:t>SGBD</a:t>
            </a:r>
            <a:r>
              <a:rPr lang="es-ES_tradnl" b="1" dirty="0">
                <a:solidFill>
                  <a:srgbClr val="FF0000"/>
                </a:solidFill>
              </a:rPr>
              <a:t> PREFERIDO !!!</a:t>
            </a:r>
          </a:p>
        </p:txBody>
      </p:sp>
    </p:spTree>
    <p:extLst>
      <p:ext uri="{BB962C8B-B14F-4D97-AF65-F5344CB8AC3E}">
        <p14:creationId xmlns:p14="http://schemas.microsoft.com/office/powerpoint/2010/main" val="1282345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Tabla"/>
          <p:cNvGraphicFramePr>
            <a:graphicFrameLocks noGrp="1"/>
          </p:cNvGraphicFramePr>
          <p:nvPr>
            <p:extLst>
              <p:ext uri="{D42A27DB-BD31-4B8C-83A1-F6EECF244321}">
                <p14:modId xmlns:p14="http://schemas.microsoft.com/office/powerpoint/2010/main" val="2858027449"/>
              </p:ext>
            </p:extLst>
          </p:nvPr>
        </p:nvGraphicFramePr>
        <p:xfrm>
          <a:off x="539552" y="1484784"/>
          <a:ext cx="8136904" cy="4028440"/>
        </p:xfrm>
        <a:graphic>
          <a:graphicData uri="http://schemas.openxmlformats.org/drawingml/2006/table">
            <a:tbl>
              <a:tblPr firstRow="1" bandRow="1">
                <a:tableStyleId>{5C22544A-7EE6-4342-B048-85BDC9FD1C3A}</a:tableStyleId>
              </a:tblPr>
              <a:tblGrid>
                <a:gridCol w="4068452"/>
                <a:gridCol w="4068452"/>
              </a:tblGrid>
              <a:tr h="370840">
                <a:tc>
                  <a:txBody>
                    <a:bodyPr/>
                    <a:lstStyle/>
                    <a:p>
                      <a:r>
                        <a:rPr lang="es-ES_tradnl" dirty="0" err="1" smtClean="0"/>
                        <a:t>T0</a:t>
                      </a:r>
                      <a:endParaRPr lang="es-ES_tradnl" dirty="0"/>
                    </a:p>
                  </a:txBody>
                  <a:tcPr/>
                </a:tc>
                <a:tc>
                  <a:txBody>
                    <a:bodyPr/>
                    <a:lstStyle/>
                    <a:p>
                      <a:r>
                        <a:rPr lang="es-ES_tradnl" dirty="0" err="1" smtClean="0"/>
                        <a:t>T1</a:t>
                      </a:r>
                      <a:endParaRPr lang="es-ES_tradnl" dirty="0"/>
                    </a:p>
                  </a:txBody>
                  <a:tcPr/>
                </a:tc>
              </a:tr>
              <a:tr h="370840">
                <a:tc>
                  <a:txBody>
                    <a:bodyPr/>
                    <a:lstStyle/>
                    <a:p>
                      <a:r>
                        <a:rPr lang="es-ES_tradnl" sz="1800" b="0" i="0" u="none" strike="noStrike" kern="1200" baseline="0" dirty="0" smtClean="0">
                          <a:solidFill>
                            <a:schemeClr val="dk1"/>
                          </a:solidFill>
                          <a:latin typeface="+mn-lt"/>
                          <a:ea typeface="+mn-ea"/>
                          <a:cs typeface="+mn-cs"/>
                        </a:rPr>
                        <a:t>leer(A)</a:t>
                      </a:r>
                    </a:p>
                    <a:p>
                      <a:r>
                        <a:rPr lang="es-ES_tradnl" sz="1800" b="0" i="0" u="none" strike="noStrike" kern="1200" baseline="0" dirty="0" smtClean="0">
                          <a:solidFill>
                            <a:schemeClr val="dk1"/>
                          </a:solidFill>
                          <a:latin typeface="+mn-lt"/>
                          <a:ea typeface="+mn-ea"/>
                          <a:cs typeface="+mn-cs"/>
                        </a:rPr>
                        <a:t>A = A – 50</a:t>
                      </a:r>
                    </a:p>
                    <a:p>
                      <a:endParaRPr lang="es-ES_tradnl" sz="1800" b="0" i="0" u="none" strike="noStrike" kern="1200" baseline="0" dirty="0" smtClean="0">
                        <a:solidFill>
                          <a:schemeClr val="dk1"/>
                        </a:solidFill>
                        <a:latin typeface="+mn-lt"/>
                        <a:ea typeface="+mn-ea"/>
                        <a:cs typeface="+mn-cs"/>
                      </a:endParaRPr>
                    </a:p>
                    <a:p>
                      <a:endParaRPr lang="es-ES_tradnl" sz="1800" b="0" i="0" u="none" strike="noStrike" kern="1200" baseline="0" dirty="0" smtClean="0">
                        <a:solidFill>
                          <a:schemeClr val="dk1"/>
                        </a:solidFill>
                        <a:latin typeface="+mn-lt"/>
                        <a:ea typeface="+mn-ea"/>
                        <a:cs typeface="+mn-cs"/>
                      </a:endParaRPr>
                    </a:p>
                    <a:p>
                      <a:endParaRPr lang="es-ES_tradnl" sz="1800" b="0" i="0" u="none" strike="noStrike" kern="1200" baseline="0" dirty="0" smtClean="0">
                        <a:solidFill>
                          <a:schemeClr val="dk1"/>
                        </a:solidFill>
                        <a:latin typeface="+mn-lt"/>
                        <a:ea typeface="+mn-ea"/>
                        <a:cs typeface="+mn-cs"/>
                      </a:endParaRPr>
                    </a:p>
                    <a:p>
                      <a:endParaRPr lang="es-ES_tradnl" sz="1800" b="0" i="0" u="none" strike="noStrike" kern="1200" baseline="0" dirty="0" smtClean="0">
                        <a:solidFill>
                          <a:schemeClr val="dk1"/>
                        </a:solidFill>
                        <a:latin typeface="+mn-lt"/>
                        <a:ea typeface="+mn-ea"/>
                        <a:cs typeface="+mn-cs"/>
                      </a:endParaRPr>
                    </a:p>
                    <a:p>
                      <a:endParaRPr lang="es-ES_tradnl" sz="1800" b="0" i="0" u="none" strike="noStrike" kern="1200" baseline="0" dirty="0" smtClean="0">
                        <a:solidFill>
                          <a:schemeClr val="dk1"/>
                        </a:solidFill>
                        <a:latin typeface="+mn-lt"/>
                        <a:ea typeface="+mn-ea"/>
                        <a:cs typeface="+mn-cs"/>
                      </a:endParaRPr>
                    </a:p>
                    <a:p>
                      <a:r>
                        <a:rPr lang="es-ES_tradnl" sz="1800" b="0" i="0" u="none" strike="noStrike" kern="1200" baseline="0" dirty="0" smtClean="0">
                          <a:solidFill>
                            <a:schemeClr val="dk1"/>
                          </a:solidFill>
                          <a:latin typeface="+mn-lt"/>
                          <a:ea typeface="+mn-ea"/>
                          <a:cs typeface="+mn-cs"/>
                        </a:rPr>
                        <a:t>escribir(A)</a:t>
                      </a:r>
                    </a:p>
                    <a:p>
                      <a:r>
                        <a:rPr lang="es-ES_tradnl" sz="1800" b="0" i="0" u="none" strike="noStrike" kern="1200" baseline="0" dirty="0" smtClean="0">
                          <a:solidFill>
                            <a:schemeClr val="dk1"/>
                          </a:solidFill>
                          <a:latin typeface="+mn-lt"/>
                          <a:ea typeface="+mn-ea"/>
                          <a:cs typeface="+mn-cs"/>
                        </a:rPr>
                        <a:t>leer(B)</a:t>
                      </a:r>
                    </a:p>
                    <a:p>
                      <a:r>
                        <a:rPr lang="es-ES_tradnl" sz="1800" b="0" i="0" u="none" strike="noStrike" kern="1200" baseline="0" dirty="0" smtClean="0">
                          <a:solidFill>
                            <a:schemeClr val="dk1"/>
                          </a:solidFill>
                          <a:latin typeface="+mn-lt"/>
                          <a:ea typeface="+mn-ea"/>
                          <a:cs typeface="+mn-cs"/>
                        </a:rPr>
                        <a:t>B = B + 50</a:t>
                      </a:r>
                    </a:p>
                    <a:p>
                      <a:r>
                        <a:rPr lang="es-ES_tradnl" sz="1800" b="0" i="0" u="none" strike="noStrike" kern="1200" baseline="0" dirty="0" smtClean="0">
                          <a:solidFill>
                            <a:schemeClr val="dk1"/>
                          </a:solidFill>
                          <a:latin typeface="+mn-lt"/>
                          <a:ea typeface="+mn-ea"/>
                          <a:cs typeface="+mn-cs"/>
                        </a:rPr>
                        <a:t>escribir(B)</a:t>
                      </a:r>
                    </a:p>
                    <a:p>
                      <a:endParaRPr lang="es-ES_tradnl" dirty="0" smtClean="0"/>
                    </a:p>
                  </a:txBody>
                  <a:tcPr/>
                </a:tc>
                <a:tc>
                  <a:txBody>
                    <a:bodyPr/>
                    <a:lstStyle/>
                    <a:p>
                      <a:endParaRPr lang="es-ES_tradnl" dirty="0" smtClean="0"/>
                    </a:p>
                    <a:p>
                      <a:endParaRPr lang="es-ES_tradnl" dirty="0" smtClean="0"/>
                    </a:p>
                    <a:p>
                      <a:r>
                        <a:rPr lang="es-ES_tradnl" sz="1800" b="0" i="0" u="none" strike="noStrike" kern="1200" baseline="0" dirty="0" smtClean="0">
                          <a:solidFill>
                            <a:schemeClr val="dk1"/>
                          </a:solidFill>
                          <a:latin typeface="+mn-lt"/>
                          <a:ea typeface="+mn-ea"/>
                          <a:cs typeface="+mn-cs"/>
                        </a:rPr>
                        <a:t>leer(A)</a:t>
                      </a:r>
                    </a:p>
                    <a:p>
                      <a:r>
                        <a:rPr lang="es-ES_tradnl" sz="1800" b="0" i="0" u="none" strike="noStrike" kern="1200" baseline="0" dirty="0" err="1" smtClean="0">
                          <a:solidFill>
                            <a:schemeClr val="dk1"/>
                          </a:solidFill>
                          <a:latin typeface="+mn-lt"/>
                          <a:ea typeface="+mn-ea"/>
                          <a:cs typeface="+mn-cs"/>
                        </a:rPr>
                        <a:t>temp</a:t>
                      </a:r>
                      <a:r>
                        <a:rPr lang="es-ES_tradnl" sz="1800" b="0" i="0" u="none" strike="noStrike" kern="1200" baseline="0" dirty="0" smtClean="0">
                          <a:solidFill>
                            <a:schemeClr val="dk1"/>
                          </a:solidFill>
                          <a:latin typeface="+mn-lt"/>
                          <a:ea typeface="+mn-ea"/>
                          <a:cs typeface="+mn-cs"/>
                        </a:rPr>
                        <a:t> = A * 0.1</a:t>
                      </a:r>
                    </a:p>
                    <a:p>
                      <a:r>
                        <a:rPr lang="es-ES_tradnl" sz="1800" b="0" i="0" u="none" strike="noStrike" kern="1200" baseline="0" dirty="0" smtClean="0">
                          <a:solidFill>
                            <a:schemeClr val="dk1"/>
                          </a:solidFill>
                          <a:latin typeface="+mn-lt"/>
                          <a:ea typeface="+mn-ea"/>
                          <a:cs typeface="+mn-cs"/>
                        </a:rPr>
                        <a:t>A = A - </a:t>
                      </a:r>
                      <a:r>
                        <a:rPr lang="es-ES_tradnl" sz="1800" b="0" i="0" u="none" strike="noStrike" kern="1200" baseline="0" dirty="0" err="1" smtClean="0">
                          <a:solidFill>
                            <a:schemeClr val="dk1"/>
                          </a:solidFill>
                          <a:latin typeface="+mn-lt"/>
                          <a:ea typeface="+mn-ea"/>
                          <a:cs typeface="+mn-cs"/>
                        </a:rPr>
                        <a:t>temp</a:t>
                      </a:r>
                      <a:endParaRPr lang="es-ES_tradnl" sz="1800" b="0" i="0" u="none" strike="noStrike" kern="1200" baseline="0" dirty="0" smtClean="0">
                        <a:solidFill>
                          <a:schemeClr val="dk1"/>
                        </a:solidFill>
                        <a:latin typeface="+mn-lt"/>
                        <a:ea typeface="+mn-ea"/>
                        <a:cs typeface="+mn-cs"/>
                      </a:endParaRPr>
                    </a:p>
                    <a:p>
                      <a:r>
                        <a:rPr lang="es-ES_tradnl" sz="1800" b="0" i="0" u="none" strike="noStrike" kern="1200" baseline="0" dirty="0" smtClean="0">
                          <a:solidFill>
                            <a:schemeClr val="dk1"/>
                          </a:solidFill>
                          <a:latin typeface="+mn-lt"/>
                          <a:ea typeface="+mn-ea"/>
                          <a:cs typeface="+mn-cs"/>
                        </a:rPr>
                        <a:t>escribir(A)</a:t>
                      </a:r>
                    </a:p>
                    <a:p>
                      <a:r>
                        <a:rPr lang="es-ES_tradnl" sz="1800" b="0" i="0" u="none" strike="noStrike" kern="1200" baseline="0" dirty="0" smtClean="0">
                          <a:solidFill>
                            <a:schemeClr val="dk1"/>
                          </a:solidFill>
                          <a:latin typeface="+mn-lt"/>
                          <a:ea typeface="+mn-ea"/>
                          <a:cs typeface="+mn-cs"/>
                        </a:rPr>
                        <a:t>leer(B)</a:t>
                      </a:r>
                    </a:p>
                    <a:p>
                      <a:endParaRPr lang="es-ES_tradnl" sz="1800" b="0" i="0" u="none" strike="noStrike" kern="1200" baseline="0" dirty="0" smtClean="0">
                        <a:solidFill>
                          <a:schemeClr val="dk1"/>
                        </a:solidFill>
                        <a:latin typeface="+mn-lt"/>
                        <a:ea typeface="+mn-ea"/>
                        <a:cs typeface="+mn-cs"/>
                      </a:endParaRPr>
                    </a:p>
                    <a:p>
                      <a:endParaRPr lang="es-ES_tradnl" sz="1800" b="0" i="0" u="none" strike="noStrike" kern="1200" baseline="0" dirty="0" smtClean="0">
                        <a:solidFill>
                          <a:schemeClr val="dk1"/>
                        </a:solidFill>
                        <a:latin typeface="+mn-lt"/>
                        <a:ea typeface="+mn-ea"/>
                        <a:cs typeface="+mn-cs"/>
                      </a:endParaRPr>
                    </a:p>
                    <a:p>
                      <a:endParaRPr lang="es-ES_tradnl" sz="1800" b="0" i="0" u="none" strike="noStrike" kern="1200" baseline="0" dirty="0" smtClean="0">
                        <a:solidFill>
                          <a:schemeClr val="dk1"/>
                        </a:solidFill>
                        <a:latin typeface="+mn-lt"/>
                        <a:ea typeface="+mn-ea"/>
                        <a:cs typeface="+mn-cs"/>
                      </a:endParaRPr>
                    </a:p>
                    <a:p>
                      <a:endParaRPr lang="es-ES_tradnl" sz="1800" b="0" i="0" u="none" strike="noStrike" kern="1200" baseline="0" dirty="0" smtClean="0">
                        <a:solidFill>
                          <a:schemeClr val="dk1"/>
                        </a:solidFill>
                        <a:latin typeface="+mn-lt"/>
                        <a:ea typeface="+mn-ea"/>
                        <a:cs typeface="+mn-cs"/>
                      </a:endParaRPr>
                    </a:p>
                    <a:p>
                      <a:r>
                        <a:rPr lang="es-ES_tradnl" sz="1800" b="0" i="0" u="none" strike="noStrike" kern="1200" baseline="0" dirty="0" smtClean="0">
                          <a:solidFill>
                            <a:schemeClr val="dk1"/>
                          </a:solidFill>
                          <a:latin typeface="+mn-lt"/>
                          <a:ea typeface="+mn-ea"/>
                          <a:cs typeface="+mn-cs"/>
                        </a:rPr>
                        <a:t>B = B + </a:t>
                      </a:r>
                      <a:r>
                        <a:rPr lang="es-ES_tradnl" sz="1800" b="0" i="0" u="none" strike="noStrike" kern="1200" baseline="0" dirty="0" err="1" smtClean="0">
                          <a:solidFill>
                            <a:schemeClr val="dk1"/>
                          </a:solidFill>
                          <a:latin typeface="+mn-lt"/>
                          <a:ea typeface="+mn-ea"/>
                          <a:cs typeface="+mn-cs"/>
                        </a:rPr>
                        <a:t>temp</a:t>
                      </a:r>
                      <a:endParaRPr lang="es-ES_tradnl" sz="1800" b="0" i="0" u="none" strike="noStrike" kern="1200" baseline="0" dirty="0" smtClean="0">
                        <a:solidFill>
                          <a:schemeClr val="dk1"/>
                        </a:solidFill>
                        <a:latin typeface="+mn-lt"/>
                        <a:ea typeface="+mn-ea"/>
                        <a:cs typeface="+mn-cs"/>
                      </a:endParaRPr>
                    </a:p>
                    <a:p>
                      <a:r>
                        <a:rPr lang="es-ES_tradnl" sz="1800" b="0" i="0" u="none" strike="noStrike" kern="1200" baseline="0" dirty="0" smtClean="0">
                          <a:solidFill>
                            <a:schemeClr val="dk1"/>
                          </a:solidFill>
                          <a:latin typeface="+mn-lt"/>
                          <a:ea typeface="+mn-ea"/>
                          <a:cs typeface="+mn-cs"/>
                        </a:rPr>
                        <a:t>escribir(B)</a:t>
                      </a:r>
                      <a:endParaRPr lang="es-ES_tradnl" dirty="0" smtClean="0"/>
                    </a:p>
                  </a:txBody>
                  <a:tcPr/>
                </a:tc>
              </a:tr>
            </a:tbl>
          </a:graphicData>
        </a:graphic>
      </p:graphicFrame>
      <p:sp>
        <p:nvSpPr>
          <p:cNvPr id="5" name="4 Rectángulo"/>
          <p:cNvSpPr/>
          <p:nvPr/>
        </p:nvSpPr>
        <p:spPr>
          <a:xfrm>
            <a:off x="107504" y="260648"/>
            <a:ext cx="8856984" cy="923330"/>
          </a:xfrm>
          <a:prstGeom prst="rect">
            <a:avLst/>
          </a:prstGeom>
        </p:spPr>
        <p:txBody>
          <a:bodyPr wrap="square">
            <a:spAutoFit/>
          </a:bodyPr>
          <a:lstStyle/>
          <a:p>
            <a:r>
              <a:rPr lang="es-ES_tradnl" dirty="0"/>
              <a:t>Los planes en </a:t>
            </a:r>
            <a:r>
              <a:rPr lang="es-ES_tradnl" dirty="0" smtClean="0"/>
              <a:t>serie siempre son seguros </a:t>
            </a:r>
            <a:r>
              <a:rPr lang="es-ES_tradnl" dirty="0"/>
              <a:t>(</a:t>
            </a:r>
            <a:r>
              <a:rPr lang="es-ES_tradnl" dirty="0" smtClean="0"/>
              <a:t>No presentan anomalías) mientras </a:t>
            </a:r>
            <a:r>
              <a:rPr lang="es-ES_tradnl" dirty="0"/>
              <a:t>que </a:t>
            </a:r>
            <a:r>
              <a:rPr lang="es-ES_tradnl" dirty="0" smtClean="0"/>
              <a:t>no todos </a:t>
            </a:r>
            <a:r>
              <a:rPr lang="es-ES_tradnl" dirty="0"/>
              <a:t>los </a:t>
            </a:r>
            <a:r>
              <a:rPr lang="es-ES_tradnl" dirty="0" smtClean="0"/>
              <a:t>planes intercalados son seguros.</a:t>
            </a:r>
          </a:p>
          <a:p>
            <a:r>
              <a:rPr lang="es-ES_tradnl" dirty="0"/>
              <a:t>Los planes en </a:t>
            </a:r>
            <a:r>
              <a:rPr lang="es-ES_tradnl" dirty="0" smtClean="0"/>
              <a:t>serie suelen </a:t>
            </a:r>
            <a:r>
              <a:rPr lang="es-ES_tradnl" dirty="0"/>
              <a:t>ser </a:t>
            </a:r>
            <a:r>
              <a:rPr lang="es-ES_tradnl" dirty="0" smtClean="0"/>
              <a:t>poco eficientes.</a:t>
            </a:r>
            <a:endParaRPr lang="es-ES_tradnl" dirty="0"/>
          </a:p>
        </p:txBody>
      </p:sp>
      <p:sp>
        <p:nvSpPr>
          <p:cNvPr id="6" name="5 Rectángulo"/>
          <p:cNvSpPr/>
          <p:nvPr/>
        </p:nvSpPr>
        <p:spPr>
          <a:xfrm>
            <a:off x="-20847" y="5589240"/>
            <a:ext cx="9144000" cy="646331"/>
          </a:xfrm>
          <a:prstGeom prst="rect">
            <a:avLst/>
          </a:prstGeom>
        </p:spPr>
        <p:txBody>
          <a:bodyPr wrap="square">
            <a:spAutoFit/>
          </a:bodyPr>
          <a:lstStyle/>
          <a:p>
            <a:r>
              <a:rPr lang="es-ES_tradnl" dirty="0"/>
              <a:t>Los valores finales de A y B son 950 y 2100 </a:t>
            </a:r>
            <a:r>
              <a:rPr lang="es-ES_tradnl" dirty="0" smtClean="0"/>
              <a:t>respectivamente A </a:t>
            </a:r>
            <a:r>
              <a:rPr lang="es-ES_tradnl" dirty="0"/>
              <a:t>+ B = 3050 </a:t>
            </a:r>
            <a:r>
              <a:rPr lang="es-ES_tradnl" dirty="0" smtClean="0"/>
              <a:t>(se </a:t>
            </a:r>
            <a:r>
              <a:rPr lang="es-ES_tradnl" dirty="0"/>
              <a:t>perdió </a:t>
            </a:r>
            <a:r>
              <a:rPr lang="es-ES_tradnl" dirty="0" smtClean="0"/>
              <a:t>50) En </a:t>
            </a:r>
            <a:r>
              <a:rPr lang="es-ES_tradnl" dirty="0"/>
              <a:t>estos casos se dice que la planificación no es </a:t>
            </a:r>
            <a:r>
              <a:rPr lang="es-ES_tradnl" dirty="0" err="1"/>
              <a:t>serializable</a:t>
            </a:r>
            <a:endParaRPr lang="es-ES_tradnl" dirty="0"/>
          </a:p>
        </p:txBody>
      </p:sp>
      <p:sp>
        <p:nvSpPr>
          <p:cNvPr id="7" name="6 Rectángulo"/>
          <p:cNvSpPr/>
          <p:nvPr/>
        </p:nvSpPr>
        <p:spPr>
          <a:xfrm>
            <a:off x="107504" y="6211669"/>
            <a:ext cx="8712968" cy="369332"/>
          </a:xfrm>
          <a:prstGeom prst="rect">
            <a:avLst/>
          </a:prstGeom>
        </p:spPr>
        <p:txBody>
          <a:bodyPr wrap="square">
            <a:spAutoFit/>
          </a:bodyPr>
          <a:lstStyle/>
          <a:p>
            <a:r>
              <a:rPr lang="es-ES_tradnl" b="1" dirty="0">
                <a:solidFill>
                  <a:srgbClr val="FF0000"/>
                </a:solidFill>
              </a:rPr>
              <a:t>¡¡¡ ESCRIBIR Y PROBAR LA EJECUCIÓN DE LAS TRANSACCIONES EN SU </a:t>
            </a:r>
            <a:r>
              <a:rPr lang="es-ES_tradnl" b="1" dirty="0" err="1">
                <a:solidFill>
                  <a:srgbClr val="FF0000"/>
                </a:solidFill>
              </a:rPr>
              <a:t>SGBD</a:t>
            </a:r>
            <a:r>
              <a:rPr lang="es-ES_tradnl" b="1" dirty="0">
                <a:solidFill>
                  <a:srgbClr val="FF0000"/>
                </a:solidFill>
              </a:rPr>
              <a:t> PREFERIDO !!!</a:t>
            </a:r>
          </a:p>
        </p:txBody>
      </p:sp>
      <p:sp>
        <p:nvSpPr>
          <p:cNvPr id="2" name="1 Marcador de número de diapositiva"/>
          <p:cNvSpPr>
            <a:spLocks noGrp="1"/>
          </p:cNvSpPr>
          <p:nvPr>
            <p:ph type="sldNum" sz="quarter" idx="12"/>
          </p:nvPr>
        </p:nvSpPr>
        <p:spPr/>
        <p:txBody>
          <a:bodyPr/>
          <a:lstStyle/>
          <a:p>
            <a:fld id="{76F8C1B2-E5CD-4AB9-97B7-FD7BCB464BDE}" type="slidenum">
              <a:rPr lang="es-ES_tradnl" smtClean="0"/>
              <a:t>20</a:t>
            </a:fld>
            <a:endParaRPr lang="es-ES_tradnl"/>
          </a:p>
        </p:txBody>
      </p:sp>
    </p:spTree>
    <p:extLst>
      <p:ext uri="{BB962C8B-B14F-4D97-AF65-F5344CB8AC3E}">
        <p14:creationId xmlns:p14="http://schemas.microsoft.com/office/powerpoint/2010/main" val="19606891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2267744" y="46365"/>
            <a:ext cx="4878259" cy="646331"/>
          </a:xfrm>
          <a:prstGeom prst="rect">
            <a:avLst/>
          </a:prstGeom>
        </p:spPr>
        <p:txBody>
          <a:bodyPr wrap="none">
            <a:spAutoFit/>
          </a:bodyPr>
          <a:lstStyle/>
          <a:p>
            <a:r>
              <a:rPr lang="es-ES_tradnl" sz="3600" b="1" i="1" dirty="0"/>
              <a:t>Operaciones Conflictivas</a:t>
            </a:r>
          </a:p>
        </p:txBody>
      </p:sp>
      <p:sp>
        <p:nvSpPr>
          <p:cNvPr id="5" name="4 Rectángulo"/>
          <p:cNvSpPr/>
          <p:nvPr/>
        </p:nvSpPr>
        <p:spPr>
          <a:xfrm>
            <a:off x="179512" y="620688"/>
            <a:ext cx="8784976" cy="6186309"/>
          </a:xfrm>
          <a:prstGeom prst="rect">
            <a:avLst/>
          </a:prstGeom>
        </p:spPr>
        <p:txBody>
          <a:bodyPr wrap="square">
            <a:spAutoFit/>
          </a:bodyPr>
          <a:lstStyle/>
          <a:p>
            <a:r>
              <a:rPr lang="es-ES_tradnl" dirty="0"/>
              <a:t>El orden no importa, ya que </a:t>
            </a:r>
            <a:r>
              <a:rPr lang="es-ES_tradnl" dirty="0" err="1"/>
              <a:t>T0</a:t>
            </a:r>
            <a:r>
              <a:rPr lang="es-ES_tradnl" dirty="0"/>
              <a:t> y </a:t>
            </a:r>
            <a:r>
              <a:rPr lang="es-ES_tradnl" dirty="0" err="1"/>
              <a:t>T1</a:t>
            </a:r>
            <a:r>
              <a:rPr lang="es-ES_tradnl" dirty="0"/>
              <a:t> leen el mismo valor de A.</a:t>
            </a:r>
            <a:endParaRPr lang="es-ES_tradnl" dirty="0" smtClean="0"/>
          </a:p>
          <a:p>
            <a:endParaRPr lang="es-ES_tradnl" dirty="0"/>
          </a:p>
          <a:p>
            <a:r>
              <a:rPr lang="es-ES_tradnl" dirty="0" smtClean="0"/>
              <a:t>{ </a:t>
            </a:r>
            <a:r>
              <a:rPr lang="es-ES_tradnl" dirty="0" err="1" smtClean="0"/>
              <a:t>T0</a:t>
            </a:r>
            <a:r>
              <a:rPr lang="es-ES_tradnl" dirty="0"/>
              <a:t>, leer(A</a:t>
            </a:r>
            <a:r>
              <a:rPr lang="es-ES_tradnl" dirty="0" smtClean="0"/>
              <a:t>) } </a:t>
            </a:r>
          </a:p>
          <a:p>
            <a:r>
              <a:rPr lang="es-ES_tradnl" dirty="0" smtClean="0"/>
              <a:t>{</a:t>
            </a:r>
            <a:r>
              <a:rPr lang="es-ES_tradnl" dirty="0" err="1" smtClean="0"/>
              <a:t>T1</a:t>
            </a:r>
            <a:r>
              <a:rPr lang="es-ES_tradnl" dirty="0" smtClean="0"/>
              <a:t> , </a:t>
            </a:r>
            <a:r>
              <a:rPr lang="es-ES_tradnl" dirty="0"/>
              <a:t>leer(A</a:t>
            </a:r>
            <a:r>
              <a:rPr lang="es-ES_tradnl" dirty="0" smtClean="0"/>
              <a:t>) }</a:t>
            </a:r>
            <a:endParaRPr lang="es-ES_tradnl" dirty="0"/>
          </a:p>
          <a:p>
            <a:endParaRPr lang="es-ES_tradnl" dirty="0" smtClean="0"/>
          </a:p>
          <a:p>
            <a:r>
              <a:rPr lang="es-ES_tradnl" dirty="0"/>
              <a:t> El orden no importa para </a:t>
            </a:r>
            <a:r>
              <a:rPr lang="es-ES_tradnl" dirty="0" err="1"/>
              <a:t>T0</a:t>
            </a:r>
            <a:r>
              <a:rPr lang="es-ES_tradnl" dirty="0"/>
              <a:t> o </a:t>
            </a:r>
            <a:r>
              <a:rPr lang="es-ES_tradnl" dirty="0" err="1"/>
              <a:t>T1</a:t>
            </a:r>
            <a:r>
              <a:rPr lang="es-ES_tradnl" dirty="0"/>
              <a:t>, pero se producen problemas </a:t>
            </a:r>
            <a:r>
              <a:rPr lang="es-ES_tradnl" dirty="0" smtClean="0"/>
              <a:t>porque </a:t>
            </a:r>
            <a:r>
              <a:rPr lang="es-ES_tradnl" dirty="0"/>
              <a:t>el valor escrito por </a:t>
            </a:r>
            <a:r>
              <a:rPr lang="es-ES_tradnl" dirty="0" err="1"/>
              <a:t>T0</a:t>
            </a:r>
            <a:r>
              <a:rPr lang="es-ES_tradnl" dirty="0"/>
              <a:t> se </a:t>
            </a:r>
            <a:r>
              <a:rPr lang="es-ES_tradnl" dirty="0" err="1"/>
              <a:t>sobreescribe</a:t>
            </a:r>
            <a:r>
              <a:rPr lang="es-ES_tradnl" dirty="0"/>
              <a:t> por </a:t>
            </a:r>
            <a:r>
              <a:rPr lang="es-ES_tradnl" dirty="0" err="1" smtClean="0"/>
              <a:t>T1</a:t>
            </a:r>
            <a:r>
              <a:rPr lang="es-ES_tradnl" dirty="0" smtClean="0"/>
              <a:t>.</a:t>
            </a:r>
            <a:endParaRPr lang="es-ES_tradnl" dirty="0"/>
          </a:p>
          <a:p>
            <a:endParaRPr lang="es-ES_tradnl" dirty="0" smtClean="0"/>
          </a:p>
          <a:p>
            <a:r>
              <a:rPr lang="es-ES_tradnl" dirty="0" smtClean="0"/>
              <a:t>{ </a:t>
            </a:r>
            <a:r>
              <a:rPr lang="es-ES_tradnl" dirty="0" err="1" smtClean="0"/>
              <a:t>T0</a:t>
            </a:r>
            <a:r>
              <a:rPr lang="es-ES_tradnl" dirty="0"/>
              <a:t>, escribir(A</a:t>
            </a:r>
            <a:r>
              <a:rPr lang="es-ES_tradnl" dirty="0" smtClean="0"/>
              <a:t>) }</a:t>
            </a:r>
          </a:p>
          <a:p>
            <a:r>
              <a:rPr lang="es-ES_tradnl" dirty="0" smtClean="0"/>
              <a:t>{ </a:t>
            </a:r>
            <a:r>
              <a:rPr lang="es-ES_tradnl" dirty="0" err="1" smtClean="0"/>
              <a:t>T1</a:t>
            </a:r>
            <a:r>
              <a:rPr lang="es-ES_tradnl" dirty="0"/>
              <a:t>, escribir(A</a:t>
            </a:r>
            <a:r>
              <a:rPr lang="es-ES_tradnl" dirty="0" smtClean="0"/>
              <a:t>) }</a:t>
            </a:r>
          </a:p>
          <a:p>
            <a:endParaRPr lang="es-ES_tradnl" dirty="0" smtClean="0"/>
          </a:p>
          <a:p>
            <a:r>
              <a:rPr lang="es-ES_tradnl" dirty="0"/>
              <a:t>El orden si importa, porque </a:t>
            </a:r>
            <a:r>
              <a:rPr lang="es-ES_tradnl" dirty="0" err="1"/>
              <a:t>T0</a:t>
            </a:r>
            <a:r>
              <a:rPr lang="es-ES_tradnl" dirty="0"/>
              <a:t> está leyendo un valor que deja de ser válido cuando </a:t>
            </a:r>
            <a:r>
              <a:rPr lang="es-ES_tradnl" dirty="0" err="1"/>
              <a:t>T1</a:t>
            </a:r>
            <a:r>
              <a:rPr lang="es-ES_tradnl" dirty="0"/>
              <a:t> realiza la escritura.</a:t>
            </a:r>
          </a:p>
          <a:p>
            <a:endParaRPr lang="es-ES_tradnl" dirty="0"/>
          </a:p>
          <a:p>
            <a:r>
              <a:rPr lang="es-ES_tradnl" dirty="0" smtClean="0"/>
              <a:t>{ </a:t>
            </a:r>
            <a:r>
              <a:rPr lang="es-ES_tradnl" dirty="0" err="1" smtClean="0"/>
              <a:t>T0</a:t>
            </a:r>
            <a:r>
              <a:rPr lang="es-ES_tradnl" dirty="0"/>
              <a:t>, leer(A</a:t>
            </a:r>
            <a:r>
              <a:rPr lang="es-ES_tradnl" dirty="0" smtClean="0"/>
              <a:t>) }</a:t>
            </a:r>
          </a:p>
          <a:p>
            <a:r>
              <a:rPr lang="es-ES_tradnl" dirty="0" smtClean="0"/>
              <a:t>{ </a:t>
            </a:r>
            <a:r>
              <a:rPr lang="es-ES_tradnl" dirty="0" err="1" smtClean="0"/>
              <a:t>T1</a:t>
            </a:r>
            <a:r>
              <a:rPr lang="es-ES_tradnl" dirty="0"/>
              <a:t>, escribir(A</a:t>
            </a:r>
            <a:r>
              <a:rPr lang="es-ES_tradnl" dirty="0" smtClean="0"/>
              <a:t>) }</a:t>
            </a:r>
          </a:p>
          <a:p>
            <a:endParaRPr lang="es-ES_tradnl" dirty="0" smtClean="0"/>
          </a:p>
          <a:p>
            <a:r>
              <a:rPr lang="es-ES_tradnl" dirty="0"/>
              <a:t>Aplican las </a:t>
            </a:r>
            <a:r>
              <a:rPr lang="es-ES_tradnl" dirty="0" smtClean="0"/>
              <a:t>mismas consideraciones </a:t>
            </a:r>
            <a:r>
              <a:rPr lang="es-ES_tradnl" dirty="0"/>
              <a:t>que en el caso anterior, aun cuando esta combinación en concreto no genera anomalías</a:t>
            </a:r>
            <a:r>
              <a:rPr lang="es-ES_tradnl" dirty="0" smtClean="0"/>
              <a:t>.</a:t>
            </a:r>
            <a:endParaRPr lang="es-ES_tradnl" dirty="0"/>
          </a:p>
          <a:p>
            <a:endParaRPr lang="es-ES_tradnl" dirty="0"/>
          </a:p>
          <a:p>
            <a:r>
              <a:rPr lang="es-ES_tradnl" dirty="0" smtClean="0"/>
              <a:t>{ </a:t>
            </a:r>
            <a:r>
              <a:rPr lang="es-ES_tradnl" dirty="0" err="1" smtClean="0"/>
              <a:t>T0</a:t>
            </a:r>
            <a:r>
              <a:rPr lang="es-ES_tradnl" dirty="0"/>
              <a:t>, escribir(A</a:t>
            </a:r>
            <a:r>
              <a:rPr lang="es-ES_tradnl" dirty="0" smtClean="0"/>
              <a:t>) }</a:t>
            </a:r>
          </a:p>
          <a:p>
            <a:r>
              <a:rPr lang="es-ES_tradnl" dirty="0" smtClean="0"/>
              <a:t>{ </a:t>
            </a:r>
            <a:r>
              <a:rPr lang="es-ES_tradnl" dirty="0" err="1" smtClean="0"/>
              <a:t>T1</a:t>
            </a:r>
            <a:r>
              <a:rPr lang="es-ES_tradnl" dirty="0"/>
              <a:t>, leer(A</a:t>
            </a:r>
            <a:r>
              <a:rPr lang="es-ES_tradnl" dirty="0" smtClean="0"/>
              <a:t>) }</a:t>
            </a:r>
            <a:endParaRPr lang="es-ES_tradnl" dirty="0"/>
          </a:p>
        </p:txBody>
      </p:sp>
      <p:sp>
        <p:nvSpPr>
          <p:cNvPr id="2" name="1 Marcador de número de diapositiva"/>
          <p:cNvSpPr>
            <a:spLocks noGrp="1"/>
          </p:cNvSpPr>
          <p:nvPr>
            <p:ph type="sldNum" sz="quarter" idx="12"/>
          </p:nvPr>
        </p:nvSpPr>
        <p:spPr/>
        <p:txBody>
          <a:bodyPr/>
          <a:lstStyle/>
          <a:p>
            <a:fld id="{76F8C1B2-E5CD-4AB9-97B7-FD7BCB464BDE}" type="slidenum">
              <a:rPr lang="es-ES_tradnl" smtClean="0"/>
              <a:t>21</a:t>
            </a:fld>
            <a:endParaRPr lang="es-ES_tradnl"/>
          </a:p>
        </p:txBody>
      </p:sp>
    </p:spTree>
    <p:extLst>
      <p:ext uri="{BB962C8B-B14F-4D97-AF65-F5344CB8AC3E}">
        <p14:creationId xmlns:p14="http://schemas.microsoft.com/office/powerpoint/2010/main" val="37841631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79512" y="620688"/>
            <a:ext cx="8784976" cy="4247317"/>
          </a:xfrm>
          <a:prstGeom prst="rect">
            <a:avLst/>
          </a:prstGeom>
        </p:spPr>
        <p:txBody>
          <a:bodyPr wrap="square">
            <a:spAutoFit/>
          </a:bodyPr>
          <a:lstStyle/>
          <a:p>
            <a:pPr algn="ctr"/>
            <a:r>
              <a:rPr lang="es-ES_tradnl" sz="3600" b="1" i="1" dirty="0"/>
              <a:t>Conflicto</a:t>
            </a:r>
          </a:p>
          <a:p>
            <a:endParaRPr lang="es-ES_tradnl" dirty="0"/>
          </a:p>
          <a:p>
            <a:r>
              <a:rPr lang="es-ES_tradnl" dirty="0" smtClean="0"/>
              <a:t>Se </a:t>
            </a:r>
            <a:r>
              <a:rPr lang="es-ES_tradnl" dirty="0"/>
              <a:t>dice que dos operaciones </a:t>
            </a:r>
            <a:r>
              <a:rPr lang="es-ES_tradnl" dirty="0" err="1" smtClean="0"/>
              <a:t>Oi</a:t>
            </a:r>
            <a:r>
              <a:rPr lang="es-ES_tradnl" dirty="0" smtClean="0"/>
              <a:t> </a:t>
            </a:r>
            <a:r>
              <a:rPr lang="es-ES_tradnl" dirty="0"/>
              <a:t>e </a:t>
            </a:r>
            <a:r>
              <a:rPr lang="es-ES_tradnl" dirty="0" err="1" smtClean="0"/>
              <a:t>Oj</a:t>
            </a:r>
            <a:r>
              <a:rPr lang="es-ES_tradnl" dirty="0" smtClean="0"/>
              <a:t> </a:t>
            </a:r>
            <a:r>
              <a:rPr lang="es-ES_tradnl" dirty="0"/>
              <a:t>de </a:t>
            </a:r>
            <a:r>
              <a:rPr lang="es-ES_tradnl" dirty="0" smtClean="0"/>
              <a:t>un plan </a:t>
            </a:r>
            <a:r>
              <a:rPr lang="es-ES_tradnl" dirty="0"/>
              <a:t>S están en conflicto si operan sobre </a:t>
            </a:r>
            <a:r>
              <a:rPr lang="es-ES_tradnl" dirty="0" smtClean="0"/>
              <a:t>el mismo </a:t>
            </a:r>
            <a:r>
              <a:rPr lang="es-ES_tradnl" dirty="0"/>
              <a:t>dato, pertenecen a </a:t>
            </a:r>
            <a:r>
              <a:rPr lang="es-ES_tradnl" dirty="0" smtClean="0"/>
              <a:t>transacciones distintas </a:t>
            </a:r>
            <a:r>
              <a:rPr lang="es-ES_tradnl" dirty="0"/>
              <a:t>y al menos una de ellas es </a:t>
            </a:r>
            <a:r>
              <a:rPr lang="es-ES_tradnl" dirty="0" smtClean="0"/>
              <a:t>escribir.</a:t>
            </a:r>
          </a:p>
          <a:p>
            <a:endParaRPr lang="es-ES_tradnl" dirty="0"/>
          </a:p>
          <a:p>
            <a:r>
              <a:rPr lang="es-ES_tradnl" dirty="0"/>
              <a:t>Si dos operaciones NO están en </a:t>
            </a:r>
            <a:r>
              <a:rPr lang="es-ES_tradnl" dirty="0" smtClean="0"/>
              <a:t>conflicto entonces </a:t>
            </a:r>
            <a:r>
              <a:rPr lang="es-ES_tradnl" b="1" dirty="0"/>
              <a:t>es posible </a:t>
            </a:r>
            <a:r>
              <a:rPr lang="es-ES_tradnl" dirty="0"/>
              <a:t>intercambiar el orden en</a:t>
            </a:r>
          </a:p>
          <a:p>
            <a:r>
              <a:rPr lang="es-ES_tradnl" dirty="0"/>
              <a:t>que se ejecutan sin generar ningún tipo </a:t>
            </a:r>
            <a:r>
              <a:rPr lang="es-ES_tradnl" dirty="0" smtClean="0"/>
              <a:t>de anomalía.</a:t>
            </a:r>
          </a:p>
          <a:p>
            <a:endParaRPr lang="es-ES_tradnl" dirty="0"/>
          </a:p>
          <a:p>
            <a:r>
              <a:rPr lang="es-ES_tradnl" dirty="0"/>
              <a:t>Es posible llevar una planificación paralela </a:t>
            </a:r>
            <a:r>
              <a:rPr lang="es-ES_tradnl" dirty="0" smtClean="0"/>
              <a:t>a un </a:t>
            </a:r>
            <a:r>
              <a:rPr lang="es-ES_tradnl" dirty="0"/>
              <a:t>plan en serie equivalente.</a:t>
            </a:r>
          </a:p>
          <a:p>
            <a:r>
              <a:rPr lang="es-ES_tradnl" dirty="0"/>
              <a:t>Para esto, es necesario analizar </a:t>
            </a:r>
            <a:r>
              <a:rPr lang="es-ES_tradnl" dirty="0" smtClean="0"/>
              <a:t>las transacciones </a:t>
            </a:r>
            <a:r>
              <a:rPr lang="es-ES_tradnl" dirty="0"/>
              <a:t>y las posibles operaciones </a:t>
            </a:r>
            <a:r>
              <a:rPr lang="es-ES_tradnl" dirty="0" smtClean="0"/>
              <a:t>en conflicto </a:t>
            </a:r>
            <a:r>
              <a:rPr lang="es-ES_tradnl" dirty="0"/>
              <a:t>que pueden aparecer</a:t>
            </a:r>
            <a:r>
              <a:rPr lang="es-ES_tradnl" dirty="0" smtClean="0"/>
              <a:t>.</a:t>
            </a:r>
          </a:p>
          <a:p>
            <a:endParaRPr lang="es-ES_tradnl" dirty="0"/>
          </a:p>
          <a:p>
            <a:r>
              <a:rPr lang="es-ES_tradnl" dirty="0"/>
              <a:t>Es posible intercambiar el orden en el que </a:t>
            </a:r>
            <a:r>
              <a:rPr lang="es-ES_tradnl" dirty="0" smtClean="0"/>
              <a:t>se ejecutan </a:t>
            </a:r>
            <a:r>
              <a:rPr lang="es-ES_tradnl" dirty="0"/>
              <a:t>dos operaciones que NO están en</a:t>
            </a:r>
          </a:p>
          <a:p>
            <a:r>
              <a:rPr lang="es-ES_tradnl" dirty="0"/>
              <a:t>conflicto y de esta manera, es posible que </a:t>
            </a:r>
            <a:r>
              <a:rPr lang="es-ES_tradnl" dirty="0" smtClean="0"/>
              <a:t>se pueda </a:t>
            </a:r>
            <a:r>
              <a:rPr lang="es-ES_tradnl" dirty="0"/>
              <a:t>obtener un plan en serie equivalente</a:t>
            </a:r>
          </a:p>
        </p:txBody>
      </p:sp>
      <p:sp>
        <p:nvSpPr>
          <p:cNvPr id="3" name="2 Marcador de número de diapositiva"/>
          <p:cNvSpPr>
            <a:spLocks noGrp="1"/>
          </p:cNvSpPr>
          <p:nvPr>
            <p:ph type="sldNum" sz="quarter" idx="12"/>
          </p:nvPr>
        </p:nvSpPr>
        <p:spPr/>
        <p:txBody>
          <a:bodyPr/>
          <a:lstStyle/>
          <a:p>
            <a:fld id="{76F8C1B2-E5CD-4AB9-97B7-FD7BCB464BDE}" type="slidenum">
              <a:rPr lang="es-ES_tradnl" smtClean="0"/>
              <a:t>22</a:t>
            </a:fld>
            <a:endParaRPr lang="es-ES_tradnl"/>
          </a:p>
        </p:txBody>
      </p:sp>
    </p:spTree>
    <p:extLst>
      <p:ext uri="{BB962C8B-B14F-4D97-AF65-F5344CB8AC3E}">
        <p14:creationId xmlns:p14="http://schemas.microsoft.com/office/powerpoint/2010/main" val="6921535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79512" y="1052736"/>
            <a:ext cx="8856984" cy="4524315"/>
          </a:xfrm>
          <a:prstGeom prst="rect">
            <a:avLst/>
          </a:prstGeom>
        </p:spPr>
        <p:txBody>
          <a:bodyPr wrap="square">
            <a:spAutoFit/>
          </a:bodyPr>
          <a:lstStyle/>
          <a:p>
            <a:r>
              <a:rPr lang="es-ES_tradnl" dirty="0"/>
              <a:t>S</a:t>
            </a:r>
            <a:r>
              <a:rPr lang="es-ES_tradnl" dirty="0" smtClean="0"/>
              <a:t>i </a:t>
            </a:r>
            <a:r>
              <a:rPr lang="es-ES_tradnl" dirty="0"/>
              <a:t>se verifica la </a:t>
            </a:r>
            <a:r>
              <a:rPr lang="es-ES_tradnl" dirty="0" err="1"/>
              <a:t>seriabilidad</a:t>
            </a:r>
            <a:r>
              <a:rPr lang="es-ES_tradnl" dirty="0"/>
              <a:t> de </a:t>
            </a:r>
            <a:r>
              <a:rPr lang="es-ES_tradnl" dirty="0" smtClean="0"/>
              <a:t>los planes</a:t>
            </a:r>
            <a:r>
              <a:rPr lang="es-ES_tradnl" dirty="0"/>
              <a:t>, entonces no se producirá ninguna </a:t>
            </a:r>
            <a:r>
              <a:rPr lang="es-ES_tradnl" dirty="0" smtClean="0"/>
              <a:t>de las </a:t>
            </a:r>
            <a:r>
              <a:rPr lang="es-ES_tradnl" dirty="0"/>
              <a:t>anomalías mostradas </a:t>
            </a:r>
            <a:r>
              <a:rPr lang="es-ES_tradnl" dirty="0" smtClean="0"/>
              <a:t>anteriormente.</a:t>
            </a:r>
          </a:p>
          <a:p>
            <a:endParaRPr lang="es-ES_tradnl" dirty="0" smtClean="0"/>
          </a:p>
          <a:p>
            <a:r>
              <a:rPr lang="es-ES_tradnl" dirty="0"/>
              <a:t>Sin embargo, en la práctica, comprobar </a:t>
            </a:r>
            <a:r>
              <a:rPr lang="es-ES_tradnl" dirty="0" smtClean="0"/>
              <a:t>la </a:t>
            </a:r>
            <a:r>
              <a:rPr lang="es-ES_tradnl" dirty="0" err="1" smtClean="0"/>
              <a:t>seriabilidad</a:t>
            </a:r>
            <a:r>
              <a:rPr lang="es-ES_tradnl" dirty="0" smtClean="0"/>
              <a:t> </a:t>
            </a:r>
            <a:r>
              <a:rPr lang="es-ES_tradnl" dirty="0"/>
              <a:t>de los planes no es posible por</a:t>
            </a:r>
          </a:p>
          <a:p>
            <a:r>
              <a:rPr lang="es-ES_tradnl" dirty="0"/>
              <a:t>razones de rendimiento y porque </a:t>
            </a:r>
            <a:r>
              <a:rPr lang="es-ES_tradnl" dirty="0" smtClean="0"/>
              <a:t>usualmente no </a:t>
            </a:r>
            <a:r>
              <a:rPr lang="es-ES_tradnl" dirty="0"/>
              <a:t>se conocen de antemano todas las</a:t>
            </a:r>
          </a:p>
          <a:p>
            <a:r>
              <a:rPr lang="es-ES_tradnl" dirty="0"/>
              <a:t>operaciones (y la secuencia de estas) </a:t>
            </a:r>
            <a:r>
              <a:rPr lang="es-ES_tradnl" dirty="0" smtClean="0"/>
              <a:t>que realizará </a:t>
            </a:r>
            <a:r>
              <a:rPr lang="es-ES_tradnl" dirty="0"/>
              <a:t>una transacción (o si esta abortará o</a:t>
            </a:r>
          </a:p>
          <a:p>
            <a:r>
              <a:rPr lang="es-ES_tradnl" dirty="0"/>
              <a:t>terminará satisfactoriamente</a:t>
            </a:r>
            <a:r>
              <a:rPr lang="es-ES_tradnl" dirty="0" smtClean="0"/>
              <a:t>).</a:t>
            </a:r>
          </a:p>
          <a:p>
            <a:endParaRPr lang="es-ES_tradnl" dirty="0"/>
          </a:p>
          <a:p>
            <a:r>
              <a:rPr lang="es-ES_tradnl" dirty="0"/>
              <a:t>Normalmente, los </a:t>
            </a:r>
            <a:r>
              <a:rPr lang="es-ES_tradnl" dirty="0" err="1"/>
              <a:t>SGBD</a:t>
            </a:r>
            <a:r>
              <a:rPr lang="es-ES_tradnl" dirty="0"/>
              <a:t> en lugar de </a:t>
            </a:r>
            <a:r>
              <a:rPr lang="es-ES_tradnl" dirty="0" smtClean="0"/>
              <a:t>verificar la </a:t>
            </a:r>
            <a:r>
              <a:rPr lang="es-ES_tradnl" dirty="0" err="1"/>
              <a:t>seriabilidad</a:t>
            </a:r>
            <a:r>
              <a:rPr lang="es-ES_tradnl" dirty="0"/>
              <a:t> implementan “protocolos” que</a:t>
            </a:r>
          </a:p>
          <a:p>
            <a:r>
              <a:rPr lang="es-ES_tradnl" dirty="0"/>
              <a:t>“garantizan” que los planes resultantes </a:t>
            </a:r>
            <a:r>
              <a:rPr lang="es-ES_tradnl" dirty="0" smtClean="0"/>
              <a:t>son “</a:t>
            </a:r>
            <a:r>
              <a:rPr lang="es-ES_tradnl" dirty="0" err="1"/>
              <a:t>serializables</a:t>
            </a:r>
            <a:r>
              <a:rPr lang="es-ES_tradnl" dirty="0" smtClean="0"/>
              <a:t>”:</a:t>
            </a:r>
          </a:p>
          <a:p>
            <a:endParaRPr lang="es-ES_tradnl" dirty="0"/>
          </a:p>
          <a:p>
            <a:r>
              <a:rPr lang="es-ES_tradnl" b="1" dirty="0"/>
              <a:t>Protocolos Basados en Bloqueos: </a:t>
            </a:r>
            <a:r>
              <a:rPr lang="es-ES_tradnl" dirty="0"/>
              <a:t>Exigen que </a:t>
            </a:r>
            <a:r>
              <a:rPr lang="es-ES_tradnl" dirty="0" smtClean="0"/>
              <a:t>el acceso </a:t>
            </a:r>
            <a:r>
              <a:rPr lang="es-ES_tradnl" dirty="0"/>
              <a:t>a los datos se haga de forma </a:t>
            </a:r>
            <a:r>
              <a:rPr lang="es-ES_tradnl" dirty="0" smtClean="0"/>
              <a:t>mutuamente excluyente</a:t>
            </a:r>
            <a:r>
              <a:rPr lang="es-ES_tradnl" dirty="0"/>
              <a:t>.</a:t>
            </a:r>
          </a:p>
          <a:p>
            <a:endParaRPr lang="es-ES_tradnl" dirty="0"/>
          </a:p>
          <a:p>
            <a:r>
              <a:rPr lang="es-ES_tradnl" b="1" dirty="0" smtClean="0"/>
              <a:t>Protocolos </a:t>
            </a:r>
            <a:r>
              <a:rPr lang="es-ES_tradnl" b="1" dirty="0"/>
              <a:t>Basados en Marcas de Tiempo:</a:t>
            </a:r>
          </a:p>
          <a:p>
            <a:r>
              <a:rPr lang="es-ES_tradnl" dirty="0"/>
              <a:t>Utilizan marcas de tiempo para determinar el orden de </a:t>
            </a:r>
            <a:r>
              <a:rPr lang="es-ES_tradnl" dirty="0" err="1"/>
              <a:t>serializabilidad</a:t>
            </a:r>
            <a:endParaRPr lang="es-ES_tradnl" dirty="0"/>
          </a:p>
        </p:txBody>
      </p:sp>
      <p:sp>
        <p:nvSpPr>
          <p:cNvPr id="3" name="2 Marcador de número de diapositiva"/>
          <p:cNvSpPr>
            <a:spLocks noGrp="1"/>
          </p:cNvSpPr>
          <p:nvPr>
            <p:ph type="sldNum" sz="quarter" idx="12"/>
          </p:nvPr>
        </p:nvSpPr>
        <p:spPr/>
        <p:txBody>
          <a:bodyPr/>
          <a:lstStyle/>
          <a:p>
            <a:fld id="{76F8C1B2-E5CD-4AB9-97B7-FD7BCB464BDE}" type="slidenum">
              <a:rPr lang="es-ES_tradnl" smtClean="0"/>
              <a:t>23</a:t>
            </a:fld>
            <a:endParaRPr lang="es-ES_tradnl"/>
          </a:p>
        </p:txBody>
      </p:sp>
    </p:spTree>
    <p:extLst>
      <p:ext uri="{BB962C8B-B14F-4D97-AF65-F5344CB8AC3E}">
        <p14:creationId xmlns:p14="http://schemas.microsoft.com/office/powerpoint/2010/main" val="6921535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79512" y="188640"/>
            <a:ext cx="8784976" cy="369332"/>
          </a:xfrm>
          <a:prstGeom prst="rect">
            <a:avLst/>
          </a:prstGeom>
        </p:spPr>
        <p:txBody>
          <a:bodyPr wrap="square">
            <a:spAutoFit/>
          </a:bodyPr>
          <a:lstStyle/>
          <a:p>
            <a:r>
              <a:rPr lang="es-ES_tradnl" dirty="0"/>
              <a:t>Hay distintos tipos de bloqueos</a:t>
            </a:r>
            <a:r>
              <a:rPr lang="es-ES_tradnl" dirty="0" smtClean="0"/>
              <a:t>: Compartidos </a:t>
            </a:r>
            <a:r>
              <a:rPr lang="es-ES_tradnl" dirty="0"/>
              <a:t>(de lectura) </a:t>
            </a:r>
            <a:r>
              <a:rPr lang="es-ES_tradnl" dirty="0" smtClean="0"/>
              <a:t>o Exclusivos </a:t>
            </a:r>
            <a:r>
              <a:rPr lang="es-ES_tradnl" dirty="0"/>
              <a:t>(de escritura)</a:t>
            </a:r>
          </a:p>
        </p:txBody>
      </p:sp>
      <p:graphicFrame>
        <p:nvGraphicFramePr>
          <p:cNvPr id="4" name="3 Tabla"/>
          <p:cNvGraphicFramePr>
            <a:graphicFrameLocks noGrp="1"/>
          </p:cNvGraphicFramePr>
          <p:nvPr>
            <p:extLst>
              <p:ext uri="{D42A27DB-BD31-4B8C-83A1-F6EECF244321}">
                <p14:modId xmlns:p14="http://schemas.microsoft.com/office/powerpoint/2010/main" val="3503463100"/>
              </p:ext>
            </p:extLst>
          </p:nvPr>
        </p:nvGraphicFramePr>
        <p:xfrm>
          <a:off x="683568" y="764704"/>
          <a:ext cx="7920880" cy="5125720"/>
        </p:xfrm>
        <a:graphic>
          <a:graphicData uri="http://schemas.openxmlformats.org/drawingml/2006/table">
            <a:tbl>
              <a:tblPr firstRow="1" bandRow="1">
                <a:tableStyleId>{5C22544A-7EE6-4342-B048-85BDC9FD1C3A}</a:tableStyleId>
              </a:tblPr>
              <a:tblGrid>
                <a:gridCol w="3960440"/>
                <a:gridCol w="3960440"/>
              </a:tblGrid>
              <a:tr h="370840">
                <a:tc>
                  <a:txBody>
                    <a:bodyPr/>
                    <a:lstStyle/>
                    <a:p>
                      <a:r>
                        <a:rPr lang="es-ES_tradnl" dirty="0" err="1" smtClean="0"/>
                        <a:t>T0</a:t>
                      </a:r>
                      <a:endParaRPr lang="es-ES_tradnl" dirty="0"/>
                    </a:p>
                  </a:txBody>
                  <a:tcPr/>
                </a:tc>
                <a:tc>
                  <a:txBody>
                    <a:bodyPr/>
                    <a:lstStyle/>
                    <a:p>
                      <a:r>
                        <a:rPr lang="es-ES_tradnl" dirty="0" err="1" smtClean="0"/>
                        <a:t>T1</a:t>
                      </a:r>
                      <a:endParaRPr lang="es-ES_tradnl" dirty="0"/>
                    </a:p>
                  </a:txBody>
                  <a:tcPr/>
                </a:tc>
              </a:tr>
              <a:tr h="370840">
                <a:tc>
                  <a:txBody>
                    <a:bodyPr/>
                    <a:lstStyle/>
                    <a:p>
                      <a:r>
                        <a:rPr lang="es-ES_tradnl" dirty="0" smtClean="0"/>
                        <a:t>Bloqueo-E(A)</a:t>
                      </a:r>
                    </a:p>
                    <a:p>
                      <a:r>
                        <a:rPr lang="es-ES_tradnl" dirty="0" smtClean="0"/>
                        <a:t>leer(A)</a:t>
                      </a:r>
                    </a:p>
                    <a:p>
                      <a:r>
                        <a:rPr lang="es-ES_tradnl" dirty="0" smtClean="0"/>
                        <a:t>A = A + 50</a:t>
                      </a:r>
                    </a:p>
                    <a:p>
                      <a:r>
                        <a:rPr lang="es-ES_tradnl" dirty="0" smtClean="0"/>
                        <a:t>escribir(A)</a:t>
                      </a:r>
                    </a:p>
                    <a:p>
                      <a:r>
                        <a:rPr lang="es-ES_tradnl" dirty="0" smtClean="0"/>
                        <a:t>Desbloqueo(A)</a:t>
                      </a:r>
                    </a:p>
                    <a:p>
                      <a:endParaRPr lang="es-ES_tradnl" dirty="0" smtClean="0"/>
                    </a:p>
                    <a:p>
                      <a:endParaRPr lang="es-ES_tradnl" dirty="0" smtClean="0"/>
                    </a:p>
                    <a:p>
                      <a:endParaRPr lang="es-ES_tradnl" dirty="0" smtClean="0"/>
                    </a:p>
                    <a:p>
                      <a:endParaRPr lang="es-ES_tradnl" dirty="0" smtClean="0"/>
                    </a:p>
                    <a:p>
                      <a:endParaRPr lang="es-ES_tradnl" dirty="0" smtClean="0"/>
                    </a:p>
                    <a:p>
                      <a:endParaRPr lang="es-ES_tradnl" dirty="0" smtClean="0"/>
                    </a:p>
                    <a:p>
                      <a:endParaRPr lang="es-ES_tradnl" dirty="0" smtClean="0"/>
                    </a:p>
                    <a:p>
                      <a:r>
                        <a:rPr lang="es-ES_tradnl" dirty="0" smtClean="0"/>
                        <a:t>Bloqueo-E(B)</a:t>
                      </a:r>
                    </a:p>
                    <a:p>
                      <a:r>
                        <a:rPr lang="es-ES_tradnl" dirty="0" smtClean="0"/>
                        <a:t>leer(B)</a:t>
                      </a:r>
                    </a:p>
                    <a:p>
                      <a:r>
                        <a:rPr lang="es-ES_tradnl" dirty="0" smtClean="0"/>
                        <a:t>B</a:t>
                      </a:r>
                      <a:r>
                        <a:rPr lang="es-ES_tradnl" baseline="0" dirty="0" smtClean="0"/>
                        <a:t> = B – 50</a:t>
                      </a:r>
                    </a:p>
                    <a:p>
                      <a:r>
                        <a:rPr lang="es-ES_tradnl" sz="1800" b="0" i="0" u="none" strike="noStrike" kern="1200" baseline="0" dirty="0" smtClean="0">
                          <a:solidFill>
                            <a:schemeClr val="dk1"/>
                          </a:solidFill>
                          <a:latin typeface="+mn-lt"/>
                          <a:ea typeface="+mn-ea"/>
                          <a:cs typeface="+mn-cs"/>
                        </a:rPr>
                        <a:t>escribir(B)</a:t>
                      </a:r>
                    </a:p>
                    <a:p>
                      <a:r>
                        <a:rPr lang="es-ES_tradnl" sz="1800" b="0" i="0" u="none" strike="noStrike" kern="1200" baseline="0" dirty="0" smtClean="0">
                          <a:solidFill>
                            <a:schemeClr val="dk1"/>
                          </a:solidFill>
                          <a:latin typeface="+mn-lt"/>
                          <a:ea typeface="+mn-ea"/>
                          <a:cs typeface="+mn-cs"/>
                        </a:rPr>
                        <a:t>Desbloqueo(B)</a:t>
                      </a:r>
                      <a:endParaRPr lang="es-ES_tradnl" dirty="0" smtClean="0"/>
                    </a:p>
                  </a:txBody>
                  <a:tcPr/>
                </a:tc>
                <a:tc>
                  <a:txBody>
                    <a:bodyPr/>
                    <a:lstStyle/>
                    <a:p>
                      <a:endParaRPr lang="es-ES_tradnl" dirty="0" smtClean="0"/>
                    </a:p>
                    <a:p>
                      <a:endParaRPr lang="es-ES_tradnl" dirty="0" smtClean="0"/>
                    </a:p>
                    <a:p>
                      <a:endParaRPr lang="es-ES_tradnl" dirty="0" smtClean="0"/>
                    </a:p>
                    <a:p>
                      <a:endParaRPr lang="es-ES_tradnl" dirty="0" smtClean="0"/>
                    </a:p>
                    <a:p>
                      <a:endParaRPr lang="es-ES_tradnl" dirty="0" smtClean="0"/>
                    </a:p>
                    <a:p>
                      <a:r>
                        <a:rPr lang="es-ES_tradnl" sz="1800" b="0" i="0" u="none" strike="noStrike" kern="1200" baseline="0" dirty="0" smtClean="0">
                          <a:solidFill>
                            <a:schemeClr val="dk1"/>
                          </a:solidFill>
                          <a:latin typeface="+mn-lt"/>
                          <a:ea typeface="+mn-ea"/>
                          <a:cs typeface="+mn-cs"/>
                        </a:rPr>
                        <a:t>Bloqueo-L(A)</a:t>
                      </a:r>
                    </a:p>
                    <a:p>
                      <a:r>
                        <a:rPr lang="es-ES_tradnl" sz="1800" b="0" i="0" u="none" strike="noStrike" kern="1200" baseline="0" dirty="0" smtClean="0">
                          <a:solidFill>
                            <a:schemeClr val="dk1"/>
                          </a:solidFill>
                          <a:latin typeface="+mn-lt"/>
                          <a:ea typeface="+mn-ea"/>
                          <a:cs typeface="+mn-cs"/>
                        </a:rPr>
                        <a:t>leer(A)</a:t>
                      </a:r>
                    </a:p>
                    <a:p>
                      <a:r>
                        <a:rPr lang="es-ES_tradnl" sz="1800" b="0" i="0" u="none" strike="noStrike" kern="1200" baseline="0" dirty="0" err="1" smtClean="0">
                          <a:solidFill>
                            <a:schemeClr val="dk1"/>
                          </a:solidFill>
                          <a:latin typeface="+mn-lt"/>
                          <a:ea typeface="+mn-ea"/>
                          <a:cs typeface="+mn-cs"/>
                        </a:rPr>
                        <a:t>Desbloqeo</a:t>
                      </a:r>
                      <a:r>
                        <a:rPr lang="es-ES_tradnl" sz="1800" b="0" i="0" u="none" strike="noStrike" kern="1200" baseline="0" dirty="0" smtClean="0">
                          <a:solidFill>
                            <a:schemeClr val="dk1"/>
                          </a:solidFill>
                          <a:latin typeface="+mn-lt"/>
                          <a:ea typeface="+mn-ea"/>
                          <a:cs typeface="+mn-cs"/>
                        </a:rPr>
                        <a:t>(A)</a:t>
                      </a:r>
                    </a:p>
                    <a:p>
                      <a:r>
                        <a:rPr lang="es-ES_tradnl" sz="1800" b="0" i="0" u="none" strike="noStrike" kern="1200" baseline="0" dirty="0" smtClean="0">
                          <a:solidFill>
                            <a:schemeClr val="dk1"/>
                          </a:solidFill>
                          <a:latin typeface="+mn-lt"/>
                          <a:ea typeface="+mn-ea"/>
                          <a:cs typeface="+mn-cs"/>
                        </a:rPr>
                        <a:t>Bloqueo-L(B)</a:t>
                      </a:r>
                    </a:p>
                    <a:p>
                      <a:r>
                        <a:rPr lang="es-ES_tradnl" sz="1800" b="0" i="0" u="none" strike="noStrike" kern="1200" baseline="0" dirty="0" smtClean="0">
                          <a:solidFill>
                            <a:schemeClr val="dk1"/>
                          </a:solidFill>
                          <a:latin typeface="+mn-lt"/>
                          <a:ea typeface="+mn-ea"/>
                          <a:cs typeface="+mn-cs"/>
                        </a:rPr>
                        <a:t>leer(B)</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800" b="0" i="0" u="none" strike="noStrike" kern="1200" baseline="0" dirty="0" err="1" smtClean="0">
                          <a:solidFill>
                            <a:schemeClr val="dk1"/>
                          </a:solidFill>
                          <a:latin typeface="+mn-lt"/>
                          <a:ea typeface="+mn-ea"/>
                          <a:cs typeface="+mn-cs"/>
                        </a:rPr>
                        <a:t>Desbloqeo</a:t>
                      </a:r>
                      <a:r>
                        <a:rPr lang="es-ES_tradnl" sz="1800" b="0" i="0" u="none" strike="noStrike" kern="1200" baseline="0" dirty="0" smtClean="0">
                          <a:solidFill>
                            <a:schemeClr val="dk1"/>
                          </a:solidFill>
                          <a:latin typeface="+mn-lt"/>
                          <a:ea typeface="+mn-ea"/>
                          <a:cs typeface="+mn-cs"/>
                        </a:rPr>
                        <a:t>(B)</a:t>
                      </a:r>
                    </a:p>
                    <a:p>
                      <a:r>
                        <a:rPr lang="es-ES_tradnl" sz="1800" b="0" i="0" u="none" strike="noStrike" kern="1200" baseline="0" dirty="0" smtClean="0">
                          <a:solidFill>
                            <a:schemeClr val="dk1"/>
                          </a:solidFill>
                          <a:latin typeface="+mn-lt"/>
                          <a:ea typeface="+mn-ea"/>
                          <a:cs typeface="+mn-cs"/>
                        </a:rPr>
                        <a:t>imprimir(A + B)</a:t>
                      </a:r>
                      <a:endParaRPr lang="es-ES_tradnl" dirty="0"/>
                    </a:p>
                  </a:txBody>
                  <a:tcPr/>
                </a:tc>
              </a:tr>
            </a:tbl>
          </a:graphicData>
        </a:graphic>
      </p:graphicFrame>
      <p:sp>
        <p:nvSpPr>
          <p:cNvPr id="5" name="4 Rectángulo"/>
          <p:cNvSpPr/>
          <p:nvPr/>
        </p:nvSpPr>
        <p:spPr>
          <a:xfrm>
            <a:off x="323528" y="5877272"/>
            <a:ext cx="8424936" cy="369332"/>
          </a:xfrm>
          <a:prstGeom prst="rect">
            <a:avLst/>
          </a:prstGeom>
        </p:spPr>
        <p:txBody>
          <a:bodyPr wrap="square">
            <a:spAutoFit/>
          </a:bodyPr>
          <a:lstStyle/>
          <a:p>
            <a:r>
              <a:rPr lang="es-ES_tradnl" dirty="0"/>
              <a:t>¿Cuanto </a:t>
            </a:r>
            <a:r>
              <a:rPr lang="es-ES_tradnl" dirty="0" smtClean="0"/>
              <a:t>debe valer </a:t>
            </a:r>
            <a:r>
              <a:rPr lang="es-ES_tradnl" dirty="0" err="1"/>
              <a:t>A+B</a:t>
            </a:r>
            <a:r>
              <a:rPr lang="es-ES_tradnl" dirty="0"/>
              <a:t> si </a:t>
            </a:r>
            <a:r>
              <a:rPr lang="es-ES_tradnl" dirty="0" smtClean="0"/>
              <a:t>los planes fueran en </a:t>
            </a:r>
            <a:r>
              <a:rPr lang="es-ES_tradnl" dirty="0"/>
              <a:t>serie?</a:t>
            </a:r>
          </a:p>
        </p:txBody>
      </p:sp>
      <p:sp>
        <p:nvSpPr>
          <p:cNvPr id="6" name="5 Rectángulo"/>
          <p:cNvSpPr/>
          <p:nvPr/>
        </p:nvSpPr>
        <p:spPr>
          <a:xfrm>
            <a:off x="179512" y="6237312"/>
            <a:ext cx="8784976" cy="369332"/>
          </a:xfrm>
          <a:prstGeom prst="rect">
            <a:avLst/>
          </a:prstGeom>
        </p:spPr>
        <p:txBody>
          <a:bodyPr wrap="square">
            <a:spAutoFit/>
          </a:bodyPr>
          <a:lstStyle/>
          <a:p>
            <a:r>
              <a:rPr lang="es-ES_tradnl" b="1" dirty="0">
                <a:solidFill>
                  <a:srgbClr val="FF0000"/>
                </a:solidFill>
              </a:rPr>
              <a:t>¡¡¡ ESCRIBIR Y PROBAR LA EJECUCIÓN DE LAS TRANSACCIONES EN SU </a:t>
            </a:r>
            <a:r>
              <a:rPr lang="es-ES_tradnl" b="1" dirty="0" err="1">
                <a:solidFill>
                  <a:srgbClr val="FF0000"/>
                </a:solidFill>
              </a:rPr>
              <a:t>SGBD</a:t>
            </a:r>
            <a:r>
              <a:rPr lang="es-ES_tradnl" b="1" dirty="0">
                <a:solidFill>
                  <a:srgbClr val="FF0000"/>
                </a:solidFill>
              </a:rPr>
              <a:t> PREFERIDO !!!</a:t>
            </a:r>
          </a:p>
        </p:txBody>
      </p:sp>
      <p:sp>
        <p:nvSpPr>
          <p:cNvPr id="3" name="2 Marcador de número de diapositiva"/>
          <p:cNvSpPr>
            <a:spLocks noGrp="1"/>
          </p:cNvSpPr>
          <p:nvPr>
            <p:ph type="sldNum" sz="quarter" idx="12"/>
          </p:nvPr>
        </p:nvSpPr>
        <p:spPr/>
        <p:txBody>
          <a:bodyPr/>
          <a:lstStyle/>
          <a:p>
            <a:fld id="{76F8C1B2-E5CD-4AB9-97B7-FD7BCB464BDE}" type="slidenum">
              <a:rPr lang="es-ES_tradnl" smtClean="0"/>
              <a:t>24</a:t>
            </a:fld>
            <a:endParaRPr lang="es-ES_tradnl"/>
          </a:p>
        </p:txBody>
      </p:sp>
    </p:spTree>
    <p:extLst>
      <p:ext uri="{BB962C8B-B14F-4D97-AF65-F5344CB8AC3E}">
        <p14:creationId xmlns:p14="http://schemas.microsoft.com/office/powerpoint/2010/main" val="6921535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79512" y="188640"/>
            <a:ext cx="8784976" cy="369332"/>
          </a:xfrm>
          <a:prstGeom prst="rect">
            <a:avLst/>
          </a:prstGeom>
        </p:spPr>
        <p:txBody>
          <a:bodyPr wrap="square">
            <a:spAutoFit/>
          </a:bodyPr>
          <a:lstStyle/>
          <a:p>
            <a:r>
              <a:rPr lang="es-ES_tradnl" dirty="0"/>
              <a:t>Hay distintos tipos de bloqueos</a:t>
            </a:r>
            <a:r>
              <a:rPr lang="es-ES_tradnl" dirty="0" smtClean="0"/>
              <a:t>: Compartidos </a:t>
            </a:r>
            <a:r>
              <a:rPr lang="es-ES_tradnl" dirty="0"/>
              <a:t>(de lectura) </a:t>
            </a:r>
            <a:r>
              <a:rPr lang="es-ES_tradnl" dirty="0" smtClean="0"/>
              <a:t>o Exclusivos </a:t>
            </a:r>
            <a:r>
              <a:rPr lang="es-ES_tradnl" dirty="0"/>
              <a:t>(de escritura)</a:t>
            </a:r>
          </a:p>
        </p:txBody>
      </p:sp>
      <p:graphicFrame>
        <p:nvGraphicFramePr>
          <p:cNvPr id="5" name="4 Tabla"/>
          <p:cNvGraphicFramePr>
            <a:graphicFrameLocks noGrp="1"/>
          </p:cNvGraphicFramePr>
          <p:nvPr>
            <p:extLst>
              <p:ext uri="{D42A27DB-BD31-4B8C-83A1-F6EECF244321}">
                <p14:modId xmlns:p14="http://schemas.microsoft.com/office/powerpoint/2010/main" val="2697789430"/>
              </p:ext>
            </p:extLst>
          </p:nvPr>
        </p:nvGraphicFramePr>
        <p:xfrm>
          <a:off x="683568" y="764704"/>
          <a:ext cx="7920880" cy="5125720"/>
        </p:xfrm>
        <a:graphic>
          <a:graphicData uri="http://schemas.openxmlformats.org/drawingml/2006/table">
            <a:tbl>
              <a:tblPr firstRow="1" bandRow="1">
                <a:tableStyleId>{5C22544A-7EE6-4342-B048-85BDC9FD1C3A}</a:tableStyleId>
              </a:tblPr>
              <a:tblGrid>
                <a:gridCol w="3960440"/>
                <a:gridCol w="3960440"/>
              </a:tblGrid>
              <a:tr h="370840">
                <a:tc>
                  <a:txBody>
                    <a:bodyPr/>
                    <a:lstStyle/>
                    <a:p>
                      <a:r>
                        <a:rPr lang="es-ES_tradnl" dirty="0" err="1" smtClean="0"/>
                        <a:t>T0</a:t>
                      </a:r>
                      <a:endParaRPr lang="es-ES_tradnl" dirty="0"/>
                    </a:p>
                  </a:txBody>
                  <a:tcPr/>
                </a:tc>
                <a:tc>
                  <a:txBody>
                    <a:bodyPr/>
                    <a:lstStyle/>
                    <a:p>
                      <a:r>
                        <a:rPr lang="es-ES_tradnl" dirty="0" err="1" smtClean="0"/>
                        <a:t>T1</a:t>
                      </a:r>
                      <a:endParaRPr lang="es-ES_tradnl" dirty="0"/>
                    </a:p>
                  </a:txBody>
                  <a:tcPr/>
                </a:tc>
              </a:tr>
              <a:tr h="370840">
                <a:tc>
                  <a:txBody>
                    <a:bodyPr/>
                    <a:lstStyle/>
                    <a:p>
                      <a:endParaRPr lang="es-ES_tradnl" dirty="0" smtClean="0"/>
                    </a:p>
                    <a:p>
                      <a:endParaRPr lang="es-ES_tradnl" dirty="0" smtClean="0"/>
                    </a:p>
                    <a:p>
                      <a:endParaRPr lang="es-ES_tradnl" dirty="0" smtClean="0"/>
                    </a:p>
                    <a:p>
                      <a:r>
                        <a:rPr lang="es-ES_tradnl" dirty="0" smtClean="0"/>
                        <a:t>Bloqueo-E(A)</a:t>
                      </a:r>
                    </a:p>
                    <a:p>
                      <a:r>
                        <a:rPr lang="es-ES_tradnl" dirty="0" smtClean="0"/>
                        <a:t>leer(A)</a:t>
                      </a:r>
                    </a:p>
                    <a:p>
                      <a:r>
                        <a:rPr lang="es-ES_tradnl" dirty="0" smtClean="0"/>
                        <a:t>A = A + 50</a:t>
                      </a:r>
                    </a:p>
                    <a:p>
                      <a:r>
                        <a:rPr lang="es-ES_tradnl" dirty="0" smtClean="0"/>
                        <a:t>escribir(A)</a:t>
                      </a:r>
                    </a:p>
                    <a:p>
                      <a:r>
                        <a:rPr lang="es-ES_tradnl" dirty="0" smtClean="0"/>
                        <a:t>Desbloqueo(A)</a:t>
                      </a:r>
                    </a:p>
                    <a:p>
                      <a:endParaRPr lang="es-ES_tradnl" dirty="0" smtClean="0"/>
                    </a:p>
                    <a:p>
                      <a:endParaRPr lang="es-ES_tradnl" dirty="0" smtClean="0"/>
                    </a:p>
                    <a:p>
                      <a:endParaRPr lang="es-ES_tradnl" dirty="0" smtClean="0"/>
                    </a:p>
                    <a:p>
                      <a:endParaRPr lang="es-ES_tradnl" dirty="0" smtClean="0"/>
                    </a:p>
                    <a:p>
                      <a:r>
                        <a:rPr lang="es-ES_tradnl" dirty="0" smtClean="0"/>
                        <a:t>Bloqueo-E(B)</a:t>
                      </a:r>
                    </a:p>
                    <a:p>
                      <a:r>
                        <a:rPr lang="es-ES_tradnl" dirty="0" smtClean="0"/>
                        <a:t>leer(B)</a:t>
                      </a:r>
                    </a:p>
                    <a:p>
                      <a:r>
                        <a:rPr lang="es-ES_tradnl" dirty="0" smtClean="0"/>
                        <a:t>B</a:t>
                      </a:r>
                      <a:r>
                        <a:rPr lang="es-ES_tradnl" baseline="0" dirty="0" smtClean="0"/>
                        <a:t> = B – 50</a:t>
                      </a:r>
                    </a:p>
                    <a:p>
                      <a:r>
                        <a:rPr lang="es-ES_tradnl" sz="1800" b="0" i="0" u="none" strike="noStrike" kern="1200" baseline="0" dirty="0" smtClean="0">
                          <a:solidFill>
                            <a:schemeClr val="dk1"/>
                          </a:solidFill>
                          <a:latin typeface="+mn-lt"/>
                          <a:ea typeface="+mn-ea"/>
                          <a:cs typeface="+mn-cs"/>
                        </a:rPr>
                        <a:t>escribir(B)</a:t>
                      </a:r>
                    </a:p>
                    <a:p>
                      <a:r>
                        <a:rPr lang="es-ES_tradnl" sz="1800" b="0" i="0" u="none" strike="noStrike" kern="1200" baseline="0" dirty="0" smtClean="0">
                          <a:solidFill>
                            <a:schemeClr val="dk1"/>
                          </a:solidFill>
                          <a:latin typeface="+mn-lt"/>
                          <a:ea typeface="+mn-ea"/>
                          <a:cs typeface="+mn-cs"/>
                        </a:rPr>
                        <a:t>Desbloqueo(B)</a:t>
                      </a:r>
                      <a:endParaRPr lang="es-ES_tradnl" dirty="0" smtClean="0"/>
                    </a:p>
                  </a:txBody>
                  <a:tcPr/>
                </a:tc>
                <a:tc>
                  <a:txBody>
                    <a:bodyPr/>
                    <a:lstStyle/>
                    <a:p>
                      <a:r>
                        <a:rPr lang="es-ES_tradnl" sz="1800" b="0" i="0" u="none" strike="noStrike" kern="1200" baseline="0" dirty="0" smtClean="0">
                          <a:solidFill>
                            <a:schemeClr val="dk1"/>
                          </a:solidFill>
                          <a:latin typeface="+mn-lt"/>
                          <a:ea typeface="+mn-ea"/>
                          <a:cs typeface="+mn-cs"/>
                        </a:rPr>
                        <a:t>Bloqueo-L(A)</a:t>
                      </a:r>
                    </a:p>
                    <a:p>
                      <a:r>
                        <a:rPr lang="es-ES_tradnl" sz="1800" b="0" i="0" u="none" strike="noStrike" kern="1200" baseline="0" dirty="0" smtClean="0">
                          <a:solidFill>
                            <a:schemeClr val="dk1"/>
                          </a:solidFill>
                          <a:latin typeface="+mn-lt"/>
                          <a:ea typeface="+mn-ea"/>
                          <a:cs typeface="+mn-cs"/>
                        </a:rPr>
                        <a:t>leer(A)</a:t>
                      </a:r>
                    </a:p>
                    <a:p>
                      <a:r>
                        <a:rPr lang="es-ES_tradnl" sz="1800" b="0" i="0" u="none" strike="noStrike" kern="1200" baseline="0" dirty="0" err="1" smtClean="0">
                          <a:solidFill>
                            <a:schemeClr val="dk1"/>
                          </a:solidFill>
                          <a:latin typeface="+mn-lt"/>
                          <a:ea typeface="+mn-ea"/>
                          <a:cs typeface="+mn-cs"/>
                        </a:rPr>
                        <a:t>Desbloqeo</a:t>
                      </a:r>
                      <a:r>
                        <a:rPr lang="es-ES_tradnl" sz="1800" b="0" i="0" u="none" strike="noStrike" kern="1200" baseline="0" dirty="0" smtClean="0">
                          <a:solidFill>
                            <a:schemeClr val="dk1"/>
                          </a:solidFill>
                          <a:latin typeface="+mn-lt"/>
                          <a:ea typeface="+mn-ea"/>
                          <a:cs typeface="+mn-cs"/>
                        </a:rPr>
                        <a:t>(A)</a:t>
                      </a:r>
                    </a:p>
                    <a:p>
                      <a:endParaRPr lang="es-ES_tradnl" dirty="0" smtClean="0"/>
                    </a:p>
                    <a:p>
                      <a:endParaRPr lang="es-ES_tradnl" dirty="0" smtClean="0"/>
                    </a:p>
                    <a:p>
                      <a:endParaRPr lang="es-ES_tradnl" dirty="0" smtClean="0"/>
                    </a:p>
                    <a:p>
                      <a:endParaRPr lang="es-ES_tradnl" dirty="0" smtClean="0"/>
                    </a:p>
                    <a:p>
                      <a:endParaRPr lang="es-ES_tradnl" dirty="0" smtClean="0"/>
                    </a:p>
                    <a:p>
                      <a:r>
                        <a:rPr lang="es-ES_tradnl" sz="1800" b="0" i="0" u="none" strike="noStrike" kern="1200" baseline="0" dirty="0" smtClean="0">
                          <a:solidFill>
                            <a:schemeClr val="dk1"/>
                          </a:solidFill>
                          <a:latin typeface="+mn-lt"/>
                          <a:ea typeface="+mn-ea"/>
                          <a:cs typeface="+mn-cs"/>
                        </a:rPr>
                        <a:t>Bloqueo-L(B)</a:t>
                      </a:r>
                    </a:p>
                    <a:p>
                      <a:r>
                        <a:rPr lang="es-ES_tradnl" sz="1800" b="0" i="0" u="none" strike="noStrike" kern="1200" baseline="0" dirty="0" smtClean="0">
                          <a:solidFill>
                            <a:schemeClr val="dk1"/>
                          </a:solidFill>
                          <a:latin typeface="+mn-lt"/>
                          <a:ea typeface="+mn-ea"/>
                          <a:cs typeface="+mn-cs"/>
                        </a:rPr>
                        <a:t>leer(B)</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800" b="0" i="0" u="none" strike="noStrike" kern="1200" baseline="0" dirty="0" err="1" smtClean="0">
                          <a:solidFill>
                            <a:schemeClr val="dk1"/>
                          </a:solidFill>
                          <a:latin typeface="+mn-lt"/>
                          <a:ea typeface="+mn-ea"/>
                          <a:cs typeface="+mn-cs"/>
                        </a:rPr>
                        <a:t>Desbloqeo</a:t>
                      </a:r>
                      <a:r>
                        <a:rPr lang="es-ES_tradnl" sz="1800" b="0" i="0" u="none" strike="noStrike" kern="1200" baseline="0" dirty="0" smtClean="0">
                          <a:solidFill>
                            <a:schemeClr val="dk1"/>
                          </a:solidFill>
                          <a:latin typeface="+mn-lt"/>
                          <a:ea typeface="+mn-ea"/>
                          <a:cs typeface="+mn-cs"/>
                        </a:rPr>
                        <a:t>(B)</a:t>
                      </a:r>
                    </a:p>
                    <a:p>
                      <a:r>
                        <a:rPr lang="es-ES_tradnl" sz="1800" b="0" i="0" u="none" strike="noStrike" kern="1200" baseline="0" dirty="0" smtClean="0">
                          <a:solidFill>
                            <a:schemeClr val="dk1"/>
                          </a:solidFill>
                          <a:latin typeface="+mn-lt"/>
                          <a:ea typeface="+mn-ea"/>
                          <a:cs typeface="+mn-cs"/>
                        </a:rPr>
                        <a:t>imprimir(A + B)</a:t>
                      </a:r>
                      <a:endParaRPr lang="es-ES_tradnl" dirty="0"/>
                    </a:p>
                  </a:txBody>
                  <a:tcPr/>
                </a:tc>
              </a:tr>
            </a:tbl>
          </a:graphicData>
        </a:graphic>
      </p:graphicFrame>
      <p:sp>
        <p:nvSpPr>
          <p:cNvPr id="6" name="5 Rectángulo"/>
          <p:cNvSpPr/>
          <p:nvPr/>
        </p:nvSpPr>
        <p:spPr>
          <a:xfrm>
            <a:off x="323528" y="5877272"/>
            <a:ext cx="8424936" cy="369332"/>
          </a:xfrm>
          <a:prstGeom prst="rect">
            <a:avLst/>
          </a:prstGeom>
        </p:spPr>
        <p:txBody>
          <a:bodyPr wrap="square">
            <a:spAutoFit/>
          </a:bodyPr>
          <a:lstStyle/>
          <a:p>
            <a:r>
              <a:rPr lang="es-ES_tradnl" dirty="0"/>
              <a:t>¿Qué es lo </a:t>
            </a:r>
            <a:r>
              <a:rPr lang="es-ES_tradnl" dirty="0" smtClean="0"/>
              <a:t>que está funcionando mal</a:t>
            </a:r>
            <a:r>
              <a:rPr lang="es-ES_tradnl" dirty="0"/>
              <a:t>?</a:t>
            </a:r>
          </a:p>
        </p:txBody>
      </p:sp>
      <p:sp>
        <p:nvSpPr>
          <p:cNvPr id="7" name="6 Rectángulo"/>
          <p:cNvSpPr/>
          <p:nvPr/>
        </p:nvSpPr>
        <p:spPr>
          <a:xfrm>
            <a:off x="107504" y="6300028"/>
            <a:ext cx="9036496" cy="369332"/>
          </a:xfrm>
          <a:prstGeom prst="rect">
            <a:avLst/>
          </a:prstGeom>
        </p:spPr>
        <p:txBody>
          <a:bodyPr wrap="square">
            <a:spAutoFit/>
          </a:bodyPr>
          <a:lstStyle/>
          <a:p>
            <a:r>
              <a:rPr lang="es-ES_tradnl" b="1" dirty="0">
                <a:solidFill>
                  <a:srgbClr val="FF0000"/>
                </a:solidFill>
              </a:rPr>
              <a:t>¡¡¡ ESCRIBIR Y PROBAR LA EJECUCIÓN DE LAS TRANSACCIONES EN SU </a:t>
            </a:r>
            <a:r>
              <a:rPr lang="es-ES_tradnl" b="1" dirty="0" err="1">
                <a:solidFill>
                  <a:srgbClr val="FF0000"/>
                </a:solidFill>
              </a:rPr>
              <a:t>SGBD</a:t>
            </a:r>
            <a:r>
              <a:rPr lang="es-ES_tradnl" b="1" dirty="0">
                <a:solidFill>
                  <a:srgbClr val="FF0000"/>
                </a:solidFill>
              </a:rPr>
              <a:t> PREFERIDO !!!</a:t>
            </a:r>
          </a:p>
        </p:txBody>
      </p:sp>
      <p:sp>
        <p:nvSpPr>
          <p:cNvPr id="2" name="1 Marcador de número de diapositiva"/>
          <p:cNvSpPr>
            <a:spLocks noGrp="1"/>
          </p:cNvSpPr>
          <p:nvPr>
            <p:ph type="sldNum" sz="quarter" idx="12"/>
          </p:nvPr>
        </p:nvSpPr>
        <p:spPr/>
        <p:txBody>
          <a:bodyPr/>
          <a:lstStyle/>
          <a:p>
            <a:fld id="{76F8C1B2-E5CD-4AB9-97B7-FD7BCB464BDE}" type="slidenum">
              <a:rPr lang="es-ES_tradnl" smtClean="0"/>
              <a:t>25</a:t>
            </a:fld>
            <a:endParaRPr lang="es-ES_tradnl"/>
          </a:p>
        </p:txBody>
      </p:sp>
    </p:spTree>
    <p:extLst>
      <p:ext uri="{BB962C8B-B14F-4D97-AF65-F5344CB8AC3E}">
        <p14:creationId xmlns:p14="http://schemas.microsoft.com/office/powerpoint/2010/main" val="2559515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a:spLocks noGrp="1"/>
          </p:cNvSpPr>
          <p:nvPr>
            <p:ph type="sldNum" sz="quarter" idx="12"/>
          </p:nvPr>
        </p:nvSpPr>
        <p:spPr/>
        <p:txBody>
          <a:bodyPr/>
          <a:lstStyle/>
          <a:p>
            <a:fld id="{76F8C1B2-E5CD-4AB9-97B7-FD7BCB464BDE}" type="slidenum">
              <a:rPr lang="es-ES_tradnl" smtClean="0"/>
              <a:t>26</a:t>
            </a:fld>
            <a:endParaRPr lang="es-ES_tradnl"/>
          </a:p>
        </p:txBody>
      </p:sp>
      <p:sp>
        <p:nvSpPr>
          <p:cNvPr id="2" name="1 Rectángulo"/>
          <p:cNvSpPr/>
          <p:nvPr/>
        </p:nvSpPr>
        <p:spPr>
          <a:xfrm>
            <a:off x="1712288" y="260648"/>
            <a:ext cx="6700296" cy="646331"/>
          </a:xfrm>
          <a:prstGeom prst="rect">
            <a:avLst/>
          </a:prstGeom>
        </p:spPr>
        <p:txBody>
          <a:bodyPr wrap="none">
            <a:spAutoFit/>
          </a:bodyPr>
          <a:lstStyle/>
          <a:p>
            <a:pPr algn="ctr"/>
            <a:r>
              <a:rPr lang="es-ES_tradnl" sz="3600" b="1" i="1" dirty="0"/>
              <a:t>Coincidencia de </a:t>
            </a:r>
            <a:r>
              <a:rPr lang="es-ES_tradnl" sz="3600" b="1" i="1" dirty="0"/>
              <a:t>acceso y bloqueos</a:t>
            </a:r>
            <a:endParaRPr lang="es-ES_tradnl" sz="3600" b="1" i="1" dirty="0"/>
          </a:p>
        </p:txBody>
      </p:sp>
      <p:sp>
        <p:nvSpPr>
          <p:cNvPr id="3" name="2 Rectángulo"/>
          <p:cNvSpPr/>
          <p:nvPr/>
        </p:nvSpPr>
        <p:spPr>
          <a:xfrm>
            <a:off x="251520" y="1268760"/>
            <a:ext cx="8784976" cy="646331"/>
          </a:xfrm>
          <a:prstGeom prst="rect">
            <a:avLst/>
          </a:prstGeom>
        </p:spPr>
        <p:txBody>
          <a:bodyPr wrap="square">
            <a:spAutoFit/>
          </a:bodyPr>
          <a:lstStyle/>
          <a:p>
            <a:r>
              <a:rPr lang="es-ES_tradnl" dirty="0"/>
              <a:t>En el curso de una transacción que actualiza tablas </a:t>
            </a:r>
            <a:r>
              <a:rPr lang="es-ES_tradnl" dirty="0" err="1" smtClean="0"/>
              <a:t>MySQL</a:t>
            </a:r>
            <a:r>
              <a:rPr lang="es-ES_tradnl" dirty="0" smtClean="0"/>
              <a:t> </a:t>
            </a:r>
            <a:r>
              <a:rPr lang="es-ES_tradnl" dirty="0"/>
              <a:t>impone </a:t>
            </a:r>
            <a:r>
              <a:rPr lang="es-ES_tradnl" dirty="0" smtClean="0"/>
              <a:t>bloqueos para </a:t>
            </a:r>
            <a:r>
              <a:rPr lang="es-ES_tradnl" dirty="0"/>
              <a:t>evitar actualizaciones coincidentes que darían lugar a resultados incorrectos.</a:t>
            </a:r>
          </a:p>
        </p:txBody>
      </p:sp>
      <p:sp>
        <p:nvSpPr>
          <p:cNvPr id="5" name="4 Rectángulo"/>
          <p:cNvSpPr/>
          <p:nvPr/>
        </p:nvSpPr>
        <p:spPr>
          <a:xfrm>
            <a:off x="31211" y="2276872"/>
            <a:ext cx="8856984" cy="2308324"/>
          </a:xfrm>
          <a:prstGeom prst="rect">
            <a:avLst/>
          </a:prstGeom>
        </p:spPr>
        <p:txBody>
          <a:bodyPr wrap="square">
            <a:spAutoFit/>
          </a:bodyPr>
          <a:lstStyle/>
          <a:p>
            <a:r>
              <a:rPr lang="es-ES_tradnl" dirty="0"/>
              <a:t>Cuando una sesión efectúa un </a:t>
            </a:r>
            <a:r>
              <a:rPr lang="es-ES_tradnl" dirty="0" err="1"/>
              <a:t>UPDATE</a:t>
            </a:r>
            <a:r>
              <a:rPr lang="es-ES_tradnl" dirty="0"/>
              <a:t> o un </a:t>
            </a:r>
            <a:r>
              <a:rPr lang="es-ES_tradnl" dirty="0" err="1"/>
              <a:t>DELETE</a:t>
            </a:r>
            <a:r>
              <a:rPr lang="es-ES_tradnl" dirty="0"/>
              <a:t> en una tabla </a:t>
            </a:r>
            <a:r>
              <a:rPr lang="es-ES_tradnl" dirty="0" smtClean="0"/>
              <a:t>en </a:t>
            </a:r>
            <a:r>
              <a:rPr lang="es-ES_tradnl" dirty="0"/>
              <a:t>el </a:t>
            </a:r>
            <a:r>
              <a:rPr lang="es-ES_tradnl" dirty="0" smtClean="0"/>
              <a:t>curso de </a:t>
            </a:r>
            <a:r>
              <a:rPr lang="es-ES_tradnl" dirty="0"/>
              <a:t>una transacción, </a:t>
            </a:r>
            <a:r>
              <a:rPr lang="es-ES_tradnl" dirty="0" err="1"/>
              <a:t>MySQL</a:t>
            </a:r>
            <a:r>
              <a:rPr lang="es-ES_tradnl" dirty="0"/>
              <a:t> establecerá un bloqueo exclusivo a nivel de fila en las </a:t>
            </a:r>
            <a:r>
              <a:rPr lang="es-ES_tradnl" dirty="0" smtClean="0"/>
              <a:t>filas en </a:t>
            </a:r>
            <a:r>
              <a:rPr lang="es-ES_tradnl" dirty="0"/>
              <a:t>cuestión. En ese caso, las otras sesiones esperarán cuando realicen un intento </a:t>
            </a:r>
            <a:r>
              <a:rPr lang="es-ES_tradnl" dirty="0" smtClean="0"/>
              <a:t>de modificación o eliminación </a:t>
            </a:r>
            <a:r>
              <a:rPr lang="es-ES_tradnl" dirty="0"/>
              <a:t>de las filas bloqueadas; en cambio, pueden modificar o eliminar otras filas no bloqueadas, o insertar </a:t>
            </a:r>
            <a:r>
              <a:rPr lang="es-ES_tradnl" dirty="0" smtClean="0"/>
              <a:t>nuevas.</a:t>
            </a:r>
          </a:p>
          <a:p>
            <a:endParaRPr lang="es-ES_tradnl" dirty="0"/>
          </a:p>
          <a:p>
            <a:r>
              <a:rPr lang="es-ES_tradnl" dirty="0"/>
              <a:t>Es posible establecer un bloqueo de filas en la lectura añadiendo la cláusula </a:t>
            </a:r>
            <a:r>
              <a:rPr lang="es-ES_tradnl" dirty="0" err="1"/>
              <a:t>FOR</a:t>
            </a:r>
            <a:r>
              <a:rPr lang="es-ES_tradnl" dirty="0"/>
              <a:t> </a:t>
            </a:r>
            <a:r>
              <a:rPr lang="es-ES_tradnl" dirty="0" err="1"/>
              <a:t>UPDATE</a:t>
            </a:r>
            <a:r>
              <a:rPr lang="es-ES_tradnl" dirty="0"/>
              <a:t> al final de la sentencia </a:t>
            </a:r>
            <a:r>
              <a:rPr lang="es-ES_tradnl" dirty="0" err="1" smtClean="0"/>
              <a:t>SELECT</a:t>
            </a:r>
            <a:r>
              <a:rPr lang="es-ES_tradnl" dirty="0" smtClean="0"/>
              <a:t>.</a:t>
            </a:r>
            <a:endParaRPr lang="es-ES_tradnl" dirty="0"/>
          </a:p>
        </p:txBody>
      </p:sp>
    </p:spTree>
    <p:extLst>
      <p:ext uri="{BB962C8B-B14F-4D97-AF65-F5344CB8AC3E}">
        <p14:creationId xmlns:p14="http://schemas.microsoft.com/office/powerpoint/2010/main" val="16378212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a:spLocks noGrp="1"/>
          </p:cNvSpPr>
          <p:nvPr>
            <p:ph type="sldNum" sz="quarter" idx="12"/>
          </p:nvPr>
        </p:nvSpPr>
        <p:spPr/>
        <p:txBody>
          <a:bodyPr/>
          <a:lstStyle/>
          <a:p>
            <a:fld id="{76F8C1B2-E5CD-4AB9-97B7-FD7BCB464BDE}" type="slidenum">
              <a:rPr lang="es-ES_tradnl" smtClean="0"/>
              <a:t>27</a:t>
            </a:fld>
            <a:endParaRPr lang="es-ES_tradnl"/>
          </a:p>
        </p:txBody>
      </p:sp>
      <p:graphicFrame>
        <p:nvGraphicFramePr>
          <p:cNvPr id="2" name="1 Tabla"/>
          <p:cNvGraphicFramePr>
            <a:graphicFrameLocks noGrp="1"/>
          </p:cNvGraphicFramePr>
          <p:nvPr>
            <p:extLst>
              <p:ext uri="{D42A27DB-BD31-4B8C-83A1-F6EECF244321}">
                <p14:modId xmlns:p14="http://schemas.microsoft.com/office/powerpoint/2010/main" val="2041706993"/>
              </p:ext>
            </p:extLst>
          </p:nvPr>
        </p:nvGraphicFramePr>
        <p:xfrm>
          <a:off x="251520" y="1124744"/>
          <a:ext cx="8784976" cy="4785360"/>
        </p:xfrm>
        <a:graphic>
          <a:graphicData uri="http://schemas.openxmlformats.org/drawingml/2006/table">
            <a:tbl>
              <a:tblPr firstRow="1" bandRow="1">
                <a:tableStyleId>{5C22544A-7EE6-4342-B048-85BDC9FD1C3A}</a:tableStyleId>
              </a:tblPr>
              <a:tblGrid>
                <a:gridCol w="4392488"/>
                <a:gridCol w="4392488"/>
              </a:tblGrid>
              <a:tr h="370840">
                <a:tc>
                  <a:txBody>
                    <a:bodyPr/>
                    <a:lstStyle/>
                    <a:p>
                      <a:r>
                        <a:rPr lang="es-ES_tradnl" dirty="0" smtClean="0"/>
                        <a:t>Sesión 1</a:t>
                      </a:r>
                      <a:endParaRPr lang="es-ES_tradnl" dirty="0"/>
                    </a:p>
                  </a:txBody>
                  <a:tcPr/>
                </a:tc>
                <a:tc>
                  <a:txBody>
                    <a:bodyPr/>
                    <a:lstStyle/>
                    <a:p>
                      <a:r>
                        <a:rPr lang="es-ES_tradnl" dirty="0" smtClean="0"/>
                        <a:t>Sesión 2</a:t>
                      </a:r>
                      <a:endParaRPr lang="es-ES_tradnl" dirty="0"/>
                    </a:p>
                  </a:txBody>
                  <a:tcPr/>
                </a:tc>
              </a:tr>
              <a:tr h="370840">
                <a:tc>
                  <a:txBody>
                    <a:bodyPr/>
                    <a:lstStyle/>
                    <a:p>
                      <a:r>
                        <a:rPr lang="es-ES_tradnl" dirty="0" smtClean="0"/>
                        <a:t>SET </a:t>
                      </a:r>
                      <a:r>
                        <a:rPr lang="es-ES_tradnl" dirty="0" err="1" smtClean="0"/>
                        <a:t>AUTOCOMMIT</a:t>
                      </a:r>
                      <a:r>
                        <a:rPr lang="es-ES_tradnl" dirty="0" smtClean="0"/>
                        <a:t> = 0;</a:t>
                      </a:r>
                      <a:endParaRPr lang="es-ES_tradnl" dirty="0"/>
                    </a:p>
                  </a:txBody>
                  <a:tcPr/>
                </a:tc>
                <a:tc>
                  <a:txBody>
                    <a:bodyPr/>
                    <a:lstStyle/>
                    <a:p>
                      <a:r>
                        <a:rPr lang="es-ES_tradnl" dirty="0" smtClean="0"/>
                        <a:t>SET </a:t>
                      </a:r>
                      <a:r>
                        <a:rPr lang="es-ES_tradnl" dirty="0" err="1" smtClean="0"/>
                        <a:t>AUTOCOMMIT</a:t>
                      </a:r>
                      <a:r>
                        <a:rPr lang="es-ES_tradnl" dirty="0" smtClean="0"/>
                        <a:t> = 0;</a:t>
                      </a:r>
                      <a:endParaRPr lang="es-ES_tradnl" dirty="0"/>
                    </a:p>
                  </a:txBody>
                  <a:tcPr/>
                </a:tc>
              </a:tr>
              <a:tr h="370840">
                <a:tc>
                  <a:txBody>
                    <a:bodyPr/>
                    <a:lstStyle/>
                    <a:p>
                      <a:r>
                        <a:rPr lang="es-ES_tradnl" dirty="0" err="1" smtClean="0"/>
                        <a:t>UPDATE</a:t>
                      </a:r>
                      <a:r>
                        <a:rPr lang="es-ES_tradnl" dirty="0" smtClean="0"/>
                        <a:t> pedido SET cantidad = 2 </a:t>
                      </a:r>
                      <a:r>
                        <a:rPr lang="es-ES_tradnl" dirty="0" err="1" smtClean="0"/>
                        <a:t>WHERE</a:t>
                      </a:r>
                      <a:r>
                        <a:rPr lang="es-ES_tradnl" dirty="0" smtClean="0"/>
                        <a:t> </a:t>
                      </a:r>
                      <a:r>
                        <a:rPr lang="es-ES_tradnl" dirty="0" err="1" smtClean="0"/>
                        <a:t>id_pedido</a:t>
                      </a:r>
                      <a:r>
                        <a:rPr lang="es-ES_tradnl" dirty="0" smtClean="0"/>
                        <a:t> = 3;</a:t>
                      </a:r>
                      <a:endParaRPr lang="es-ES_tradnl" dirty="0"/>
                    </a:p>
                  </a:txBody>
                  <a:tcPr/>
                </a:tc>
                <a:tc>
                  <a:txBody>
                    <a:bodyPr/>
                    <a:lstStyle/>
                    <a:p>
                      <a:endParaRPr lang="es-ES_tradnl"/>
                    </a:p>
                  </a:txBody>
                  <a:tcPr/>
                </a:tc>
              </a:tr>
              <a:tr h="370840">
                <a:tc>
                  <a:txBody>
                    <a:bodyPr/>
                    <a:lstStyle/>
                    <a:p>
                      <a:endParaRPr lang="es-ES_tradnl" dirty="0"/>
                    </a:p>
                  </a:txBody>
                  <a:tcPr/>
                </a:tc>
                <a:tc>
                  <a:txBody>
                    <a:bodyPr/>
                    <a:lstStyle/>
                    <a:p>
                      <a:r>
                        <a:rPr lang="es-ES_tradnl" dirty="0" err="1" smtClean="0"/>
                        <a:t>SELECT</a:t>
                      </a:r>
                      <a:r>
                        <a:rPr lang="es-ES_tradnl" dirty="0" smtClean="0"/>
                        <a:t> cantidad  </a:t>
                      </a:r>
                      <a:r>
                        <a:rPr lang="es-ES_tradnl" dirty="0" err="1" smtClean="0"/>
                        <a:t>FROM</a:t>
                      </a:r>
                      <a:r>
                        <a:rPr lang="es-ES_tradnl" dirty="0" smtClean="0"/>
                        <a:t> </a:t>
                      </a:r>
                      <a:r>
                        <a:rPr lang="es-ES_tradnl" dirty="0" smtClean="0"/>
                        <a:t>pedido</a:t>
                      </a:r>
                      <a:r>
                        <a:rPr lang="es-ES_tradnl" dirty="0" smtClean="0"/>
                        <a:t> </a:t>
                      </a:r>
                      <a:r>
                        <a:rPr lang="es-ES_tradnl" dirty="0" err="1" smtClean="0"/>
                        <a:t>WHERE</a:t>
                      </a:r>
                      <a:r>
                        <a:rPr lang="es-ES_tradnl" dirty="0" smtClean="0"/>
                        <a:t> </a:t>
                      </a:r>
                      <a:r>
                        <a:rPr lang="es-ES_tradnl" dirty="0" err="1" smtClean="0"/>
                        <a:t>id_pedido</a:t>
                      </a:r>
                      <a:r>
                        <a:rPr lang="es-ES_tradnl" dirty="0" smtClean="0"/>
                        <a:t> = 3; </a:t>
                      </a:r>
                      <a:endParaRPr lang="es-ES_tradnl" dirty="0"/>
                    </a:p>
                  </a:txBody>
                  <a:tcPr/>
                </a:tc>
              </a:tr>
              <a:tr h="370840">
                <a:tc>
                  <a:txBody>
                    <a:bodyPr/>
                    <a:lstStyle/>
                    <a:p>
                      <a:endParaRPr lang="es-ES_tradnl"/>
                    </a:p>
                  </a:txBody>
                  <a:tcPr/>
                </a:tc>
                <a:tc>
                  <a:txBody>
                    <a:bodyPr/>
                    <a:lstStyle/>
                    <a:p>
                      <a:endParaRPr lang="es-ES_tradnl"/>
                    </a:p>
                  </a:txBody>
                  <a:tcPr/>
                </a:tc>
              </a:tr>
              <a:tr h="370840">
                <a:tc>
                  <a:txBody>
                    <a:bodyPr/>
                    <a:lstStyle/>
                    <a:p>
                      <a:endParaRPr lang="es-ES_tradnl"/>
                    </a:p>
                  </a:txBody>
                  <a:tcPr/>
                </a:tc>
                <a:tc>
                  <a:txBody>
                    <a:bodyPr/>
                    <a:lstStyle/>
                    <a:p>
                      <a:r>
                        <a:rPr lang="es-ES_tradnl" dirty="0" err="1" smtClean="0"/>
                        <a:t>UPDATE</a:t>
                      </a:r>
                      <a:r>
                        <a:rPr lang="es-ES_tradnl" dirty="0" smtClean="0"/>
                        <a:t> pedido SET cantidad = 3 </a:t>
                      </a:r>
                      <a:r>
                        <a:rPr lang="es-ES_tradnl" dirty="0" err="1" smtClean="0"/>
                        <a:t>WHERE</a:t>
                      </a:r>
                      <a:r>
                        <a:rPr lang="es-ES_tradnl" dirty="0" smtClean="0"/>
                        <a:t> </a:t>
                      </a:r>
                      <a:r>
                        <a:rPr lang="es-ES_tradnl" dirty="0" err="1" smtClean="0"/>
                        <a:t>id_pedido</a:t>
                      </a:r>
                      <a:r>
                        <a:rPr lang="es-ES_tradnl" dirty="0" smtClean="0"/>
                        <a:t> = 3;</a:t>
                      </a:r>
                      <a:endParaRPr lang="es-ES_tradnl" dirty="0"/>
                    </a:p>
                  </a:txBody>
                  <a:tcPr/>
                </a:tc>
              </a:tr>
              <a:tr h="370840">
                <a:tc>
                  <a:txBody>
                    <a:bodyPr/>
                    <a:lstStyle/>
                    <a:p>
                      <a:endParaRPr lang="es-ES_tradnl"/>
                    </a:p>
                  </a:txBody>
                  <a:tcPr/>
                </a:tc>
                <a:tc>
                  <a:txBody>
                    <a:bodyPr/>
                    <a:lstStyle/>
                    <a:p>
                      <a:endParaRPr lang="es-ES_tradnl" dirty="0"/>
                    </a:p>
                  </a:txBody>
                  <a:tcPr/>
                </a:tc>
              </a:tr>
              <a:tr h="370840">
                <a:tc>
                  <a:txBody>
                    <a:bodyPr/>
                    <a:lstStyle/>
                    <a:p>
                      <a:endParaRPr lang="es-ES_tradnl" dirty="0"/>
                    </a:p>
                  </a:txBody>
                  <a:tcPr/>
                </a:tc>
                <a:tc>
                  <a:txBody>
                    <a:bodyPr/>
                    <a:lstStyle/>
                    <a:p>
                      <a:r>
                        <a:rPr lang="es-ES_tradnl" dirty="0" err="1" smtClean="0"/>
                        <a:t>UPDATE</a:t>
                      </a:r>
                      <a:r>
                        <a:rPr lang="es-ES_tradnl" dirty="0" smtClean="0"/>
                        <a:t> pedido SET cantidad = 3 </a:t>
                      </a:r>
                      <a:r>
                        <a:rPr lang="es-ES_tradnl" dirty="0" err="1" smtClean="0"/>
                        <a:t>WHERE</a:t>
                      </a:r>
                      <a:r>
                        <a:rPr lang="es-ES_tradnl" dirty="0" smtClean="0"/>
                        <a:t> </a:t>
                      </a:r>
                      <a:r>
                        <a:rPr lang="es-ES_tradnl" dirty="0" err="1" smtClean="0"/>
                        <a:t>id_pedido</a:t>
                      </a:r>
                      <a:r>
                        <a:rPr lang="es-ES_tradnl" dirty="0" smtClean="0"/>
                        <a:t> = 3;</a:t>
                      </a:r>
                      <a:endParaRPr lang="es-ES_tradnl" dirty="0"/>
                    </a:p>
                  </a:txBody>
                  <a:tcPr/>
                </a:tc>
              </a:tr>
              <a:tr h="370840">
                <a:tc>
                  <a:txBody>
                    <a:bodyPr/>
                    <a:lstStyle/>
                    <a:p>
                      <a:r>
                        <a:rPr lang="es-ES_tradnl" dirty="0" err="1" smtClean="0"/>
                        <a:t>commit</a:t>
                      </a:r>
                      <a:r>
                        <a:rPr lang="es-ES_tradnl" dirty="0" smtClean="0"/>
                        <a:t>;</a:t>
                      </a:r>
                      <a:endParaRPr lang="es-ES_tradnl" dirty="0"/>
                    </a:p>
                  </a:txBody>
                  <a:tcPr/>
                </a:tc>
                <a:tc>
                  <a:txBody>
                    <a:bodyPr/>
                    <a:lstStyle/>
                    <a:p>
                      <a:endParaRPr lang="es-ES_tradnl" dirty="0"/>
                    </a:p>
                  </a:txBody>
                  <a:tcPr/>
                </a:tc>
              </a:tr>
              <a:tr h="370840">
                <a:tc>
                  <a:txBody>
                    <a:bodyPr/>
                    <a:lstStyle/>
                    <a:p>
                      <a:endParaRPr lang="es-ES_tradnl" dirty="0"/>
                    </a:p>
                  </a:txBody>
                  <a:tcPr/>
                </a:tc>
                <a:tc>
                  <a:txBody>
                    <a:bodyPr/>
                    <a:lstStyle/>
                    <a:p>
                      <a:r>
                        <a:rPr lang="es-ES_tradnl" dirty="0" err="1" smtClean="0"/>
                        <a:t>commit</a:t>
                      </a:r>
                      <a:r>
                        <a:rPr lang="es-ES_tradnl" dirty="0" smtClean="0"/>
                        <a:t>;</a:t>
                      </a:r>
                      <a:endParaRPr lang="es-ES_tradnl" dirty="0"/>
                    </a:p>
                  </a:txBody>
                  <a:tcPr/>
                </a:tc>
              </a:tr>
            </a:tbl>
          </a:graphicData>
        </a:graphic>
      </p:graphicFrame>
      <p:sp>
        <p:nvSpPr>
          <p:cNvPr id="3" name="2 Rectángulo"/>
          <p:cNvSpPr/>
          <p:nvPr/>
        </p:nvSpPr>
        <p:spPr>
          <a:xfrm>
            <a:off x="3203848" y="548680"/>
            <a:ext cx="3429144" cy="369332"/>
          </a:xfrm>
          <a:prstGeom prst="rect">
            <a:avLst/>
          </a:prstGeom>
        </p:spPr>
        <p:txBody>
          <a:bodyPr wrap="none">
            <a:spAutoFit/>
          </a:bodyPr>
          <a:lstStyle/>
          <a:p>
            <a:r>
              <a:rPr lang="es-ES_tradnl" dirty="0"/>
              <a:t>Coincidencia de </a:t>
            </a:r>
            <a:r>
              <a:rPr lang="es-ES_tradnl" dirty="0" smtClean="0"/>
              <a:t>acceso y bloqueos</a:t>
            </a:r>
            <a:endParaRPr lang="es-ES_tradnl" dirty="0"/>
          </a:p>
        </p:txBody>
      </p:sp>
      <p:sp>
        <p:nvSpPr>
          <p:cNvPr id="5" name="4 Rectángulo"/>
          <p:cNvSpPr/>
          <p:nvPr/>
        </p:nvSpPr>
        <p:spPr>
          <a:xfrm>
            <a:off x="179512" y="6237312"/>
            <a:ext cx="8784976" cy="369332"/>
          </a:xfrm>
          <a:prstGeom prst="rect">
            <a:avLst/>
          </a:prstGeom>
        </p:spPr>
        <p:txBody>
          <a:bodyPr wrap="square">
            <a:spAutoFit/>
          </a:bodyPr>
          <a:lstStyle/>
          <a:p>
            <a:r>
              <a:rPr lang="es-ES_tradnl" b="1" dirty="0">
                <a:solidFill>
                  <a:srgbClr val="FF0000"/>
                </a:solidFill>
              </a:rPr>
              <a:t>¡¡¡ ESCRIBIR Y PROBAR LA EJECUCIÓN DE LAS TRANSACCIONES EN SU </a:t>
            </a:r>
            <a:r>
              <a:rPr lang="es-ES_tradnl" b="1" dirty="0" err="1">
                <a:solidFill>
                  <a:srgbClr val="FF0000"/>
                </a:solidFill>
              </a:rPr>
              <a:t>SGBD</a:t>
            </a:r>
            <a:r>
              <a:rPr lang="es-ES_tradnl" b="1" dirty="0">
                <a:solidFill>
                  <a:srgbClr val="FF0000"/>
                </a:solidFill>
              </a:rPr>
              <a:t> PREFERIDO !!!</a:t>
            </a:r>
          </a:p>
        </p:txBody>
      </p:sp>
    </p:spTree>
    <p:extLst>
      <p:ext uri="{BB962C8B-B14F-4D97-AF65-F5344CB8AC3E}">
        <p14:creationId xmlns:p14="http://schemas.microsoft.com/office/powerpoint/2010/main" val="18873637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a:spLocks noGrp="1"/>
          </p:cNvSpPr>
          <p:nvPr>
            <p:ph type="sldNum" sz="quarter" idx="12"/>
          </p:nvPr>
        </p:nvSpPr>
        <p:spPr/>
        <p:txBody>
          <a:bodyPr/>
          <a:lstStyle/>
          <a:p>
            <a:fld id="{76F8C1B2-E5CD-4AB9-97B7-FD7BCB464BDE}" type="slidenum">
              <a:rPr lang="es-ES_tradnl" smtClean="0"/>
              <a:t>28</a:t>
            </a:fld>
            <a:endParaRPr lang="es-ES_tradnl"/>
          </a:p>
        </p:txBody>
      </p:sp>
      <p:graphicFrame>
        <p:nvGraphicFramePr>
          <p:cNvPr id="2" name="1 Tabla"/>
          <p:cNvGraphicFramePr>
            <a:graphicFrameLocks noGrp="1"/>
          </p:cNvGraphicFramePr>
          <p:nvPr>
            <p:extLst>
              <p:ext uri="{D42A27DB-BD31-4B8C-83A1-F6EECF244321}">
                <p14:modId xmlns:p14="http://schemas.microsoft.com/office/powerpoint/2010/main" val="1166277133"/>
              </p:ext>
            </p:extLst>
          </p:nvPr>
        </p:nvGraphicFramePr>
        <p:xfrm>
          <a:off x="179512" y="1397000"/>
          <a:ext cx="8784976" cy="2021840"/>
        </p:xfrm>
        <a:graphic>
          <a:graphicData uri="http://schemas.openxmlformats.org/drawingml/2006/table">
            <a:tbl>
              <a:tblPr firstRow="1" bandRow="1">
                <a:tableStyleId>{5C22544A-7EE6-4342-B048-85BDC9FD1C3A}</a:tableStyleId>
              </a:tblPr>
              <a:tblGrid>
                <a:gridCol w="4392488"/>
                <a:gridCol w="4392488"/>
              </a:tblGrid>
              <a:tr h="370840">
                <a:tc>
                  <a:txBody>
                    <a:bodyPr/>
                    <a:lstStyle/>
                    <a:p>
                      <a:r>
                        <a:rPr lang="es-ES_tradnl" dirty="0" smtClean="0"/>
                        <a:t>Sesión 1</a:t>
                      </a:r>
                      <a:endParaRPr lang="es-ES_tradnl" dirty="0"/>
                    </a:p>
                  </a:txBody>
                  <a:tcPr/>
                </a:tc>
                <a:tc>
                  <a:txBody>
                    <a:bodyPr/>
                    <a:lstStyle/>
                    <a:p>
                      <a:r>
                        <a:rPr lang="es-ES_tradnl" dirty="0" smtClean="0"/>
                        <a:t>Sesión 2</a:t>
                      </a:r>
                      <a:endParaRPr lang="es-ES_tradnl" dirty="0"/>
                    </a:p>
                  </a:txBody>
                  <a:tcPr/>
                </a:tc>
              </a:tr>
              <a:tr h="370840">
                <a:tc>
                  <a:txBody>
                    <a:bodyPr/>
                    <a:lstStyle/>
                    <a:p>
                      <a:r>
                        <a:rPr lang="es-ES_tradnl" dirty="0" err="1" smtClean="0"/>
                        <a:t>UPDATE</a:t>
                      </a:r>
                      <a:r>
                        <a:rPr lang="es-ES_tradnl" dirty="0" smtClean="0"/>
                        <a:t> pedido SET cantidad = 4 </a:t>
                      </a:r>
                      <a:r>
                        <a:rPr lang="es-ES_tradnl" dirty="0" err="1" smtClean="0"/>
                        <a:t>WHERE</a:t>
                      </a:r>
                      <a:r>
                        <a:rPr lang="es-ES_tradnl" dirty="0" smtClean="0"/>
                        <a:t> </a:t>
                      </a:r>
                      <a:r>
                        <a:rPr lang="es-ES_tradnl" dirty="0" err="1" smtClean="0"/>
                        <a:t>id_pedido</a:t>
                      </a:r>
                      <a:r>
                        <a:rPr lang="es-ES_tradnl" dirty="0" smtClean="0"/>
                        <a:t> = 3;</a:t>
                      </a:r>
                      <a:endParaRPr lang="es-ES_tradnl" dirty="0"/>
                    </a:p>
                  </a:txBody>
                  <a:tcPr/>
                </a:tc>
                <a:tc>
                  <a:txBody>
                    <a:bodyPr/>
                    <a:lstStyle/>
                    <a:p>
                      <a:r>
                        <a:rPr lang="en-US" dirty="0" smtClean="0"/>
                        <a:t>SELECT </a:t>
                      </a:r>
                      <a:r>
                        <a:rPr lang="en-US" dirty="0" err="1" smtClean="0"/>
                        <a:t>cantidad</a:t>
                      </a:r>
                      <a:r>
                        <a:rPr lang="en-US" dirty="0" smtClean="0"/>
                        <a:t> FROM </a:t>
                      </a:r>
                      <a:r>
                        <a:rPr lang="en-US" dirty="0" err="1" smtClean="0"/>
                        <a:t>pedido</a:t>
                      </a:r>
                      <a:r>
                        <a:rPr lang="en-US" dirty="0" smtClean="0"/>
                        <a:t> WHERE </a:t>
                      </a:r>
                      <a:r>
                        <a:rPr lang="en-US" dirty="0" err="1" smtClean="0"/>
                        <a:t>id_pedido</a:t>
                      </a:r>
                      <a:r>
                        <a:rPr lang="en-US" dirty="0" smtClean="0"/>
                        <a:t> = 3 FOR UPDATE;</a:t>
                      </a:r>
                      <a:endParaRPr lang="es-ES_tradnl" dirty="0"/>
                    </a:p>
                  </a:txBody>
                  <a:tcPr/>
                </a:tc>
              </a:tr>
              <a:tr h="370840">
                <a:tc>
                  <a:txBody>
                    <a:bodyPr/>
                    <a:lstStyle/>
                    <a:p>
                      <a:r>
                        <a:rPr lang="es-ES_tradnl" dirty="0" err="1" smtClean="0"/>
                        <a:t>COMMIT</a:t>
                      </a:r>
                      <a:r>
                        <a:rPr lang="es-ES_tradnl" dirty="0" smtClean="0"/>
                        <a:t>;</a:t>
                      </a:r>
                      <a:endParaRPr lang="es-ES_tradnl" dirty="0"/>
                    </a:p>
                  </a:txBody>
                  <a:tcPr/>
                </a:tc>
                <a:tc>
                  <a:txBody>
                    <a:bodyPr/>
                    <a:lstStyle/>
                    <a:p>
                      <a:endParaRPr lang="es-ES_tradnl"/>
                    </a:p>
                  </a:txBody>
                  <a:tcPr/>
                </a:tc>
              </a:tr>
              <a:tr h="370840">
                <a:tc>
                  <a:txBody>
                    <a:bodyPr/>
                    <a:lstStyle/>
                    <a:p>
                      <a:r>
                        <a:rPr lang="en-US" dirty="0" smtClean="0"/>
                        <a:t>SELECT </a:t>
                      </a:r>
                      <a:r>
                        <a:rPr lang="en-US" dirty="0" err="1" smtClean="0"/>
                        <a:t>cantidad</a:t>
                      </a:r>
                      <a:r>
                        <a:rPr lang="en-US" dirty="0" smtClean="0"/>
                        <a:t> FROM </a:t>
                      </a:r>
                      <a:r>
                        <a:rPr lang="en-US" dirty="0" err="1" smtClean="0"/>
                        <a:t>pedido</a:t>
                      </a:r>
                      <a:r>
                        <a:rPr lang="en-US" dirty="0" smtClean="0"/>
                        <a:t> WHERE </a:t>
                      </a:r>
                      <a:r>
                        <a:rPr lang="en-US" dirty="0" err="1" smtClean="0"/>
                        <a:t>id_pedido</a:t>
                      </a:r>
                      <a:r>
                        <a:rPr lang="en-US" dirty="0" smtClean="0"/>
                        <a:t> = 3 FOR UPDATE;</a:t>
                      </a:r>
                      <a:endParaRPr lang="es-ES_tradnl" dirty="0"/>
                    </a:p>
                  </a:txBody>
                  <a:tcPr/>
                </a:tc>
                <a:tc>
                  <a:txBody>
                    <a:bodyPr/>
                    <a:lstStyle/>
                    <a:p>
                      <a:endParaRPr lang="es-ES_tradnl" dirty="0"/>
                    </a:p>
                  </a:txBody>
                  <a:tcPr/>
                </a:tc>
              </a:tr>
            </a:tbl>
          </a:graphicData>
        </a:graphic>
      </p:graphicFrame>
      <p:sp>
        <p:nvSpPr>
          <p:cNvPr id="5" name="4 Rectángulo"/>
          <p:cNvSpPr/>
          <p:nvPr/>
        </p:nvSpPr>
        <p:spPr>
          <a:xfrm>
            <a:off x="1619672" y="332656"/>
            <a:ext cx="6700296" cy="646331"/>
          </a:xfrm>
          <a:prstGeom prst="rect">
            <a:avLst/>
          </a:prstGeom>
        </p:spPr>
        <p:txBody>
          <a:bodyPr wrap="none">
            <a:spAutoFit/>
          </a:bodyPr>
          <a:lstStyle/>
          <a:p>
            <a:r>
              <a:rPr lang="es-ES_tradnl" sz="3600" b="1" i="1" dirty="0"/>
              <a:t>Coincidencia de </a:t>
            </a:r>
            <a:r>
              <a:rPr lang="es-ES_tradnl" sz="3600" b="1" i="1" dirty="0"/>
              <a:t>acceso y bloqueos</a:t>
            </a:r>
            <a:endParaRPr lang="es-ES_tradnl" sz="3600" b="1" i="1" dirty="0"/>
          </a:p>
        </p:txBody>
      </p:sp>
      <p:sp>
        <p:nvSpPr>
          <p:cNvPr id="6" name="5 Rectángulo"/>
          <p:cNvSpPr/>
          <p:nvPr/>
        </p:nvSpPr>
        <p:spPr>
          <a:xfrm>
            <a:off x="179512" y="5661248"/>
            <a:ext cx="8784976" cy="369332"/>
          </a:xfrm>
          <a:prstGeom prst="rect">
            <a:avLst/>
          </a:prstGeom>
        </p:spPr>
        <p:txBody>
          <a:bodyPr wrap="square">
            <a:spAutoFit/>
          </a:bodyPr>
          <a:lstStyle/>
          <a:p>
            <a:r>
              <a:rPr lang="es-ES_tradnl" b="1" dirty="0">
                <a:solidFill>
                  <a:srgbClr val="FF0000"/>
                </a:solidFill>
              </a:rPr>
              <a:t>¡¡¡ ESCRIBIR Y PROBAR LA EJECUCIÓN DE LAS TRANSACCIONES EN SU </a:t>
            </a:r>
            <a:r>
              <a:rPr lang="es-ES_tradnl" b="1" dirty="0" err="1">
                <a:solidFill>
                  <a:srgbClr val="FF0000"/>
                </a:solidFill>
              </a:rPr>
              <a:t>SGBD</a:t>
            </a:r>
            <a:r>
              <a:rPr lang="es-ES_tradnl" b="1" dirty="0">
                <a:solidFill>
                  <a:srgbClr val="FF0000"/>
                </a:solidFill>
              </a:rPr>
              <a:t> PREFERIDO !!!</a:t>
            </a:r>
          </a:p>
        </p:txBody>
      </p:sp>
    </p:spTree>
    <p:extLst>
      <p:ext uri="{BB962C8B-B14F-4D97-AF65-F5344CB8AC3E}">
        <p14:creationId xmlns:p14="http://schemas.microsoft.com/office/powerpoint/2010/main" val="1887363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251520" y="260648"/>
            <a:ext cx="8496944" cy="2862322"/>
          </a:xfrm>
          <a:prstGeom prst="rect">
            <a:avLst/>
          </a:prstGeom>
        </p:spPr>
        <p:txBody>
          <a:bodyPr wrap="square">
            <a:spAutoFit/>
          </a:bodyPr>
          <a:lstStyle/>
          <a:p>
            <a:pPr algn="ctr"/>
            <a:r>
              <a:rPr lang="es-ES_tradnl" sz="3600" b="1" i="1" dirty="0"/>
              <a:t>Concurrencia</a:t>
            </a:r>
          </a:p>
          <a:p>
            <a:endParaRPr lang="es-ES_tradnl" dirty="0" smtClean="0"/>
          </a:p>
          <a:p>
            <a:r>
              <a:rPr lang="es-ES_tradnl" dirty="0" smtClean="0"/>
              <a:t>Es cuando muchas transacciones acceden a la misma Base de Datos al mismo tiempo.</a:t>
            </a:r>
          </a:p>
          <a:p>
            <a:r>
              <a:rPr lang="es-ES_tradnl" dirty="0" smtClean="0"/>
              <a:t>Especialmente, cuando acceden a los mismos datos de la misma Base de Datos al mismo</a:t>
            </a:r>
          </a:p>
          <a:p>
            <a:r>
              <a:rPr lang="es-ES_tradnl" dirty="0" smtClean="0"/>
              <a:t>Tiempo.</a:t>
            </a:r>
          </a:p>
          <a:p>
            <a:endParaRPr lang="es-ES_tradnl" dirty="0"/>
          </a:p>
          <a:p>
            <a:endParaRPr lang="es-ES_tradnl" dirty="0" smtClean="0"/>
          </a:p>
          <a:p>
            <a:endParaRPr lang="es-ES_tradnl" dirty="0"/>
          </a:p>
          <a:p>
            <a:endParaRPr lang="es-ES_tradnl"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5882" t="53750" r="31882" b="6250"/>
          <a:stretch/>
        </p:blipFill>
        <p:spPr bwMode="auto">
          <a:xfrm>
            <a:off x="2267744" y="2780928"/>
            <a:ext cx="4175760" cy="2926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Marcador de número de diapositiva"/>
          <p:cNvSpPr>
            <a:spLocks noGrp="1"/>
          </p:cNvSpPr>
          <p:nvPr>
            <p:ph type="sldNum" sz="quarter" idx="12"/>
          </p:nvPr>
        </p:nvSpPr>
        <p:spPr/>
        <p:txBody>
          <a:bodyPr/>
          <a:lstStyle/>
          <a:p>
            <a:fld id="{76F8C1B2-E5CD-4AB9-97B7-FD7BCB464BDE}" type="slidenum">
              <a:rPr lang="es-ES_tradnl" smtClean="0"/>
              <a:t>3</a:t>
            </a:fld>
            <a:endParaRPr lang="es-ES_tradnl"/>
          </a:p>
        </p:txBody>
      </p:sp>
    </p:spTree>
    <p:extLst>
      <p:ext uri="{BB962C8B-B14F-4D97-AF65-F5344CB8AC3E}">
        <p14:creationId xmlns:p14="http://schemas.microsoft.com/office/powerpoint/2010/main" val="128234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07504" y="404664"/>
            <a:ext cx="8856984" cy="1477328"/>
          </a:xfrm>
          <a:prstGeom prst="rect">
            <a:avLst/>
          </a:prstGeom>
        </p:spPr>
        <p:txBody>
          <a:bodyPr wrap="square">
            <a:spAutoFit/>
          </a:bodyPr>
          <a:lstStyle/>
          <a:p>
            <a:pPr algn="ctr"/>
            <a:r>
              <a:rPr lang="es-ES_tradnl" sz="3600" b="1" i="1" dirty="0"/>
              <a:t>Transacciones</a:t>
            </a:r>
          </a:p>
          <a:p>
            <a:endParaRPr lang="es-ES_tradnl" dirty="0"/>
          </a:p>
          <a:p>
            <a:pPr algn="ctr"/>
            <a:r>
              <a:rPr lang="es-ES_tradnl" dirty="0" smtClean="0"/>
              <a:t>Sean </a:t>
            </a:r>
            <a:r>
              <a:rPr lang="es-ES_tradnl" dirty="0" err="1" smtClean="0"/>
              <a:t>T0</a:t>
            </a:r>
            <a:r>
              <a:rPr lang="es-ES_tradnl" dirty="0" smtClean="0"/>
              <a:t> y </a:t>
            </a:r>
            <a:r>
              <a:rPr lang="es-ES_tradnl" dirty="0" err="1" smtClean="0"/>
              <a:t>T1</a:t>
            </a:r>
            <a:r>
              <a:rPr lang="es-ES_tradnl" dirty="0" smtClean="0"/>
              <a:t> dos transacciones:</a:t>
            </a:r>
          </a:p>
          <a:p>
            <a:endParaRPr lang="es-ES_tradnl" dirty="0"/>
          </a:p>
        </p:txBody>
      </p:sp>
      <p:graphicFrame>
        <p:nvGraphicFramePr>
          <p:cNvPr id="3" name="2 Tabla"/>
          <p:cNvGraphicFramePr>
            <a:graphicFrameLocks noGrp="1"/>
          </p:cNvGraphicFramePr>
          <p:nvPr>
            <p:extLst>
              <p:ext uri="{D42A27DB-BD31-4B8C-83A1-F6EECF244321}">
                <p14:modId xmlns:p14="http://schemas.microsoft.com/office/powerpoint/2010/main" val="3997322545"/>
              </p:ext>
            </p:extLst>
          </p:nvPr>
        </p:nvGraphicFramePr>
        <p:xfrm>
          <a:off x="1547664" y="1988840"/>
          <a:ext cx="6096000" cy="2834640"/>
        </p:xfrm>
        <a:graphic>
          <a:graphicData uri="http://schemas.openxmlformats.org/drawingml/2006/table">
            <a:tbl>
              <a:tblPr firstRow="1" bandRow="1">
                <a:tableStyleId>{5C22544A-7EE6-4342-B048-85BDC9FD1C3A}</a:tableStyleId>
              </a:tblPr>
              <a:tblGrid>
                <a:gridCol w="3048000"/>
                <a:gridCol w="3048000"/>
              </a:tblGrid>
              <a:tr h="2808312">
                <a:tc>
                  <a:txBody>
                    <a:bodyPr/>
                    <a:lstStyle/>
                    <a:p>
                      <a:r>
                        <a:rPr lang="es-ES_tradnl" b="1" dirty="0" err="1" smtClean="0"/>
                        <a:t>T0</a:t>
                      </a:r>
                      <a:r>
                        <a:rPr lang="es-ES_tradnl" b="1" dirty="0" smtClean="0"/>
                        <a:t>:</a:t>
                      </a:r>
                    </a:p>
                    <a:p>
                      <a:endParaRPr lang="es-ES_tradnl" dirty="0" smtClean="0"/>
                    </a:p>
                    <a:p>
                      <a:r>
                        <a:rPr lang="es-ES_tradnl" dirty="0" smtClean="0"/>
                        <a:t>leer(A)</a:t>
                      </a:r>
                    </a:p>
                    <a:p>
                      <a:r>
                        <a:rPr lang="es-ES_tradnl" dirty="0" smtClean="0"/>
                        <a:t>A = A – 50</a:t>
                      </a:r>
                    </a:p>
                    <a:p>
                      <a:r>
                        <a:rPr lang="es-ES_tradnl" dirty="0" smtClean="0"/>
                        <a:t>escribir(A)</a:t>
                      </a:r>
                    </a:p>
                    <a:p>
                      <a:r>
                        <a:rPr lang="es-ES_tradnl" dirty="0" smtClean="0"/>
                        <a:t>leer(B)</a:t>
                      </a:r>
                    </a:p>
                    <a:p>
                      <a:r>
                        <a:rPr lang="es-ES_tradnl" dirty="0" smtClean="0"/>
                        <a:t>B = B + 50</a:t>
                      </a:r>
                    </a:p>
                    <a:p>
                      <a:r>
                        <a:rPr lang="es-ES_tradnl" dirty="0" smtClean="0"/>
                        <a:t>escribir(B)</a:t>
                      </a:r>
                    </a:p>
                    <a:p>
                      <a:endParaRPr lang="es-ES_tradnl" dirty="0"/>
                    </a:p>
                  </a:txBody>
                  <a:tcPr/>
                </a:tc>
                <a:tc>
                  <a:txBody>
                    <a:bodyPr/>
                    <a:lstStyle/>
                    <a:p>
                      <a:r>
                        <a:rPr lang="es-ES_tradnl" b="1" dirty="0" err="1" smtClean="0"/>
                        <a:t>T1</a:t>
                      </a:r>
                      <a:r>
                        <a:rPr lang="es-ES_tradnl" b="1" dirty="0" smtClean="0"/>
                        <a:t>:</a:t>
                      </a:r>
                    </a:p>
                    <a:p>
                      <a:endParaRPr lang="es-ES_tradnl" dirty="0" smtClean="0"/>
                    </a:p>
                    <a:p>
                      <a:r>
                        <a:rPr lang="es-ES_tradnl" dirty="0" smtClean="0"/>
                        <a:t>leer(A)</a:t>
                      </a:r>
                    </a:p>
                    <a:p>
                      <a:r>
                        <a:rPr lang="es-ES_tradnl" dirty="0" err="1" smtClean="0"/>
                        <a:t>temp</a:t>
                      </a:r>
                      <a:r>
                        <a:rPr lang="es-ES_tradnl" dirty="0" smtClean="0"/>
                        <a:t> = A * 0.1</a:t>
                      </a:r>
                    </a:p>
                    <a:p>
                      <a:r>
                        <a:rPr lang="es-ES_tradnl" dirty="0" smtClean="0"/>
                        <a:t>A = A - </a:t>
                      </a:r>
                      <a:r>
                        <a:rPr lang="es-ES_tradnl" dirty="0" err="1" smtClean="0"/>
                        <a:t>temp</a:t>
                      </a:r>
                      <a:endParaRPr lang="es-ES_tradnl" dirty="0" smtClean="0"/>
                    </a:p>
                    <a:p>
                      <a:r>
                        <a:rPr lang="es-ES_tradnl" dirty="0" smtClean="0"/>
                        <a:t>escribir(A)</a:t>
                      </a:r>
                    </a:p>
                    <a:p>
                      <a:r>
                        <a:rPr lang="es-ES_tradnl" dirty="0" smtClean="0"/>
                        <a:t>leer(B)</a:t>
                      </a:r>
                    </a:p>
                    <a:p>
                      <a:r>
                        <a:rPr lang="es-ES_tradnl" dirty="0" smtClean="0"/>
                        <a:t>B = B + </a:t>
                      </a:r>
                      <a:r>
                        <a:rPr lang="es-ES_tradnl" dirty="0" err="1" smtClean="0"/>
                        <a:t>temp</a:t>
                      </a:r>
                      <a:endParaRPr lang="es-ES_tradnl" dirty="0" smtClean="0"/>
                    </a:p>
                    <a:p>
                      <a:r>
                        <a:rPr lang="es-ES_tradnl" dirty="0" smtClean="0"/>
                        <a:t>escribir(B)</a:t>
                      </a:r>
                    </a:p>
                    <a:p>
                      <a:endParaRPr lang="es-ES_tradnl" dirty="0"/>
                    </a:p>
                  </a:txBody>
                  <a:tcPr/>
                </a:tc>
              </a:tr>
            </a:tbl>
          </a:graphicData>
        </a:graphic>
      </p:graphicFrame>
      <p:sp>
        <p:nvSpPr>
          <p:cNvPr id="4" name="3 Rectángulo"/>
          <p:cNvSpPr/>
          <p:nvPr/>
        </p:nvSpPr>
        <p:spPr>
          <a:xfrm>
            <a:off x="179512" y="5301208"/>
            <a:ext cx="8856984" cy="1200329"/>
          </a:xfrm>
          <a:prstGeom prst="rect">
            <a:avLst/>
          </a:prstGeom>
        </p:spPr>
        <p:txBody>
          <a:bodyPr wrap="square">
            <a:spAutoFit/>
          </a:bodyPr>
          <a:lstStyle/>
          <a:p>
            <a:r>
              <a:rPr lang="es-ES_tradnl" dirty="0" smtClean="0"/>
              <a:t>Donde A y B son saldos de dos cuentas bancarias diferentes con valores de 1000 y 2000  respectivamente A + B = 3000.</a:t>
            </a:r>
          </a:p>
          <a:p>
            <a:endParaRPr lang="es-ES_tradnl" dirty="0"/>
          </a:p>
          <a:p>
            <a:r>
              <a:rPr lang="es-ES_tradnl" b="1" dirty="0" smtClean="0">
                <a:solidFill>
                  <a:srgbClr val="FF0000"/>
                </a:solidFill>
              </a:rPr>
              <a:t>¡¡¡ ESCRIBIR Y PROBAR LA EJECUCIÓN DE LAS TRANSACCIONES EN SU </a:t>
            </a:r>
            <a:r>
              <a:rPr lang="es-ES_tradnl" b="1" dirty="0" err="1" smtClean="0">
                <a:solidFill>
                  <a:srgbClr val="FF0000"/>
                </a:solidFill>
              </a:rPr>
              <a:t>SGBD</a:t>
            </a:r>
            <a:r>
              <a:rPr lang="es-ES_tradnl" b="1" dirty="0" smtClean="0">
                <a:solidFill>
                  <a:srgbClr val="FF0000"/>
                </a:solidFill>
              </a:rPr>
              <a:t> PREFERIDO !!!</a:t>
            </a:r>
            <a:endParaRPr lang="es-ES_tradnl" b="1" dirty="0">
              <a:solidFill>
                <a:srgbClr val="FF0000"/>
              </a:solidFill>
            </a:endParaRPr>
          </a:p>
        </p:txBody>
      </p:sp>
      <p:sp>
        <p:nvSpPr>
          <p:cNvPr id="5" name="4 Marcador de número de diapositiva"/>
          <p:cNvSpPr>
            <a:spLocks noGrp="1"/>
          </p:cNvSpPr>
          <p:nvPr>
            <p:ph type="sldNum" sz="quarter" idx="12"/>
          </p:nvPr>
        </p:nvSpPr>
        <p:spPr/>
        <p:txBody>
          <a:bodyPr/>
          <a:lstStyle/>
          <a:p>
            <a:fld id="{76F8C1B2-E5CD-4AB9-97B7-FD7BCB464BDE}" type="slidenum">
              <a:rPr lang="es-ES_tradnl" smtClean="0"/>
              <a:t>4</a:t>
            </a:fld>
            <a:endParaRPr lang="es-ES_tradnl"/>
          </a:p>
        </p:txBody>
      </p:sp>
    </p:spTree>
    <p:extLst>
      <p:ext uri="{BB962C8B-B14F-4D97-AF65-F5344CB8AC3E}">
        <p14:creationId xmlns:p14="http://schemas.microsoft.com/office/powerpoint/2010/main" val="128234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Tabla"/>
          <p:cNvGraphicFramePr>
            <a:graphicFrameLocks noGrp="1"/>
          </p:cNvGraphicFramePr>
          <p:nvPr>
            <p:extLst>
              <p:ext uri="{D42A27DB-BD31-4B8C-83A1-F6EECF244321}">
                <p14:modId xmlns:p14="http://schemas.microsoft.com/office/powerpoint/2010/main" val="811805860"/>
              </p:ext>
            </p:extLst>
          </p:nvPr>
        </p:nvGraphicFramePr>
        <p:xfrm>
          <a:off x="1259632" y="1340768"/>
          <a:ext cx="6648399" cy="2931160"/>
        </p:xfrm>
        <a:graphic>
          <a:graphicData uri="http://schemas.openxmlformats.org/drawingml/2006/table">
            <a:tbl>
              <a:tblPr firstRow="1" bandRow="1">
                <a:tableStyleId>{5C22544A-7EE6-4342-B048-85BDC9FD1C3A}</a:tableStyleId>
              </a:tblPr>
              <a:tblGrid>
                <a:gridCol w="2216133"/>
                <a:gridCol w="2216133"/>
                <a:gridCol w="2216133"/>
              </a:tblGrid>
              <a:tr h="370840">
                <a:tc>
                  <a:txBody>
                    <a:bodyPr/>
                    <a:lstStyle/>
                    <a:p>
                      <a:r>
                        <a:rPr lang="es-ES_tradnl" sz="1800" b="0" i="0" u="none" strike="noStrike" kern="1200" baseline="0" dirty="0" err="1" smtClean="0">
                          <a:solidFill>
                            <a:schemeClr val="lt1"/>
                          </a:solidFill>
                          <a:latin typeface="+mn-lt"/>
                          <a:ea typeface="+mn-ea"/>
                          <a:cs typeface="+mn-cs"/>
                        </a:rPr>
                        <a:t>T0</a:t>
                      </a:r>
                      <a:r>
                        <a:rPr lang="es-ES_tradnl" sz="1800" b="0" i="0" u="none" strike="noStrike" kern="1200" baseline="0" dirty="0" smtClean="0">
                          <a:solidFill>
                            <a:schemeClr val="lt1"/>
                          </a:solidFill>
                          <a:latin typeface="+mn-lt"/>
                          <a:ea typeface="+mn-ea"/>
                          <a:cs typeface="+mn-cs"/>
                        </a:rPr>
                        <a:t> (Transferencia)</a:t>
                      </a:r>
                      <a:endParaRPr lang="es-ES_tradnl" dirty="0"/>
                    </a:p>
                  </a:txBody>
                  <a:tcPr/>
                </a:tc>
                <a:tc>
                  <a:txBody>
                    <a:bodyPr/>
                    <a:lstStyle/>
                    <a:p>
                      <a:r>
                        <a:rPr lang="es-ES_tradnl" sz="1800" b="0" i="0" u="none" strike="noStrike" kern="1200" baseline="0" dirty="0" err="1" smtClean="0">
                          <a:solidFill>
                            <a:schemeClr val="lt1"/>
                          </a:solidFill>
                          <a:latin typeface="+mn-lt"/>
                          <a:ea typeface="+mn-ea"/>
                          <a:cs typeface="+mn-cs"/>
                        </a:rPr>
                        <a:t>T1</a:t>
                      </a:r>
                      <a:r>
                        <a:rPr lang="es-ES_tradnl" sz="1800" b="0" i="0" u="none" strike="noStrike" kern="1200" baseline="0" dirty="0" smtClean="0">
                          <a:solidFill>
                            <a:schemeClr val="lt1"/>
                          </a:solidFill>
                          <a:latin typeface="+mn-lt"/>
                          <a:ea typeface="+mn-ea"/>
                          <a:cs typeface="+mn-cs"/>
                        </a:rPr>
                        <a:t> (Ganancia)</a:t>
                      </a:r>
                      <a:endParaRPr lang="es-ES_tradnl" dirty="0"/>
                    </a:p>
                  </a:txBody>
                  <a:tcPr/>
                </a:tc>
                <a:tc>
                  <a:txBody>
                    <a:bodyPr/>
                    <a:lstStyle/>
                    <a:p>
                      <a:endParaRPr lang="es-ES_tradnl" dirty="0"/>
                    </a:p>
                  </a:txBody>
                  <a:tcPr/>
                </a:tc>
              </a:tr>
              <a:tr h="370840">
                <a:tc>
                  <a:txBody>
                    <a:bodyPr/>
                    <a:lstStyle/>
                    <a:p>
                      <a:r>
                        <a:rPr lang="es-ES_tradnl" dirty="0" smtClean="0"/>
                        <a:t>leer(A)</a:t>
                      </a:r>
                    </a:p>
                    <a:p>
                      <a:r>
                        <a:rPr lang="es-ES_tradnl" dirty="0" smtClean="0"/>
                        <a:t>A = A – 50</a:t>
                      </a:r>
                    </a:p>
                    <a:p>
                      <a:endParaRPr lang="es-ES_tradnl" dirty="0" smtClean="0"/>
                    </a:p>
                    <a:p>
                      <a:endParaRPr lang="es-ES_tradnl" dirty="0" smtClean="0"/>
                    </a:p>
                    <a:p>
                      <a:r>
                        <a:rPr lang="es-ES_tradnl" b="1" dirty="0" smtClean="0">
                          <a:solidFill>
                            <a:srgbClr val="FF0000"/>
                          </a:solidFill>
                        </a:rPr>
                        <a:t>escribir(A)</a:t>
                      </a:r>
                    </a:p>
                    <a:p>
                      <a:r>
                        <a:rPr lang="es-ES_tradnl" dirty="0" smtClean="0"/>
                        <a:t>leer(B)</a:t>
                      </a:r>
                    </a:p>
                    <a:p>
                      <a:endParaRPr lang="es-ES_tradnl" dirty="0" smtClean="0"/>
                    </a:p>
                    <a:p>
                      <a:r>
                        <a:rPr lang="es-ES_tradnl" dirty="0" smtClean="0"/>
                        <a:t>B = B + 50</a:t>
                      </a:r>
                    </a:p>
                    <a:p>
                      <a:r>
                        <a:rPr lang="es-ES_tradnl" dirty="0" smtClean="0"/>
                        <a:t>escribir(B)</a:t>
                      </a:r>
                      <a:endParaRPr lang="es-ES_tradnl" dirty="0"/>
                    </a:p>
                  </a:txBody>
                  <a:tcPr/>
                </a:tc>
                <a:tc>
                  <a:txBody>
                    <a:bodyPr/>
                    <a:lstStyle/>
                    <a:p>
                      <a:endParaRPr lang="es-ES_tradnl" dirty="0" smtClean="0"/>
                    </a:p>
                    <a:p>
                      <a:endParaRPr lang="es-ES_tradnl" dirty="0" smtClean="0"/>
                    </a:p>
                    <a:p>
                      <a:r>
                        <a:rPr lang="es-ES_tradnl" b="1" dirty="0" smtClean="0">
                          <a:solidFill>
                            <a:srgbClr val="FF0000"/>
                          </a:solidFill>
                        </a:rPr>
                        <a:t>leer(A)</a:t>
                      </a:r>
                    </a:p>
                    <a:p>
                      <a:r>
                        <a:rPr lang="es-ES_tradnl" dirty="0" smtClean="0"/>
                        <a:t>A = A + 100</a:t>
                      </a:r>
                    </a:p>
                    <a:p>
                      <a:endParaRPr lang="es-ES_tradnl" dirty="0" smtClean="0"/>
                    </a:p>
                    <a:p>
                      <a:endParaRPr lang="es-ES_tradnl" dirty="0" smtClean="0"/>
                    </a:p>
                    <a:p>
                      <a:r>
                        <a:rPr lang="es-ES_tradnl" sz="1800" b="1" i="0" u="none" strike="noStrike" kern="1200" baseline="0" dirty="0" smtClean="0">
                          <a:solidFill>
                            <a:srgbClr val="FF0000"/>
                          </a:solidFill>
                          <a:latin typeface="+mn-lt"/>
                          <a:ea typeface="+mn-ea"/>
                          <a:cs typeface="+mn-cs"/>
                        </a:rPr>
                        <a:t>escribir(A)</a:t>
                      </a:r>
                      <a:endParaRPr lang="es-ES_tradnl" dirty="0">
                        <a:solidFill>
                          <a:srgbClr val="FF0000"/>
                        </a:solidFill>
                      </a:endParaRPr>
                    </a:p>
                  </a:txBody>
                  <a:tcPr/>
                </a:tc>
                <a:tc>
                  <a:txBody>
                    <a:bodyPr/>
                    <a:lstStyle/>
                    <a:p>
                      <a:r>
                        <a:rPr lang="es-ES_tradnl" dirty="0" smtClean="0">
                          <a:solidFill>
                            <a:srgbClr val="FF0000"/>
                          </a:solidFill>
                        </a:rPr>
                        <a:t>lectura de A en </a:t>
                      </a:r>
                      <a:r>
                        <a:rPr lang="es-ES_tradnl" dirty="0" err="1" smtClean="0">
                          <a:solidFill>
                            <a:srgbClr val="FF0000"/>
                          </a:solidFill>
                        </a:rPr>
                        <a:t>T1</a:t>
                      </a:r>
                      <a:r>
                        <a:rPr lang="es-ES_tradnl" dirty="0" smtClean="0">
                          <a:solidFill>
                            <a:srgbClr val="FF0000"/>
                          </a:solidFill>
                        </a:rPr>
                        <a:t> se</a:t>
                      </a:r>
                    </a:p>
                    <a:p>
                      <a:r>
                        <a:rPr lang="es-ES_tradnl" dirty="0" smtClean="0">
                          <a:solidFill>
                            <a:srgbClr val="FF0000"/>
                          </a:solidFill>
                        </a:rPr>
                        <a:t>hace antes de que</a:t>
                      </a:r>
                    </a:p>
                    <a:p>
                      <a:r>
                        <a:rPr lang="es-ES_tradnl" dirty="0" err="1" smtClean="0">
                          <a:solidFill>
                            <a:srgbClr val="FF0000"/>
                          </a:solidFill>
                        </a:rPr>
                        <a:t>T0</a:t>
                      </a:r>
                      <a:r>
                        <a:rPr lang="es-ES_tradnl" dirty="0" smtClean="0">
                          <a:solidFill>
                            <a:srgbClr val="FF0000"/>
                          </a:solidFill>
                        </a:rPr>
                        <a:t> tenga oportunidad de actualizar A</a:t>
                      </a:r>
                    </a:p>
                    <a:p>
                      <a:endParaRPr lang="es-ES_tradnl" dirty="0" smtClean="0">
                        <a:solidFill>
                          <a:srgbClr val="FF0000"/>
                        </a:solidFill>
                      </a:endParaRPr>
                    </a:p>
                    <a:p>
                      <a:r>
                        <a:rPr lang="es-ES_tradnl" sz="1800" b="0" i="0" u="none" strike="noStrike" kern="1200" baseline="0" dirty="0" smtClean="0">
                          <a:solidFill>
                            <a:srgbClr val="FF0000"/>
                          </a:solidFill>
                          <a:latin typeface="+mn-lt"/>
                          <a:ea typeface="+mn-ea"/>
                          <a:cs typeface="+mn-cs"/>
                        </a:rPr>
                        <a:t>Escritura de A en </a:t>
                      </a:r>
                      <a:r>
                        <a:rPr lang="es-ES_tradnl" sz="1800" b="0" i="0" u="none" strike="noStrike" kern="1200" baseline="0" dirty="0" err="1" smtClean="0">
                          <a:solidFill>
                            <a:srgbClr val="FF0000"/>
                          </a:solidFill>
                          <a:latin typeface="+mn-lt"/>
                          <a:ea typeface="+mn-ea"/>
                          <a:cs typeface="+mn-cs"/>
                        </a:rPr>
                        <a:t>T1</a:t>
                      </a:r>
                      <a:r>
                        <a:rPr lang="es-ES_tradnl" sz="1800" b="0" i="0" u="none" strike="noStrike" kern="1200" baseline="0" dirty="0" smtClean="0">
                          <a:solidFill>
                            <a:srgbClr val="FF0000"/>
                          </a:solidFill>
                          <a:latin typeface="+mn-lt"/>
                          <a:ea typeface="+mn-ea"/>
                          <a:cs typeface="+mn-cs"/>
                        </a:rPr>
                        <a:t> hace que el valor de A de </a:t>
                      </a:r>
                      <a:r>
                        <a:rPr lang="es-ES_tradnl" sz="1800" b="0" i="0" u="none" strike="noStrike" kern="1200" baseline="0" dirty="0" err="1" smtClean="0">
                          <a:solidFill>
                            <a:srgbClr val="FF0000"/>
                          </a:solidFill>
                          <a:latin typeface="+mn-lt"/>
                          <a:ea typeface="+mn-ea"/>
                          <a:cs typeface="+mn-cs"/>
                        </a:rPr>
                        <a:t>T0</a:t>
                      </a:r>
                      <a:r>
                        <a:rPr lang="es-ES_tradnl" sz="1800" b="0" i="0" u="none" strike="noStrike" kern="1200" baseline="0" dirty="0" smtClean="0">
                          <a:solidFill>
                            <a:srgbClr val="FF0000"/>
                          </a:solidFill>
                          <a:latin typeface="+mn-lt"/>
                          <a:ea typeface="+mn-ea"/>
                          <a:cs typeface="+mn-cs"/>
                        </a:rPr>
                        <a:t> se pierda</a:t>
                      </a:r>
                      <a:endParaRPr lang="es-ES_tradnl" dirty="0">
                        <a:solidFill>
                          <a:srgbClr val="FF0000"/>
                        </a:solidFill>
                      </a:endParaRPr>
                    </a:p>
                  </a:txBody>
                  <a:tcPr/>
                </a:tc>
              </a:tr>
            </a:tbl>
          </a:graphicData>
        </a:graphic>
      </p:graphicFrame>
      <p:sp>
        <p:nvSpPr>
          <p:cNvPr id="4" name="3 Rectángulo"/>
          <p:cNvSpPr/>
          <p:nvPr/>
        </p:nvSpPr>
        <p:spPr>
          <a:xfrm>
            <a:off x="2284079" y="548680"/>
            <a:ext cx="4317209" cy="646331"/>
          </a:xfrm>
          <a:prstGeom prst="rect">
            <a:avLst/>
          </a:prstGeom>
        </p:spPr>
        <p:txBody>
          <a:bodyPr wrap="none">
            <a:spAutoFit/>
          </a:bodyPr>
          <a:lstStyle/>
          <a:p>
            <a:pPr algn="ctr"/>
            <a:r>
              <a:rPr lang="es-ES_tradnl" sz="3600" b="1" i="1" dirty="0"/>
              <a:t>Actualización Perdida</a:t>
            </a:r>
          </a:p>
        </p:txBody>
      </p:sp>
      <p:sp>
        <p:nvSpPr>
          <p:cNvPr id="5" name="4 Rectángulo"/>
          <p:cNvSpPr/>
          <p:nvPr/>
        </p:nvSpPr>
        <p:spPr>
          <a:xfrm>
            <a:off x="179512" y="4581128"/>
            <a:ext cx="8856984" cy="1754326"/>
          </a:xfrm>
          <a:prstGeom prst="rect">
            <a:avLst/>
          </a:prstGeom>
        </p:spPr>
        <p:txBody>
          <a:bodyPr wrap="square">
            <a:spAutoFit/>
          </a:bodyPr>
          <a:lstStyle/>
          <a:p>
            <a:r>
              <a:rPr lang="es-ES_tradnl" dirty="0" err="1" smtClean="0"/>
              <a:t>T1</a:t>
            </a:r>
            <a:r>
              <a:rPr lang="es-ES_tradnl" dirty="0" smtClean="0"/>
              <a:t> lee el valor de A antes de que </a:t>
            </a:r>
            <a:r>
              <a:rPr lang="es-ES_tradnl" dirty="0" err="1" smtClean="0"/>
              <a:t>T0</a:t>
            </a:r>
            <a:r>
              <a:rPr lang="es-ES_tradnl" dirty="0" smtClean="0"/>
              <a:t> lo pueda actualizar, luego </a:t>
            </a:r>
            <a:r>
              <a:rPr lang="es-ES_tradnl" dirty="0" err="1" smtClean="0"/>
              <a:t>T0</a:t>
            </a:r>
            <a:r>
              <a:rPr lang="es-ES_tradnl" dirty="0" smtClean="0"/>
              <a:t> escribe A, pero después </a:t>
            </a:r>
            <a:r>
              <a:rPr lang="es-ES_tradnl" dirty="0" err="1" smtClean="0"/>
              <a:t>T1</a:t>
            </a:r>
            <a:r>
              <a:rPr lang="es-ES_tradnl" dirty="0" smtClean="0"/>
              <a:t> sobre escribe A con un valor incorrecto. Como consecuencia la actualización que hizo </a:t>
            </a:r>
            <a:r>
              <a:rPr lang="es-ES_tradnl" dirty="0" err="1" smtClean="0"/>
              <a:t>T0</a:t>
            </a:r>
            <a:r>
              <a:rPr lang="es-ES_tradnl" dirty="0" smtClean="0"/>
              <a:t> se pierde.</a:t>
            </a:r>
          </a:p>
          <a:p>
            <a:endParaRPr lang="es-ES_tradnl" dirty="0"/>
          </a:p>
          <a:p>
            <a:r>
              <a:rPr lang="es-ES_tradnl" b="1" dirty="0">
                <a:solidFill>
                  <a:srgbClr val="FF0000"/>
                </a:solidFill>
              </a:rPr>
              <a:t>¡¡¡ ESCRIBIR Y PROBAR LA EJECUCIÓN DE LAS TRANSACCIONES EN SU </a:t>
            </a:r>
            <a:r>
              <a:rPr lang="es-ES_tradnl" b="1" dirty="0" err="1">
                <a:solidFill>
                  <a:srgbClr val="FF0000"/>
                </a:solidFill>
              </a:rPr>
              <a:t>SGBD</a:t>
            </a:r>
            <a:r>
              <a:rPr lang="es-ES_tradnl" b="1" dirty="0">
                <a:solidFill>
                  <a:srgbClr val="FF0000"/>
                </a:solidFill>
              </a:rPr>
              <a:t> PREFERIDO !!!</a:t>
            </a:r>
          </a:p>
          <a:p>
            <a:endParaRPr lang="es-ES_tradnl" dirty="0"/>
          </a:p>
        </p:txBody>
      </p:sp>
      <p:sp>
        <p:nvSpPr>
          <p:cNvPr id="2" name="1 Marcador de número de diapositiva"/>
          <p:cNvSpPr>
            <a:spLocks noGrp="1"/>
          </p:cNvSpPr>
          <p:nvPr>
            <p:ph type="sldNum" sz="quarter" idx="12"/>
          </p:nvPr>
        </p:nvSpPr>
        <p:spPr/>
        <p:txBody>
          <a:bodyPr/>
          <a:lstStyle/>
          <a:p>
            <a:fld id="{76F8C1B2-E5CD-4AB9-97B7-FD7BCB464BDE}" type="slidenum">
              <a:rPr lang="es-ES_tradnl" smtClean="0"/>
              <a:t>5</a:t>
            </a:fld>
            <a:endParaRPr lang="es-ES_tradnl"/>
          </a:p>
        </p:txBody>
      </p:sp>
    </p:spTree>
    <p:extLst>
      <p:ext uri="{BB962C8B-B14F-4D97-AF65-F5344CB8AC3E}">
        <p14:creationId xmlns:p14="http://schemas.microsoft.com/office/powerpoint/2010/main" val="128234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805748" y="332656"/>
            <a:ext cx="7569701" cy="646331"/>
          </a:xfrm>
          <a:prstGeom prst="rect">
            <a:avLst/>
          </a:prstGeom>
        </p:spPr>
        <p:txBody>
          <a:bodyPr wrap="none">
            <a:spAutoFit/>
          </a:bodyPr>
          <a:lstStyle/>
          <a:p>
            <a:pPr algn="ctr"/>
            <a:r>
              <a:rPr lang="es-ES_tradnl" sz="3600" b="1" i="1" dirty="0"/>
              <a:t>Actualización Temporal (Lectura Sucia)</a:t>
            </a:r>
          </a:p>
        </p:txBody>
      </p:sp>
      <p:graphicFrame>
        <p:nvGraphicFramePr>
          <p:cNvPr id="3" name="2 Tabla"/>
          <p:cNvGraphicFramePr>
            <a:graphicFrameLocks noGrp="1"/>
          </p:cNvGraphicFramePr>
          <p:nvPr>
            <p:extLst>
              <p:ext uri="{D42A27DB-BD31-4B8C-83A1-F6EECF244321}">
                <p14:modId xmlns:p14="http://schemas.microsoft.com/office/powerpoint/2010/main" val="152126333"/>
              </p:ext>
            </p:extLst>
          </p:nvPr>
        </p:nvGraphicFramePr>
        <p:xfrm>
          <a:off x="1524000" y="1397000"/>
          <a:ext cx="6096000" cy="293116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s-ES_tradnl" sz="1800" b="0" i="0" u="none" strike="noStrike" kern="1200" baseline="0" dirty="0" err="1" smtClean="0">
                          <a:solidFill>
                            <a:schemeClr val="lt1"/>
                          </a:solidFill>
                          <a:latin typeface="+mn-lt"/>
                          <a:ea typeface="+mn-ea"/>
                          <a:cs typeface="+mn-cs"/>
                        </a:rPr>
                        <a:t>T0</a:t>
                      </a:r>
                      <a:endParaRPr lang="es-ES_tradnl" dirty="0"/>
                    </a:p>
                  </a:txBody>
                  <a:tcPr/>
                </a:tc>
                <a:tc>
                  <a:txBody>
                    <a:bodyPr/>
                    <a:lstStyle/>
                    <a:p>
                      <a:r>
                        <a:rPr lang="es-ES_tradnl" sz="1800" b="0" i="0" u="none" strike="noStrike" kern="1200" baseline="0" dirty="0" err="1" smtClean="0">
                          <a:solidFill>
                            <a:schemeClr val="lt1"/>
                          </a:solidFill>
                          <a:latin typeface="+mn-lt"/>
                          <a:ea typeface="+mn-ea"/>
                          <a:cs typeface="+mn-cs"/>
                        </a:rPr>
                        <a:t>T1</a:t>
                      </a:r>
                      <a:endParaRPr lang="es-ES_tradnl" dirty="0"/>
                    </a:p>
                  </a:txBody>
                  <a:tcPr/>
                </a:tc>
                <a:tc>
                  <a:txBody>
                    <a:bodyPr/>
                    <a:lstStyle/>
                    <a:p>
                      <a:endParaRPr lang="es-ES_tradnl"/>
                    </a:p>
                  </a:txBody>
                  <a:tcPr/>
                </a:tc>
              </a:tr>
              <a:tr h="370840">
                <a:tc>
                  <a:txBody>
                    <a:bodyPr/>
                    <a:lstStyle/>
                    <a:p>
                      <a:r>
                        <a:rPr lang="es-ES_tradnl" sz="1800" b="0" i="0" u="none" strike="noStrike" kern="1200" baseline="0" dirty="0" smtClean="0">
                          <a:solidFill>
                            <a:schemeClr val="dk1"/>
                          </a:solidFill>
                          <a:latin typeface="+mn-lt"/>
                          <a:ea typeface="+mn-ea"/>
                          <a:cs typeface="+mn-cs"/>
                        </a:rPr>
                        <a:t>leer(A)</a:t>
                      </a:r>
                    </a:p>
                    <a:p>
                      <a:r>
                        <a:rPr lang="es-ES_tradnl" sz="1800" b="0" i="0" u="none" strike="noStrike" kern="1200" baseline="0" dirty="0" smtClean="0">
                          <a:solidFill>
                            <a:schemeClr val="dk1"/>
                          </a:solidFill>
                          <a:latin typeface="+mn-lt"/>
                          <a:ea typeface="+mn-ea"/>
                          <a:cs typeface="+mn-cs"/>
                        </a:rPr>
                        <a:t>A = A – 50</a:t>
                      </a:r>
                    </a:p>
                    <a:p>
                      <a:r>
                        <a:rPr lang="es-ES_tradnl" sz="1800" b="1" i="0" u="none" strike="noStrike" kern="1200" baseline="0" dirty="0" smtClean="0">
                          <a:solidFill>
                            <a:schemeClr val="dk1"/>
                          </a:solidFill>
                          <a:latin typeface="+mn-lt"/>
                          <a:ea typeface="+mn-ea"/>
                          <a:cs typeface="+mn-cs"/>
                        </a:rPr>
                        <a:t>escribir(A)</a:t>
                      </a:r>
                    </a:p>
                    <a:p>
                      <a:endParaRPr lang="es-ES_tradnl" sz="1800" b="1" i="0" u="none" strike="noStrike" kern="1200" baseline="0" dirty="0" smtClean="0">
                        <a:solidFill>
                          <a:schemeClr val="dk1"/>
                        </a:solidFill>
                        <a:latin typeface="+mn-lt"/>
                        <a:ea typeface="+mn-ea"/>
                        <a:cs typeface="+mn-cs"/>
                      </a:endParaRPr>
                    </a:p>
                    <a:p>
                      <a:endParaRPr lang="es-ES_tradnl" sz="1800" b="1" i="0" u="none" strike="noStrike" kern="1200" baseline="0" dirty="0" smtClean="0">
                        <a:solidFill>
                          <a:schemeClr val="dk1"/>
                        </a:solidFill>
                        <a:latin typeface="+mn-lt"/>
                        <a:ea typeface="+mn-ea"/>
                        <a:cs typeface="+mn-cs"/>
                      </a:endParaRPr>
                    </a:p>
                    <a:p>
                      <a:endParaRPr lang="es-ES_tradnl" sz="1800" b="1" i="0" u="none" strike="noStrike" kern="1200" baseline="0" dirty="0" smtClean="0">
                        <a:solidFill>
                          <a:schemeClr val="dk1"/>
                        </a:solidFill>
                        <a:latin typeface="+mn-lt"/>
                        <a:ea typeface="+mn-ea"/>
                        <a:cs typeface="+mn-cs"/>
                      </a:endParaRPr>
                    </a:p>
                    <a:p>
                      <a:r>
                        <a:rPr lang="es-ES_tradnl" dirty="0" smtClean="0"/>
                        <a:t>leer(B)</a:t>
                      </a:r>
                    </a:p>
                    <a:p>
                      <a:r>
                        <a:rPr lang="es-ES_tradnl" dirty="0" smtClean="0"/>
                        <a:t>...</a:t>
                      </a:r>
                    </a:p>
                    <a:p>
                      <a:r>
                        <a:rPr lang="es-ES_tradnl" dirty="0" smtClean="0"/>
                        <a:t>¡</a:t>
                      </a:r>
                      <a:r>
                        <a:rPr lang="es-ES_tradnl" dirty="0" err="1" smtClean="0"/>
                        <a:t>T0</a:t>
                      </a:r>
                      <a:r>
                        <a:rPr lang="es-ES_tradnl" dirty="0" smtClean="0"/>
                        <a:t> aborta!</a:t>
                      </a:r>
                      <a:endParaRPr lang="es-ES_tradnl" dirty="0"/>
                    </a:p>
                  </a:txBody>
                  <a:tcPr/>
                </a:tc>
                <a:tc>
                  <a:txBody>
                    <a:bodyPr/>
                    <a:lstStyle/>
                    <a:p>
                      <a:endParaRPr lang="es-ES_tradnl" dirty="0" smtClean="0"/>
                    </a:p>
                    <a:p>
                      <a:endParaRPr lang="es-ES_tradnl" dirty="0" smtClean="0"/>
                    </a:p>
                    <a:p>
                      <a:endParaRPr lang="es-ES_tradnl" dirty="0" smtClean="0"/>
                    </a:p>
                    <a:p>
                      <a:r>
                        <a:rPr lang="es-ES_tradnl" sz="1800" b="1" i="0" u="none" strike="noStrike" kern="1200" baseline="0" dirty="0" smtClean="0">
                          <a:solidFill>
                            <a:schemeClr val="dk1"/>
                          </a:solidFill>
                          <a:latin typeface="+mn-lt"/>
                          <a:ea typeface="+mn-ea"/>
                          <a:cs typeface="+mn-cs"/>
                        </a:rPr>
                        <a:t>leer(A)</a:t>
                      </a:r>
                    </a:p>
                    <a:p>
                      <a:r>
                        <a:rPr lang="es-ES_tradnl" sz="1800" b="0" i="0" u="none" strike="noStrike" kern="1200" baseline="0" dirty="0" smtClean="0">
                          <a:solidFill>
                            <a:schemeClr val="dk1"/>
                          </a:solidFill>
                          <a:latin typeface="+mn-lt"/>
                          <a:ea typeface="+mn-ea"/>
                          <a:cs typeface="+mn-cs"/>
                        </a:rPr>
                        <a:t>A = A + 100</a:t>
                      </a:r>
                    </a:p>
                    <a:p>
                      <a:r>
                        <a:rPr lang="es-ES_tradnl" sz="1800" b="1" i="0" u="none" strike="noStrike" kern="1200" baseline="0" dirty="0" smtClean="0">
                          <a:solidFill>
                            <a:schemeClr val="dk1"/>
                          </a:solidFill>
                          <a:latin typeface="+mn-lt"/>
                          <a:ea typeface="+mn-ea"/>
                          <a:cs typeface="+mn-cs"/>
                        </a:rPr>
                        <a:t>escribir(A)</a:t>
                      </a:r>
                      <a:endParaRPr lang="es-ES_tradnl" dirty="0"/>
                    </a:p>
                  </a:txBody>
                  <a:tcPr/>
                </a:tc>
                <a:tc>
                  <a:txBody>
                    <a:bodyPr/>
                    <a:lstStyle/>
                    <a:p>
                      <a:r>
                        <a:rPr lang="es-ES_tradnl" sz="1800" b="0" i="0" u="none" strike="noStrike" kern="1200" baseline="0" dirty="0" err="1" smtClean="0">
                          <a:solidFill>
                            <a:schemeClr val="dk1"/>
                          </a:solidFill>
                          <a:latin typeface="+mn-lt"/>
                          <a:ea typeface="+mn-ea"/>
                          <a:cs typeface="+mn-cs"/>
                        </a:rPr>
                        <a:t>T1</a:t>
                      </a:r>
                      <a:r>
                        <a:rPr lang="es-ES_tradnl" sz="1800" b="0" i="0" u="none" strike="noStrike" kern="1200" baseline="0" dirty="0" smtClean="0">
                          <a:solidFill>
                            <a:schemeClr val="dk1"/>
                          </a:solidFill>
                          <a:latin typeface="+mn-lt"/>
                          <a:ea typeface="+mn-ea"/>
                          <a:cs typeface="+mn-cs"/>
                        </a:rPr>
                        <a:t> va a realizar</a:t>
                      </a:r>
                    </a:p>
                    <a:p>
                      <a:r>
                        <a:rPr lang="es-ES_tradnl" sz="1800" b="0" i="0" u="none" strike="noStrike" kern="1200" baseline="0" dirty="0" smtClean="0">
                          <a:solidFill>
                            <a:schemeClr val="dk1"/>
                          </a:solidFill>
                          <a:latin typeface="+mn-lt"/>
                          <a:ea typeface="+mn-ea"/>
                          <a:cs typeface="+mn-cs"/>
                        </a:rPr>
                        <a:t>sus cálculos con</a:t>
                      </a:r>
                    </a:p>
                    <a:p>
                      <a:r>
                        <a:rPr lang="es-ES_tradnl" sz="1800" b="0" i="0" u="none" strike="noStrike" kern="1200" baseline="0" dirty="0" smtClean="0">
                          <a:solidFill>
                            <a:schemeClr val="dk1"/>
                          </a:solidFill>
                          <a:latin typeface="+mn-lt"/>
                          <a:ea typeface="+mn-ea"/>
                          <a:cs typeface="+mn-cs"/>
                        </a:rPr>
                        <a:t>un valor de A que</a:t>
                      </a:r>
                    </a:p>
                    <a:p>
                      <a:r>
                        <a:rPr lang="es-ES_tradnl" sz="1800" b="0" i="0" u="none" strike="noStrike" kern="1200" baseline="0" dirty="0" smtClean="0">
                          <a:solidFill>
                            <a:schemeClr val="dk1"/>
                          </a:solidFill>
                          <a:latin typeface="+mn-lt"/>
                          <a:ea typeface="+mn-ea"/>
                          <a:cs typeface="+mn-cs"/>
                        </a:rPr>
                        <a:t>no es válido</a:t>
                      </a:r>
                    </a:p>
                    <a:p>
                      <a:r>
                        <a:rPr lang="es-ES_tradnl" sz="1800" b="0" i="0" u="none" strike="noStrike" kern="1200" baseline="0" dirty="0" smtClean="0">
                          <a:solidFill>
                            <a:schemeClr val="dk1"/>
                          </a:solidFill>
                          <a:latin typeface="+mn-lt"/>
                          <a:ea typeface="+mn-ea"/>
                          <a:cs typeface="+mn-cs"/>
                        </a:rPr>
                        <a:t>porque </a:t>
                      </a:r>
                      <a:r>
                        <a:rPr lang="es-ES_tradnl" sz="1800" b="0" i="0" u="none" strike="noStrike" kern="1200" baseline="0" dirty="0" err="1" smtClean="0">
                          <a:solidFill>
                            <a:schemeClr val="dk1"/>
                          </a:solidFill>
                          <a:latin typeface="+mn-lt"/>
                          <a:ea typeface="+mn-ea"/>
                          <a:cs typeface="+mn-cs"/>
                        </a:rPr>
                        <a:t>T0</a:t>
                      </a:r>
                      <a:r>
                        <a:rPr lang="es-ES_tradnl" sz="1800" b="0" i="0" u="none" strike="noStrike" kern="1200" baseline="0" dirty="0" smtClean="0">
                          <a:solidFill>
                            <a:schemeClr val="dk1"/>
                          </a:solidFill>
                          <a:latin typeface="+mn-lt"/>
                          <a:ea typeface="+mn-ea"/>
                          <a:cs typeface="+mn-cs"/>
                        </a:rPr>
                        <a:t> aborta</a:t>
                      </a:r>
                      <a:endParaRPr lang="es-ES_tradnl" dirty="0"/>
                    </a:p>
                  </a:txBody>
                  <a:tcPr/>
                </a:tc>
              </a:tr>
            </a:tbl>
          </a:graphicData>
        </a:graphic>
      </p:graphicFrame>
      <p:sp>
        <p:nvSpPr>
          <p:cNvPr id="4" name="3 Rectángulo"/>
          <p:cNvSpPr/>
          <p:nvPr/>
        </p:nvSpPr>
        <p:spPr>
          <a:xfrm>
            <a:off x="179512" y="4725144"/>
            <a:ext cx="8784976" cy="1477328"/>
          </a:xfrm>
          <a:prstGeom prst="rect">
            <a:avLst/>
          </a:prstGeom>
        </p:spPr>
        <p:txBody>
          <a:bodyPr wrap="square">
            <a:spAutoFit/>
          </a:bodyPr>
          <a:lstStyle/>
          <a:p>
            <a:r>
              <a:rPr lang="es-ES_tradnl" dirty="0" err="1" smtClean="0"/>
              <a:t>T1</a:t>
            </a:r>
            <a:r>
              <a:rPr lang="es-ES_tradnl" dirty="0" smtClean="0"/>
              <a:t> lee el valor de A luego de que </a:t>
            </a:r>
            <a:r>
              <a:rPr lang="es-ES_tradnl" dirty="0" err="1" smtClean="0"/>
              <a:t>T0</a:t>
            </a:r>
            <a:r>
              <a:rPr lang="es-ES_tradnl" dirty="0" smtClean="0"/>
              <a:t> lo escribió, y realiza cálculos en base a dicho valor de A. Sin embargo, luego </a:t>
            </a:r>
            <a:r>
              <a:rPr lang="es-ES_tradnl" dirty="0" err="1" smtClean="0"/>
              <a:t>T0</a:t>
            </a:r>
            <a:r>
              <a:rPr lang="es-ES_tradnl" dirty="0" smtClean="0"/>
              <a:t> aborta, por lo tanto el valor de A leído por </a:t>
            </a:r>
            <a:r>
              <a:rPr lang="es-ES_tradnl" dirty="0" err="1" smtClean="0"/>
              <a:t>T1</a:t>
            </a:r>
            <a:r>
              <a:rPr lang="es-ES_tradnl" dirty="0" smtClean="0"/>
              <a:t> ya no es válido.</a:t>
            </a:r>
          </a:p>
          <a:p>
            <a:endParaRPr lang="es-ES_tradnl" dirty="0"/>
          </a:p>
          <a:p>
            <a:r>
              <a:rPr lang="es-ES_tradnl" b="1" dirty="0">
                <a:solidFill>
                  <a:srgbClr val="FF0000"/>
                </a:solidFill>
              </a:rPr>
              <a:t>¡¡¡ ESCRIBIR Y PROBAR LA EJECUCIÓN DE LAS TRANSACCIONES EN SU </a:t>
            </a:r>
            <a:r>
              <a:rPr lang="es-ES_tradnl" b="1" dirty="0" err="1">
                <a:solidFill>
                  <a:srgbClr val="FF0000"/>
                </a:solidFill>
              </a:rPr>
              <a:t>SGBD</a:t>
            </a:r>
            <a:r>
              <a:rPr lang="es-ES_tradnl" b="1" dirty="0">
                <a:solidFill>
                  <a:srgbClr val="FF0000"/>
                </a:solidFill>
              </a:rPr>
              <a:t> PREFERIDO !!!</a:t>
            </a:r>
          </a:p>
          <a:p>
            <a:endParaRPr lang="es-ES_tradnl" dirty="0"/>
          </a:p>
        </p:txBody>
      </p:sp>
      <p:sp>
        <p:nvSpPr>
          <p:cNvPr id="5" name="4 Marcador de número de diapositiva"/>
          <p:cNvSpPr>
            <a:spLocks noGrp="1"/>
          </p:cNvSpPr>
          <p:nvPr>
            <p:ph type="sldNum" sz="quarter" idx="12"/>
          </p:nvPr>
        </p:nvSpPr>
        <p:spPr/>
        <p:txBody>
          <a:bodyPr/>
          <a:lstStyle/>
          <a:p>
            <a:fld id="{76F8C1B2-E5CD-4AB9-97B7-FD7BCB464BDE}" type="slidenum">
              <a:rPr lang="es-ES_tradnl" smtClean="0"/>
              <a:t>6</a:t>
            </a:fld>
            <a:endParaRPr lang="es-ES_tradnl"/>
          </a:p>
        </p:txBody>
      </p:sp>
    </p:spTree>
    <p:extLst>
      <p:ext uri="{BB962C8B-B14F-4D97-AF65-F5344CB8AC3E}">
        <p14:creationId xmlns:p14="http://schemas.microsoft.com/office/powerpoint/2010/main" val="128234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2483768" y="260648"/>
            <a:ext cx="3969420" cy="646331"/>
          </a:xfrm>
          <a:prstGeom prst="rect">
            <a:avLst/>
          </a:prstGeom>
        </p:spPr>
        <p:txBody>
          <a:bodyPr wrap="none">
            <a:spAutoFit/>
          </a:bodyPr>
          <a:lstStyle/>
          <a:p>
            <a:r>
              <a:rPr lang="es-ES_tradnl" sz="3600" b="1" i="1" dirty="0"/>
              <a:t>Resumen Incorrecto</a:t>
            </a:r>
          </a:p>
        </p:txBody>
      </p:sp>
      <p:graphicFrame>
        <p:nvGraphicFramePr>
          <p:cNvPr id="5" name="4 Tabla"/>
          <p:cNvGraphicFramePr>
            <a:graphicFrameLocks noGrp="1"/>
          </p:cNvGraphicFramePr>
          <p:nvPr>
            <p:extLst>
              <p:ext uri="{D42A27DB-BD31-4B8C-83A1-F6EECF244321}">
                <p14:modId xmlns:p14="http://schemas.microsoft.com/office/powerpoint/2010/main" val="2473701679"/>
              </p:ext>
            </p:extLst>
          </p:nvPr>
        </p:nvGraphicFramePr>
        <p:xfrm>
          <a:off x="1524000" y="1397000"/>
          <a:ext cx="6096000" cy="347980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s-ES_tradnl" sz="1800" b="0" i="0" u="none" strike="noStrike" kern="1200" baseline="0" dirty="0" err="1" smtClean="0">
                          <a:solidFill>
                            <a:schemeClr val="lt1"/>
                          </a:solidFill>
                          <a:latin typeface="+mn-lt"/>
                          <a:ea typeface="+mn-ea"/>
                          <a:cs typeface="+mn-cs"/>
                        </a:rPr>
                        <a:t>T0</a:t>
                      </a:r>
                      <a:endParaRPr lang="es-ES_tradnl" dirty="0"/>
                    </a:p>
                  </a:txBody>
                  <a:tcPr/>
                </a:tc>
                <a:tc>
                  <a:txBody>
                    <a:bodyPr/>
                    <a:lstStyle/>
                    <a:p>
                      <a:r>
                        <a:rPr lang="es-ES_tradnl" sz="1800" b="0" i="0" u="none" strike="noStrike" kern="1200" baseline="0" dirty="0" err="1" smtClean="0">
                          <a:solidFill>
                            <a:schemeClr val="lt1"/>
                          </a:solidFill>
                          <a:latin typeface="+mn-lt"/>
                          <a:ea typeface="+mn-ea"/>
                          <a:cs typeface="+mn-cs"/>
                        </a:rPr>
                        <a:t>T1</a:t>
                      </a:r>
                      <a:endParaRPr lang="es-ES_tradnl" dirty="0"/>
                    </a:p>
                  </a:txBody>
                  <a:tcPr/>
                </a:tc>
                <a:tc>
                  <a:txBody>
                    <a:bodyPr/>
                    <a:lstStyle/>
                    <a:p>
                      <a:endParaRPr lang="es-ES_tradnl"/>
                    </a:p>
                  </a:txBody>
                  <a:tcPr/>
                </a:tc>
              </a:tr>
              <a:tr h="370840">
                <a:tc>
                  <a:txBody>
                    <a:bodyPr/>
                    <a:lstStyle/>
                    <a:p>
                      <a:endParaRPr lang="es-ES_tradnl" sz="1800" b="1" i="0" u="none" strike="noStrike" kern="1200" baseline="0" dirty="0" smtClean="0">
                        <a:solidFill>
                          <a:schemeClr val="dk1"/>
                        </a:solidFill>
                        <a:latin typeface="+mn-lt"/>
                        <a:ea typeface="+mn-ea"/>
                        <a:cs typeface="+mn-cs"/>
                      </a:endParaRPr>
                    </a:p>
                    <a:p>
                      <a:r>
                        <a:rPr lang="es-ES_tradnl" sz="1800" b="1" i="0" u="none" strike="noStrike" kern="1200" baseline="0" dirty="0" smtClean="0">
                          <a:solidFill>
                            <a:schemeClr val="dk1"/>
                          </a:solidFill>
                          <a:latin typeface="+mn-lt"/>
                          <a:ea typeface="+mn-ea"/>
                          <a:cs typeface="+mn-cs"/>
                        </a:rPr>
                        <a:t>leer(A)</a:t>
                      </a:r>
                    </a:p>
                    <a:p>
                      <a:r>
                        <a:rPr lang="es-ES_tradnl" sz="1800" b="1" i="0" u="none" strike="noStrike" kern="1200" baseline="0" dirty="0" smtClean="0">
                          <a:solidFill>
                            <a:schemeClr val="dk1"/>
                          </a:solidFill>
                          <a:latin typeface="+mn-lt"/>
                          <a:ea typeface="+mn-ea"/>
                          <a:cs typeface="+mn-cs"/>
                        </a:rPr>
                        <a:t>A = A – 50</a:t>
                      </a:r>
                    </a:p>
                    <a:p>
                      <a:r>
                        <a:rPr lang="es-ES_tradnl" sz="1800" b="1" i="0" u="none" strike="noStrike" kern="1200" baseline="0" dirty="0" smtClean="0">
                          <a:solidFill>
                            <a:schemeClr val="dk1"/>
                          </a:solidFill>
                          <a:latin typeface="+mn-lt"/>
                          <a:ea typeface="+mn-ea"/>
                          <a:cs typeface="+mn-cs"/>
                        </a:rPr>
                        <a:t>escribir(A)</a:t>
                      </a:r>
                    </a:p>
                    <a:p>
                      <a:endParaRPr lang="es-ES_tradnl" sz="1800" b="1" i="0" u="none" strike="noStrike" kern="1200" baseline="0" dirty="0" smtClean="0">
                        <a:solidFill>
                          <a:schemeClr val="dk1"/>
                        </a:solidFill>
                        <a:latin typeface="+mn-lt"/>
                        <a:ea typeface="+mn-ea"/>
                        <a:cs typeface="+mn-cs"/>
                      </a:endParaRPr>
                    </a:p>
                    <a:p>
                      <a:endParaRPr lang="es-ES_tradnl" sz="1800" b="1" i="0" u="none" strike="noStrike" kern="1200" baseline="0" dirty="0" smtClean="0">
                        <a:solidFill>
                          <a:schemeClr val="dk1"/>
                        </a:solidFill>
                        <a:latin typeface="+mn-lt"/>
                        <a:ea typeface="+mn-ea"/>
                        <a:cs typeface="+mn-cs"/>
                      </a:endParaRPr>
                    </a:p>
                    <a:p>
                      <a:endParaRPr lang="es-ES_tradnl" sz="1800" b="1" i="0" u="none" strike="noStrike" kern="1200" baseline="0" dirty="0" smtClean="0">
                        <a:solidFill>
                          <a:schemeClr val="dk1"/>
                        </a:solidFill>
                        <a:latin typeface="+mn-lt"/>
                        <a:ea typeface="+mn-ea"/>
                        <a:cs typeface="+mn-cs"/>
                      </a:endParaRPr>
                    </a:p>
                    <a:p>
                      <a:endParaRPr lang="es-ES_tradnl" sz="1800" b="1" i="0" u="none" strike="noStrike" kern="1200" baseline="0" dirty="0" smtClean="0">
                        <a:solidFill>
                          <a:schemeClr val="dk1"/>
                        </a:solidFill>
                        <a:latin typeface="+mn-lt"/>
                        <a:ea typeface="+mn-ea"/>
                        <a:cs typeface="+mn-cs"/>
                      </a:endParaRPr>
                    </a:p>
                    <a:p>
                      <a:r>
                        <a:rPr lang="es-ES_tradnl" sz="1800" b="1" i="0" u="none" strike="noStrike" kern="1200" baseline="0" dirty="0" smtClean="0">
                          <a:solidFill>
                            <a:schemeClr val="dk1"/>
                          </a:solidFill>
                          <a:latin typeface="+mn-lt"/>
                          <a:ea typeface="+mn-ea"/>
                          <a:cs typeface="+mn-cs"/>
                        </a:rPr>
                        <a:t>leer(B)</a:t>
                      </a:r>
                    </a:p>
                    <a:p>
                      <a:r>
                        <a:rPr lang="es-ES_tradnl" sz="1800" b="1" i="0" u="none" strike="noStrike" kern="1200" baseline="0" dirty="0" smtClean="0">
                          <a:solidFill>
                            <a:schemeClr val="dk1"/>
                          </a:solidFill>
                          <a:latin typeface="+mn-lt"/>
                          <a:ea typeface="+mn-ea"/>
                          <a:cs typeface="+mn-cs"/>
                        </a:rPr>
                        <a:t>B = B + 50</a:t>
                      </a:r>
                    </a:p>
                    <a:p>
                      <a:r>
                        <a:rPr lang="es-ES_tradnl" sz="1800" b="1" i="0" u="none" strike="noStrike" kern="1200" baseline="0" dirty="0" smtClean="0">
                          <a:solidFill>
                            <a:schemeClr val="dk1"/>
                          </a:solidFill>
                          <a:latin typeface="+mn-lt"/>
                          <a:ea typeface="+mn-ea"/>
                          <a:cs typeface="+mn-cs"/>
                        </a:rPr>
                        <a:t>escribir(B)</a:t>
                      </a:r>
                      <a:endParaRPr lang="es-ES_tradnl" dirty="0"/>
                    </a:p>
                  </a:txBody>
                  <a:tcPr/>
                </a:tc>
                <a:tc>
                  <a:txBody>
                    <a:bodyPr/>
                    <a:lstStyle/>
                    <a:p>
                      <a:r>
                        <a:rPr lang="es-ES_tradnl" sz="1800" b="0" i="0" u="none" strike="noStrike" kern="1200" baseline="0" dirty="0" smtClean="0">
                          <a:solidFill>
                            <a:schemeClr val="dk1"/>
                          </a:solidFill>
                          <a:latin typeface="+mn-lt"/>
                          <a:ea typeface="+mn-ea"/>
                          <a:cs typeface="+mn-cs"/>
                        </a:rPr>
                        <a:t>suma = 0</a:t>
                      </a:r>
                    </a:p>
                    <a:p>
                      <a:endParaRPr lang="es-ES_tradnl" sz="1800" b="0" i="0" u="none" strike="noStrike" kern="1200" baseline="0" dirty="0" smtClean="0">
                        <a:solidFill>
                          <a:schemeClr val="dk1"/>
                        </a:solidFill>
                        <a:latin typeface="+mn-lt"/>
                        <a:ea typeface="+mn-ea"/>
                        <a:cs typeface="+mn-cs"/>
                      </a:endParaRPr>
                    </a:p>
                    <a:p>
                      <a:endParaRPr lang="es-ES_tradnl" sz="1800" b="0" i="0" u="none" strike="noStrike" kern="1200" baseline="0" dirty="0" smtClean="0">
                        <a:solidFill>
                          <a:schemeClr val="dk1"/>
                        </a:solidFill>
                        <a:latin typeface="+mn-lt"/>
                        <a:ea typeface="+mn-ea"/>
                        <a:cs typeface="+mn-cs"/>
                      </a:endParaRPr>
                    </a:p>
                    <a:p>
                      <a:endParaRPr lang="es-ES_tradnl" sz="1800" b="0" i="0" u="none" strike="noStrike" kern="1200" baseline="0" dirty="0" smtClean="0">
                        <a:solidFill>
                          <a:schemeClr val="dk1"/>
                        </a:solidFill>
                        <a:latin typeface="+mn-lt"/>
                        <a:ea typeface="+mn-ea"/>
                        <a:cs typeface="+mn-cs"/>
                      </a:endParaRPr>
                    </a:p>
                    <a:p>
                      <a:r>
                        <a:rPr lang="es-ES_tradnl" sz="1800" b="1" i="0" u="none" strike="noStrike" kern="1200" baseline="0" dirty="0" smtClean="0">
                          <a:solidFill>
                            <a:schemeClr val="dk1"/>
                          </a:solidFill>
                          <a:latin typeface="+mn-lt"/>
                          <a:ea typeface="+mn-ea"/>
                          <a:cs typeface="+mn-cs"/>
                        </a:rPr>
                        <a:t>leer(A)</a:t>
                      </a:r>
                    </a:p>
                    <a:p>
                      <a:r>
                        <a:rPr lang="es-ES_tradnl" sz="1800" b="1" i="0" u="none" strike="noStrike" kern="1200" baseline="0" dirty="0" smtClean="0">
                          <a:solidFill>
                            <a:schemeClr val="dk1"/>
                          </a:solidFill>
                          <a:latin typeface="+mn-lt"/>
                          <a:ea typeface="+mn-ea"/>
                          <a:cs typeface="+mn-cs"/>
                        </a:rPr>
                        <a:t>suma = suma + A</a:t>
                      </a:r>
                    </a:p>
                    <a:p>
                      <a:r>
                        <a:rPr lang="es-ES_tradnl" sz="1800" b="1" i="0" u="none" strike="noStrike" kern="1200" baseline="0" dirty="0" smtClean="0">
                          <a:solidFill>
                            <a:schemeClr val="dk1"/>
                          </a:solidFill>
                          <a:latin typeface="+mn-lt"/>
                          <a:ea typeface="+mn-ea"/>
                          <a:cs typeface="+mn-cs"/>
                        </a:rPr>
                        <a:t>leer(B)</a:t>
                      </a:r>
                    </a:p>
                    <a:p>
                      <a:r>
                        <a:rPr lang="es-ES_tradnl" sz="1800" b="1" i="0" u="none" strike="noStrike" kern="1200" baseline="0" dirty="0" smtClean="0">
                          <a:solidFill>
                            <a:schemeClr val="dk1"/>
                          </a:solidFill>
                          <a:latin typeface="+mn-lt"/>
                          <a:ea typeface="+mn-ea"/>
                          <a:cs typeface="+mn-cs"/>
                        </a:rPr>
                        <a:t>suma = suma + B</a:t>
                      </a:r>
                      <a:endParaRPr lang="es-ES_tradnl" dirty="0"/>
                    </a:p>
                  </a:txBody>
                  <a:tcPr/>
                </a:tc>
                <a:tc>
                  <a:txBody>
                    <a:bodyPr/>
                    <a:lstStyle/>
                    <a:p>
                      <a:r>
                        <a:rPr lang="es-ES_tradnl" sz="1800" b="0" i="0" u="none" strike="noStrike" kern="1200" baseline="0" dirty="0" smtClean="0">
                          <a:solidFill>
                            <a:schemeClr val="dk1"/>
                          </a:solidFill>
                          <a:latin typeface="+mn-lt"/>
                          <a:ea typeface="+mn-ea"/>
                          <a:cs typeface="+mn-cs"/>
                        </a:rPr>
                        <a:t>La suma se</a:t>
                      </a:r>
                    </a:p>
                    <a:p>
                      <a:r>
                        <a:rPr lang="es-ES_tradnl" sz="1800" b="0" i="0" u="none" strike="noStrike" kern="1200" baseline="0" dirty="0" smtClean="0">
                          <a:solidFill>
                            <a:schemeClr val="dk1"/>
                          </a:solidFill>
                          <a:latin typeface="+mn-lt"/>
                          <a:ea typeface="+mn-ea"/>
                          <a:cs typeface="+mn-cs"/>
                        </a:rPr>
                        <a:t>debería hacer</a:t>
                      </a:r>
                    </a:p>
                    <a:p>
                      <a:r>
                        <a:rPr lang="es-ES_tradnl" sz="1800" b="0" i="0" u="none" strike="noStrike" kern="1200" baseline="0" dirty="0" smtClean="0">
                          <a:solidFill>
                            <a:schemeClr val="dk1"/>
                          </a:solidFill>
                          <a:latin typeface="+mn-lt"/>
                          <a:ea typeface="+mn-ea"/>
                          <a:cs typeface="+mn-cs"/>
                        </a:rPr>
                        <a:t>completamente</a:t>
                      </a:r>
                    </a:p>
                    <a:p>
                      <a:r>
                        <a:rPr lang="es-ES_tradnl" sz="1800" b="0" i="0" u="none" strike="noStrike" kern="1200" baseline="0" dirty="0" smtClean="0">
                          <a:solidFill>
                            <a:schemeClr val="dk1"/>
                          </a:solidFill>
                          <a:latin typeface="+mn-lt"/>
                          <a:ea typeface="+mn-ea"/>
                          <a:cs typeface="+mn-cs"/>
                        </a:rPr>
                        <a:t>antes o después</a:t>
                      </a:r>
                    </a:p>
                    <a:p>
                      <a:r>
                        <a:rPr lang="es-ES_tradnl" sz="1800" b="0" i="0" u="none" strike="noStrike" kern="1200" baseline="0" dirty="0" smtClean="0">
                          <a:solidFill>
                            <a:schemeClr val="dk1"/>
                          </a:solidFill>
                          <a:latin typeface="+mn-lt"/>
                          <a:ea typeface="+mn-ea"/>
                          <a:cs typeface="+mn-cs"/>
                        </a:rPr>
                        <a:t>de </a:t>
                      </a:r>
                      <a:r>
                        <a:rPr lang="es-ES_tradnl" sz="1800" b="0" i="0" u="none" strike="noStrike" kern="1200" baseline="0" dirty="0" err="1" smtClean="0">
                          <a:solidFill>
                            <a:schemeClr val="dk1"/>
                          </a:solidFill>
                          <a:latin typeface="+mn-lt"/>
                          <a:ea typeface="+mn-ea"/>
                          <a:cs typeface="+mn-cs"/>
                        </a:rPr>
                        <a:t>T0</a:t>
                      </a:r>
                      <a:r>
                        <a:rPr lang="es-ES_tradnl" sz="1800" b="0" i="0" u="none" strike="noStrike" kern="1200" baseline="0" dirty="0" smtClean="0">
                          <a:solidFill>
                            <a:schemeClr val="dk1"/>
                          </a:solidFill>
                          <a:latin typeface="+mn-lt"/>
                          <a:ea typeface="+mn-ea"/>
                          <a:cs typeface="+mn-cs"/>
                        </a:rPr>
                        <a:t>, pero no en</a:t>
                      </a:r>
                    </a:p>
                    <a:p>
                      <a:r>
                        <a:rPr lang="es-ES_tradnl" sz="1800" b="0" i="0" u="none" strike="noStrike" kern="1200" baseline="0" dirty="0" smtClean="0">
                          <a:solidFill>
                            <a:schemeClr val="dk1"/>
                          </a:solidFill>
                          <a:latin typeface="+mn-lt"/>
                          <a:ea typeface="+mn-ea"/>
                          <a:cs typeface="+mn-cs"/>
                        </a:rPr>
                        <a:t>el medio</a:t>
                      </a:r>
                      <a:endParaRPr lang="es-ES_tradnl" dirty="0"/>
                    </a:p>
                  </a:txBody>
                  <a:tcPr/>
                </a:tc>
              </a:tr>
            </a:tbl>
          </a:graphicData>
        </a:graphic>
      </p:graphicFrame>
      <p:sp>
        <p:nvSpPr>
          <p:cNvPr id="6" name="5 Rectángulo"/>
          <p:cNvSpPr/>
          <p:nvPr/>
        </p:nvSpPr>
        <p:spPr>
          <a:xfrm>
            <a:off x="107504" y="5229200"/>
            <a:ext cx="8856984" cy="1477328"/>
          </a:xfrm>
          <a:prstGeom prst="rect">
            <a:avLst/>
          </a:prstGeom>
        </p:spPr>
        <p:txBody>
          <a:bodyPr wrap="square">
            <a:spAutoFit/>
          </a:bodyPr>
          <a:lstStyle/>
          <a:p>
            <a:r>
              <a:rPr lang="es-ES_tradnl" dirty="0" err="1" smtClean="0"/>
              <a:t>T1</a:t>
            </a:r>
            <a:r>
              <a:rPr lang="es-ES_tradnl" dirty="0" smtClean="0"/>
              <a:t> está calculando la suma (o cualquier otra función agregada) con un valor correcto de A, pero con un valor incorrecto (anterior) de B.</a:t>
            </a:r>
          </a:p>
          <a:p>
            <a:endParaRPr lang="es-ES_tradnl" dirty="0"/>
          </a:p>
          <a:p>
            <a:r>
              <a:rPr lang="es-ES_tradnl" b="1" dirty="0">
                <a:solidFill>
                  <a:srgbClr val="FF0000"/>
                </a:solidFill>
              </a:rPr>
              <a:t>¡¡¡ ESCRIBIR Y PROBAR LA EJECUCIÓN DE LAS TRANSACCIONES EN SU </a:t>
            </a:r>
            <a:r>
              <a:rPr lang="es-ES_tradnl" b="1" dirty="0" err="1">
                <a:solidFill>
                  <a:srgbClr val="FF0000"/>
                </a:solidFill>
              </a:rPr>
              <a:t>SGBD</a:t>
            </a:r>
            <a:r>
              <a:rPr lang="es-ES_tradnl" b="1" dirty="0">
                <a:solidFill>
                  <a:srgbClr val="FF0000"/>
                </a:solidFill>
              </a:rPr>
              <a:t> PREFERIDO !!!</a:t>
            </a:r>
          </a:p>
          <a:p>
            <a:endParaRPr lang="es-ES_tradnl" dirty="0"/>
          </a:p>
        </p:txBody>
      </p:sp>
      <p:sp>
        <p:nvSpPr>
          <p:cNvPr id="2" name="1 Marcador de número de diapositiva"/>
          <p:cNvSpPr>
            <a:spLocks noGrp="1"/>
          </p:cNvSpPr>
          <p:nvPr>
            <p:ph type="sldNum" sz="quarter" idx="12"/>
          </p:nvPr>
        </p:nvSpPr>
        <p:spPr/>
        <p:txBody>
          <a:bodyPr/>
          <a:lstStyle/>
          <a:p>
            <a:fld id="{76F8C1B2-E5CD-4AB9-97B7-FD7BCB464BDE}" type="slidenum">
              <a:rPr lang="es-ES_tradnl" smtClean="0"/>
              <a:t>7</a:t>
            </a:fld>
            <a:endParaRPr lang="es-ES_tradnl"/>
          </a:p>
        </p:txBody>
      </p:sp>
    </p:spTree>
    <p:extLst>
      <p:ext uri="{BB962C8B-B14F-4D97-AF65-F5344CB8AC3E}">
        <p14:creationId xmlns:p14="http://schemas.microsoft.com/office/powerpoint/2010/main" val="2746293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251520" y="188640"/>
            <a:ext cx="8712968" cy="2308324"/>
          </a:xfrm>
          <a:prstGeom prst="rect">
            <a:avLst/>
          </a:prstGeom>
        </p:spPr>
        <p:txBody>
          <a:bodyPr wrap="square">
            <a:spAutoFit/>
          </a:bodyPr>
          <a:lstStyle/>
          <a:p>
            <a:r>
              <a:rPr lang="es-ES_tradnl" sz="3600" b="1" i="1" dirty="0"/>
              <a:t>Niveles de Aislamiento Entre Transacciones</a:t>
            </a:r>
          </a:p>
          <a:p>
            <a:endParaRPr lang="es-ES_tradnl" sz="3600" b="1" i="1" dirty="0"/>
          </a:p>
          <a:p>
            <a:r>
              <a:rPr lang="es-ES_tradnl" dirty="0" err="1" smtClean="0"/>
              <a:t>READ</a:t>
            </a:r>
            <a:r>
              <a:rPr lang="es-ES_tradnl" dirty="0" smtClean="0"/>
              <a:t> </a:t>
            </a:r>
            <a:r>
              <a:rPr lang="es-ES_tradnl" dirty="0" err="1" smtClean="0"/>
              <a:t>UNCOMMITTED</a:t>
            </a:r>
            <a:r>
              <a:rPr lang="es-ES_tradnl" dirty="0" smtClean="0"/>
              <a:t>:</a:t>
            </a:r>
          </a:p>
          <a:p>
            <a:endParaRPr lang="es-ES_tradnl" dirty="0" smtClean="0"/>
          </a:p>
          <a:p>
            <a:r>
              <a:rPr lang="es-ES_tradnl" dirty="0" smtClean="0"/>
              <a:t>Permite hacer lecturas sucias (</a:t>
            </a:r>
            <a:r>
              <a:rPr lang="es-ES_tradnl" dirty="0" err="1" smtClean="0"/>
              <a:t>dirty</a:t>
            </a:r>
            <a:r>
              <a:rPr lang="es-ES_tradnl" dirty="0" smtClean="0"/>
              <a:t> </a:t>
            </a:r>
            <a:r>
              <a:rPr lang="es-ES_tradnl" dirty="0" err="1" smtClean="0"/>
              <a:t>reads</a:t>
            </a:r>
            <a:r>
              <a:rPr lang="es-ES_tradnl" dirty="0" smtClean="0"/>
              <a:t>), donde las consultas dentro de una transacción son afectadas por cambios no confirmados (</a:t>
            </a:r>
            <a:r>
              <a:rPr lang="es-ES_tradnl" dirty="0" err="1" smtClean="0"/>
              <a:t>not</a:t>
            </a:r>
            <a:r>
              <a:rPr lang="es-ES_tradnl" dirty="0" smtClean="0"/>
              <a:t> </a:t>
            </a:r>
            <a:r>
              <a:rPr lang="es-ES_tradnl" dirty="0" err="1" smtClean="0"/>
              <a:t>commited</a:t>
            </a:r>
            <a:r>
              <a:rPr lang="es-ES_tradnl" dirty="0" smtClean="0"/>
              <a:t>) de otras transacciones</a:t>
            </a:r>
            <a:endParaRPr lang="es-ES_tradnl" dirty="0"/>
          </a:p>
        </p:txBody>
      </p:sp>
      <p:sp>
        <p:nvSpPr>
          <p:cNvPr id="2" name="1 Marcador de número de diapositiva"/>
          <p:cNvSpPr>
            <a:spLocks noGrp="1"/>
          </p:cNvSpPr>
          <p:nvPr>
            <p:ph type="sldNum" sz="quarter" idx="12"/>
          </p:nvPr>
        </p:nvSpPr>
        <p:spPr/>
        <p:txBody>
          <a:bodyPr/>
          <a:lstStyle/>
          <a:p>
            <a:fld id="{76F8C1B2-E5CD-4AB9-97B7-FD7BCB464BDE}" type="slidenum">
              <a:rPr lang="es-ES_tradnl" smtClean="0"/>
              <a:t>8</a:t>
            </a:fld>
            <a:endParaRPr lang="es-ES_tradnl"/>
          </a:p>
        </p:txBody>
      </p:sp>
      <p:sp>
        <p:nvSpPr>
          <p:cNvPr id="5" name="4 Rectángulo"/>
          <p:cNvSpPr/>
          <p:nvPr/>
        </p:nvSpPr>
        <p:spPr>
          <a:xfrm>
            <a:off x="1115676" y="2564904"/>
            <a:ext cx="6984776" cy="646331"/>
          </a:xfrm>
          <a:prstGeom prst="rect">
            <a:avLst/>
          </a:prstGeom>
        </p:spPr>
        <p:txBody>
          <a:bodyPr wrap="square">
            <a:spAutoFit/>
          </a:bodyPr>
          <a:lstStyle/>
          <a:p>
            <a:r>
              <a:rPr lang="es-ES_tradnl" sz="3600" b="1" i="1" dirty="0" err="1"/>
              <a:t>READ</a:t>
            </a:r>
            <a:r>
              <a:rPr lang="es-ES_tradnl" sz="3600" b="1" i="1" dirty="0"/>
              <a:t> </a:t>
            </a:r>
            <a:r>
              <a:rPr lang="es-ES_tradnl" sz="3600" b="1" i="1" dirty="0" err="1"/>
              <a:t>UNCOMMITTED</a:t>
            </a:r>
            <a:r>
              <a:rPr lang="es-ES_tradnl" sz="3600" b="1" i="1" dirty="0"/>
              <a:t> (</a:t>
            </a:r>
            <a:r>
              <a:rPr lang="es-ES_tradnl" sz="3600" b="1" i="1" dirty="0" err="1"/>
              <a:t>dirty</a:t>
            </a:r>
            <a:r>
              <a:rPr lang="es-ES_tradnl" sz="3600" b="1" i="1" dirty="0"/>
              <a:t> </a:t>
            </a:r>
            <a:r>
              <a:rPr lang="es-ES_tradnl" sz="3600" b="1" i="1" dirty="0" err="1" smtClean="0"/>
              <a:t>reads</a:t>
            </a:r>
            <a:r>
              <a:rPr lang="es-ES_tradnl" sz="3600" b="1" i="1" dirty="0" smtClean="0"/>
              <a:t>)</a:t>
            </a:r>
            <a:endParaRPr lang="es-ES_tradnl" dirty="0"/>
          </a:p>
        </p:txBody>
      </p:sp>
      <p:sp>
        <p:nvSpPr>
          <p:cNvPr id="6" name="5 Rectángulo"/>
          <p:cNvSpPr/>
          <p:nvPr/>
        </p:nvSpPr>
        <p:spPr>
          <a:xfrm>
            <a:off x="179512" y="5157192"/>
            <a:ext cx="8784976" cy="923330"/>
          </a:xfrm>
          <a:prstGeom prst="rect">
            <a:avLst/>
          </a:prstGeom>
        </p:spPr>
        <p:txBody>
          <a:bodyPr wrap="square">
            <a:spAutoFit/>
          </a:bodyPr>
          <a:lstStyle/>
          <a:p>
            <a:r>
              <a:rPr lang="es-ES_tradnl" dirty="0"/>
              <a:t>¿Qué resultado tendremos luego del primer </a:t>
            </a:r>
            <a:r>
              <a:rPr lang="es-ES_tradnl" dirty="0" err="1"/>
              <a:t>select</a:t>
            </a:r>
            <a:r>
              <a:rPr lang="es-ES_tradnl" dirty="0"/>
              <a:t>  y luego del segundo </a:t>
            </a:r>
            <a:r>
              <a:rPr lang="es-ES_tradnl" dirty="0" smtClean="0"/>
              <a:t>?</a:t>
            </a:r>
          </a:p>
          <a:p>
            <a:endParaRPr lang="es-ES_tradnl" dirty="0"/>
          </a:p>
          <a:p>
            <a:r>
              <a:rPr lang="es-ES_tradnl" b="1" dirty="0">
                <a:solidFill>
                  <a:srgbClr val="FF0000"/>
                </a:solidFill>
              </a:rPr>
              <a:t>¡¡¡ ESCRIBIR Y PROBAR LA EJECUCIÓN DE LAS TRANSACCIONES EN SU </a:t>
            </a:r>
            <a:r>
              <a:rPr lang="es-ES_tradnl" b="1" dirty="0" err="1">
                <a:solidFill>
                  <a:srgbClr val="FF0000"/>
                </a:solidFill>
              </a:rPr>
              <a:t>SGBD</a:t>
            </a:r>
            <a:r>
              <a:rPr lang="es-ES_tradnl" b="1" dirty="0">
                <a:solidFill>
                  <a:srgbClr val="FF0000"/>
                </a:solidFill>
              </a:rPr>
              <a:t> PREFERIDO </a:t>
            </a:r>
            <a:r>
              <a:rPr lang="es-ES_tradnl" b="1" dirty="0" smtClean="0">
                <a:solidFill>
                  <a:srgbClr val="FF0000"/>
                </a:solidFill>
              </a:rPr>
              <a:t>!!!</a:t>
            </a:r>
            <a:endParaRPr lang="es-ES_tradnl" b="1" dirty="0">
              <a:solidFill>
                <a:srgbClr val="FF0000"/>
              </a:solidFill>
            </a:endParaRPr>
          </a:p>
        </p:txBody>
      </p:sp>
      <p:graphicFrame>
        <p:nvGraphicFramePr>
          <p:cNvPr id="7" name="6 Tabla"/>
          <p:cNvGraphicFramePr>
            <a:graphicFrameLocks noGrp="1"/>
          </p:cNvGraphicFramePr>
          <p:nvPr>
            <p:extLst>
              <p:ext uri="{D42A27DB-BD31-4B8C-83A1-F6EECF244321}">
                <p14:modId xmlns:p14="http://schemas.microsoft.com/office/powerpoint/2010/main" val="425766468"/>
              </p:ext>
            </p:extLst>
          </p:nvPr>
        </p:nvGraphicFramePr>
        <p:xfrm>
          <a:off x="251520" y="3356992"/>
          <a:ext cx="8352928" cy="1559560"/>
        </p:xfrm>
        <a:graphic>
          <a:graphicData uri="http://schemas.openxmlformats.org/drawingml/2006/table">
            <a:tbl>
              <a:tblPr firstRow="1" bandRow="1">
                <a:tableStyleId>{5C22544A-7EE6-4342-B048-85BDC9FD1C3A}</a:tableStyleId>
              </a:tblPr>
              <a:tblGrid>
                <a:gridCol w="4176464"/>
                <a:gridCol w="4176464"/>
              </a:tblGrid>
              <a:tr h="370840">
                <a:tc>
                  <a:txBody>
                    <a:bodyPr/>
                    <a:lstStyle/>
                    <a:p>
                      <a:r>
                        <a:rPr lang="es-ES_tradnl" dirty="0" smtClean="0"/>
                        <a:t>Transacción 1</a:t>
                      </a:r>
                      <a:endParaRPr lang="es-ES_tradnl" dirty="0"/>
                    </a:p>
                  </a:txBody>
                  <a:tcPr/>
                </a:tc>
                <a:tc>
                  <a:txBody>
                    <a:bodyPr/>
                    <a:lstStyle/>
                    <a:p>
                      <a:r>
                        <a:rPr lang="es-ES_tradnl" dirty="0" smtClean="0"/>
                        <a:t>Transacción 2</a:t>
                      </a:r>
                      <a:endParaRPr lang="es-ES_tradnl" dirty="0"/>
                    </a:p>
                  </a:txBody>
                  <a:tcPr/>
                </a:tc>
              </a:tr>
              <a:tr h="370840">
                <a:tc>
                  <a:txBody>
                    <a:bodyPr/>
                    <a:lstStyle/>
                    <a:p>
                      <a:r>
                        <a:rPr lang="es-ES_tradnl" dirty="0" err="1" smtClean="0"/>
                        <a:t>select</a:t>
                      </a:r>
                      <a:r>
                        <a:rPr lang="es-ES_tradnl" dirty="0" smtClean="0"/>
                        <a:t> * </a:t>
                      </a:r>
                      <a:r>
                        <a:rPr lang="es-ES_tradnl" dirty="0" err="1" smtClean="0"/>
                        <a:t>from</a:t>
                      </a:r>
                      <a:r>
                        <a:rPr lang="es-ES_tradnl" dirty="0" smtClean="0"/>
                        <a:t> </a:t>
                      </a:r>
                      <a:r>
                        <a:rPr lang="es-ES_tradnl" dirty="0" err="1" smtClean="0"/>
                        <a:t>user</a:t>
                      </a:r>
                      <a:r>
                        <a:rPr lang="es-ES_tradnl" dirty="0" smtClean="0"/>
                        <a:t> </a:t>
                      </a:r>
                      <a:r>
                        <a:rPr lang="es-ES_tradnl" dirty="0" err="1" smtClean="0"/>
                        <a:t>where</a:t>
                      </a:r>
                      <a:r>
                        <a:rPr lang="es-ES_tradnl" dirty="0" smtClean="0"/>
                        <a:t> id = 1 ;</a:t>
                      </a:r>
                    </a:p>
                    <a:p>
                      <a:endParaRPr lang="es-ES_tradnl"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_tradnl" dirty="0" err="1" smtClean="0"/>
                        <a:t>select</a:t>
                      </a:r>
                      <a:r>
                        <a:rPr lang="es-ES_tradnl" dirty="0" smtClean="0"/>
                        <a:t> * </a:t>
                      </a:r>
                      <a:r>
                        <a:rPr lang="es-ES_tradnl" dirty="0" err="1" smtClean="0"/>
                        <a:t>from</a:t>
                      </a:r>
                      <a:r>
                        <a:rPr lang="es-ES_tradnl" dirty="0" smtClean="0"/>
                        <a:t> </a:t>
                      </a:r>
                      <a:r>
                        <a:rPr lang="es-ES_tradnl" dirty="0" err="1" smtClean="0"/>
                        <a:t>user</a:t>
                      </a:r>
                      <a:r>
                        <a:rPr lang="es-ES_tradnl" dirty="0" smtClean="0"/>
                        <a:t> </a:t>
                      </a:r>
                      <a:r>
                        <a:rPr lang="es-ES_tradnl" dirty="0" err="1" smtClean="0"/>
                        <a:t>where</a:t>
                      </a:r>
                      <a:r>
                        <a:rPr lang="es-ES_tradnl" dirty="0" smtClean="0"/>
                        <a:t> id = 1 ;</a:t>
                      </a:r>
                    </a:p>
                    <a:p>
                      <a:endParaRPr lang="es-ES_tradnl" dirty="0" smtClean="0"/>
                    </a:p>
                  </a:txBody>
                  <a:tcPr/>
                </a:tc>
                <a:tc>
                  <a:txBody>
                    <a:bodyPr/>
                    <a:lstStyle/>
                    <a:p>
                      <a:endParaRPr lang="es-ES_tradnl" dirty="0" smtClean="0"/>
                    </a:p>
                    <a:p>
                      <a:r>
                        <a:rPr lang="es-ES_tradnl" dirty="0" err="1" smtClean="0"/>
                        <a:t>update</a:t>
                      </a:r>
                      <a:r>
                        <a:rPr lang="es-ES_tradnl" dirty="0" smtClean="0"/>
                        <a:t> </a:t>
                      </a:r>
                      <a:r>
                        <a:rPr lang="es-ES_tradnl" dirty="0" err="1" smtClean="0"/>
                        <a:t>user</a:t>
                      </a:r>
                      <a:r>
                        <a:rPr lang="es-ES_tradnl" dirty="0" smtClean="0"/>
                        <a:t> set edad = 21 </a:t>
                      </a:r>
                      <a:r>
                        <a:rPr lang="es-ES_tradnl" dirty="0" err="1" smtClean="0"/>
                        <a:t>where</a:t>
                      </a:r>
                      <a:r>
                        <a:rPr lang="es-ES_tradnl" dirty="0" smtClean="0"/>
                        <a:t> id = 1;</a:t>
                      </a:r>
                    </a:p>
                    <a:p>
                      <a:endParaRPr lang="es-ES_tradnl" dirty="0" smtClean="0"/>
                    </a:p>
                    <a:p>
                      <a:r>
                        <a:rPr lang="es-ES_tradnl" dirty="0" err="1" smtClean="0"/>
                        <a:t>ROLLBACK</a:t>
                      </a:r>
                      <a:r>
                        <a:rPr lang="es-ES_tradnl" dirty="0" smtClean="0"/>
                        <a:t>; </a:t>
                      </a:r>
                    </a:p>
                  </a:txBody>
                  <a:tcPr/>
                </a:tc>
              </a:tr>
            </a:tbl>
          </a:graphicData>
        </a:graphic>
      </p:graphicFrame>
    </p:spTree>
    <p:extLst>
      <p:ext uri="{BB962C8B-B14F-4D97-AF65-F5344CB8AC3E}">
        <p14:creationId xmlns:p14="http://schemas.microsoft.com/office/powerpoint/2010/main" val="956821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79512" y="188640"/>
            <a:ext cx="8784976" cy="2308324"/>
          </a:xfrm>
          <a:prstGeom prst="rect">
            <a:avLst/>
          </a:prstGeom>
        </p:spPr>
        <p:txBody>
          <a:bodyPr wrap="square">
            <a:spAutoFit/>
          </a:bodyPr>
          <a:lstStyle/>
          <a:p>
            <a:r>
              <a:rPr lang="es-ES_tradnl" sz="3600" b="1" i="1" dirty="0" smtClean="0"/>
              <a:t>Niveles </a:t>
            </a:r>
            <a:r>
              <a:rPr lang="es-ES_tradnl" sz="3600" b="1" i="1" dirty="0"/>
              <a:t>de Aislamiento Entre Transacciones</a:t>
            </a:r>
          </a:p>
          <a:p>
            <a:endParaRPr lang="es-ES_tradnl" dirty="0" smtClean="0"/>
          </a:p>
          <a:p>
            <a:r>
              <a:rPr lang="es-ES_tradnl" dirty="0" err="1" smtClean="0"/>
              <a:t>READ</a:t>
            </a:r>
            <a:r>
              <a:rPr lang="es-ES_tradnl" dirty="0" smtClean="0"/>
              <a:t> </a:t>
            </a:r>
            <a:r>
              <a:rPr lang="es-ES_tradnl" dirty="0" err="1" smtClean="0"/>
              <a:t>COMMITTED</a:t>
            </a:r>
            <a:r>
              <a:rPr lang="es-ES_tradnl" dirty="0" smtClean="0"/>
              <a:t>:</a:t>
            </a:r>
          </a:p>
          <a:p>
            <a:endParaRPr lang="es-ES_tradnl" dirty="0" smtClean="0"/>
          </a:p>
          <a:p>
            <a:r>
              <a:rPr lang="es-ES_tradnl" dirty="0" smtClean="0"/>
              <a:t>Los cambios confirmados son visibles dentro de otra transacción esto significa que dos consultas dentro de una misma transacción pueden retornar diferentes resultados (Generalmente este es el comportamiento por defecto en los </a:t>
            </a:r>
            <a:r>
              <a:rPr lang="es-ES_tradnl" dirty="0" err="1" smtClean="0"/>
              <a:t>SGBD</a:t>
            </a:r>
            <a:r>
              <a:rPr lang="es-ES_tradnl" dirty="0" smtClean="0"/>
              <a:t>)</a:t>
            </a:r>
            <a:endParaRPr lang="es-ES_tradnl" dirty="0"/>
          </a:p>
        </p:txBody>
      </p:sp>
      <p:sp>
        <p:nvSpPr>
          <p:cNvPr id="2" name="1 Marcador de número de diapositiva"/>
          <p:cNvSpPr>
            <a:spLocks noGrp="1"/>
          </p:cNvSpPr>
          <p:nvPr>
            <p:ph type="sldNum" sz="quarter" idx="12"/>
          </p:nvPr>
        </p:nvSpPr>
        <p:spPr/>
        <p:txBody>
          <a:bodyPr/>
          <a:lstStyle/>
          <a:p>
            <a:fld id="{76F8C1B2-E5CD-4AB9-97B7-FD7BCB464BDE}" type="slidenum">
              <a:rPr lang="es-ES_tradnl" smtClean="0"/>
              <a:t>9</a:t>
            </a:fld>
            <a:endParaRPr lang="es-ES_tradnl"/>
          </a:p>
        </p:txBody>
      </p:sp>
      <p:sp>
        <p:nvSpPr>
          <p:cNvPr id="5" name="4 Rectángulo"/>
          <p:cNvSpPr/>
          <p:nvPr/>
        </p:nvSpPr>
        <p:spPr>
          <a:xfrm>
            <a:off x="467544" y="2636912"/>
            <a:ext cx="8363123" cy="646331"/>
          </a:xfrm>
          <a:prstGeom prst="rect">
            <a:avLst/>
          </a:prstGeom>
        </p:spPr>
        <p:txBody>
          <a:bodyPr wrap="none">
            <a:spAutoFit/>
          </a:bodyPr>
          <a:lstStyle/>
          <a:p>
            <a:r>
              <a:rPr lang="es-ES_tradnl" sz="3600" b="1" i="1" dirty="0" err="1"/>
              <a:t>READ</a:t>
            </a:r>
            <a:r>
              <a:rPr lang="es-ES_tradnl" sz="3600" b="1" i="1" dirty="0"/>
              <a:t> </a:t>
            </a:r>
            <a:r>
              <a:rPr lang="es-ES_tradnl" sz="3600" b="1" i="1" dirty="0" err="1"/>
              <a:t>COMMITTED</a:t>
            </a:r>
            <a:r>
              <a:rPr lang="es-ES_tradnl" sz="3600" b="1" i="1" dirty="0"/>
              <a:t> (Non-</a:t>
            </a:r>
            <a:r>
              <a:rPr lang="es-ES_tradnl" sz="3600" b="1" i="1" dirty="0" err="1"/>
              <a:t>repeatable</a:t>
            </a:r>
            <a:r>
              <a:rPr lang="es-ES_tradnl" sz="3600" b="1" i="1" dirty="0"/>
              <a:t> </a:t>
            </a:r>
            <a:r>
              <a:rPr lang="es-ES_tradnl" sz="3600" b="1" i="1" dirty="0" err="1"/>
              <a:t>reads</a:t>
            </a:r>
            <a:r>
              <a:rPr lang="es-ES_tradnl" sz="3600" b="1" i="1" dirty="0"/>
              <a:t>)</a:t>
            </a:r>
          </a:p>
        </p:txBody>
      </p:sp>
      <p:sp>
        <p:nvSpPr>
          <p:cNvPr id="6" name="5 Rectángulo"/>
          <p:cNvSpPr/>
          <p:nvPr/>
        </p:nvSpPr>
        <p:spPr>
          <a:xfrm>
            <a:off x="179512" y="5674022"/>
            <a:ext cx="8784976" cy="923330"/>
          </a:xfrm>
          <a:prstGeom prst="rect">
            <a:avLst/>
          </a:prstGeom>
        </p:spPr>
        <p:txBody>
          <a:bodyPr wrap="square">
            <a:spAutoFit/>
          </a:bodyPr>
          <a:lstStyle/>
          <a:p>
            <a:r>
              <a:rPr lang="es-ES_tradnl" dirty="0"/>
              <a:t>¿Qué resultado tendremos luego del primer </a:t>
            </a:r>
            <a:r>
              <a:rPr lang="es-ES_tradnl" dirty="0" err="1"/>
              <a:t>select</a:t>
            </a:r>
            <a:r>
              <a:rPr lang="es-ES_tradnl" dirty="0"/>
              <a:t>  y luego del segundo </a:t>
            </a:r>
            <a:r>
              <a:rPr lang="es-ES_tradnl" dirty="0" smtClean="0"/>
              <a:t>?</a:t>
            </a:r>
          </a:p>
          <a:p>
            <a:endParaRPr lang="es-ES_tradnl" dirty="0"/>
          </a:p>
          <a:p>
            <a:r>
              <a:rPr lang="es-ES_tradnl" b="1" dirty="0">
                <a:solidFill>
                  <a:srgbClr val="FF0000"/>
                </a:solidFill>
              </a:rPr>
              <a:t>¡¡¡ ESCRIBIR Y PROBAR LA EJECUCIÓN DE LAS TRANSACCIONES EN SU </a:t>
            </a:r>
            <a:r>
              <a:rPr lang="es-ES_tradnl" b="1" dirty="0" err="1">
                <a:solidFill>
                  <a:srgbClr val="FF0000"/>
                </a:solidFill>
              </a:rPr>
              <a:t>SGBD</a:t>
            </a:r>
            <a:r>
              <a:rPr lang="es-ES_tradnl" b="1" dirty="0">
                <a:solidFill>
                  <a:srgbClr val="FF0000"/>
                </a:solidFill>
              </a:rPr>
              <a:t> PREFERIDO </a:t>
            </a:r>
            <a:r>
              <a:rPr lang="es-ES_tradnl" b="1" dirty="0" smtClean="0">
                <a:solidFill>
                  <a:srgbClr val="FF0000"/>
                </a:solidFill>
              </a:rPr>
              <a:t>!!!</a:t>
            </a:r>
            <a:endParaRPr lang="es-ES_tradnl" b="1" dirty="0">
              <a:solidFill>
                <a:srgbClr val="FF0000"/>
              </a:solidFill>
            </a:endParaRPr>
          </a:p>
        </p:txBody>
      </p:sp>
      <p:graphicFrame>
        <p:nvGraphicFramePr>
          <p:cNvPr id="7" name="6 Tabla"/>
          <p:cNvGraphicFramePr>
            <a:graphicFrameLocks noGrp="1"/>
          </p:cNvGraphicFramePr>
          <p:nvPr>
            <p:extLst>
              <p:ext uri="{D42A27DB-BD31-4B8C-83A1-F6EECF244321}">
                <p14:modId xmlns:p14="http://schemas.microsoft.com/office/powerpoint/2010/main" val="286636042"/>
              </p:ext>
            </p:extLst>
          </p:nvPr>
        </p:nvGraphicFramePr>
        <p:xfrm>
          <a:off x="323528" y="3501008"/>
          <a:ext cx="8352928" cy="1833880"/>
        </p:xfrm>
        <a:graphic>
          <a:graphicData uri="http://schemas.openxmlformats.org/drawingml/2006/table">
            <a:tbl>
              <a:tblPr firstRow="1" bandRow="1">
                <a:tableStyleId>{5C22544A-7EE6-4342-B048-85BDC9FD1C3A}</a:tableStyleId>
              </a:tblPr>
              <a:tblGrid>
                <a:gridCol w="4176464"/>
                <a:gridCol w="4176464"/>
              </a:tblGrid>
              <a:tr h="370840">
                <a:tc>
                  <a:txBody>
                    <a:bodyPr/>
                    <a:lstStyle/>
                    <a:p>
                      <a:r>
                        <a:rPr lang="es-ES_tradnl" dirty="0" smtClean="0"/>
                        <a:t>Transacción 1</a:t>
                      </a:r>
                      <a:endParaRPr lang="es-ES_tradnl" dirty="0"/>
                    </a:p>
                  </a:txBody>
                  <a:tcPr/>
                </a:tc>
                <a:tc>
                  <a:txBody>
                    <a:bodyPr/>
                    <a:lstStyle/>
                    <a:p>
                      <a:r>
                        <a:rPr lang="es-ES_tradnl" dirty="0" smtClean="0"/>
                        <a:t>Transacción 2</a:t>
                      </a:r>
                      <a:endParaRPr lang="es-ES_tradnl" dirty="0"/>
                    </a:p>
                  </a:txBody>
                  <a:tcPr/>
                </a:tc>
              </a:tr>
              <a:tr h="370840">
                <a:tc>
                  <a:txBody>
                    <a:bodyPr/>
                    <a:lstStyle/>
                    <a:p>
                      <a:r>
                        <a:rPr lang="es-ES_tradnl" dirty="0" err="1" smtClean="0"/>
                        <a:t>select</a:t>
                      </a:r>
                      <a:r>
                        <a:rPr lang="es-ES_tradnl" dirty="0" smtClean="0"/>
                        <a:t> * </a:t>
                      </a:r>
                      <a:r>
                        <a:rPr lang="es-ES_tradnl" dirty="0" err="1" smtClean="0"/>
                        <a:t>from</a:t>
                      </a:r>
                      <a:r>
                        <a:rPr lang="es-ES_tradnl" dirty="0" smtClean="0"/>
                        <a:t> </a:t>
                      </a:r>
                      <a:r>
                        <a:rPr lang="es-ES_tradnl" dirty="0" err="1" smtClean="0"/>
                        <a:t>user</a:t>
                      </a:r>
                      <a:r>
                        <a:rPr lang="es-ES_tradnl" dirty="0" smtClean="0"/>
                        <a:t> </a:t>
                      </a:r>
                      <a:r>
                        <a:rPr lang="es-ES_tradnl" dirty="0" err="1" smtClean="0"/>
                        <a:t>where</a:t>
                      </a:r>
                      <a:r>
                        <a:rPr lang="es-ES_tradnl" dirty="0" smtClean="0"/>
                        <a:t> id = 1 ;</a:t>
                      </a:r>
                    </a:p>
                    <a:p>
                      <a:endParaRPr lang="es-ES_tradnl"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s-ES_tradnl"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_tradnl" dirty="0" err="1" smtClean="0"/>
                        <a:t>select</a:t>
                      </a:r>
                      <a:r>
                        <a:rPr lang="es-ES_tradnl" dirty="0" smtClean="0"/>
                        <a:t> * </a:t>
                      </a:r>
                      <a:r>
                        <a:rPr lang="es-ES_tradnl" dirty="0" err="1" smtClean="0"/>
                        <a:t>from</a:t>
                      </a:r>
                      <a:r>
                        <a:rPr lang="es-ES_tradnl" dirty="0" smtClean="0"/>
                        <a:t> </a:t>
                      </a:r>
                      <a:r>
                        <a:rPr lang="es-ES_tradnl" dirty="0" err="1" smtClean="0"/>
                        <a:t>user</a:t>
                      </a:r>
                      <a:r>
                        <a:rPr lang="es-ES_tradnl" dirty="0" smtClean="0"/>
                        <a:t> </a:t>
                      </a:r>
                      <a:r>
                        <a:rPr lang="es-ES_tradnl" dirty="0" err="1" smtClean="0"/>
                        <a:t>where</a:t>
                      </a:r>
                      <a:r>
                        <a:rPr lang="es-ES_tradnl" dirty="0" smtClean="0"/>
                        <a:t> id = 1 ;</a:t>
                      </a:r>
                    </a:p>
                    <a:p>
                      <a:r>
                        <a:rPr lang="es-ES_tradnl" dirty="0" err="1" smtClean="0"/>
                        <a:t>commit</a:t>
                      </a:r>
                      <a:r>
                        <a:rPr lang="es-ES_tradnl" dirty="0" smtClean="0"/>
                        <a:t>;</a:t>
                      </a:r>
                    </a:p>
                  </a:txBody>
                  <a:tcPr/>
                </a:tc>
                <a:tc>
                  <a:txBody>
                    <a:bodyPr/>
                    <a:lstStyle/>
                    <a:p>
                      <a:endParaRPr lang="es-ES_tradnl" dirty="0" smtClean="0"/>
                    </a:p>
                    <a:p>
                      <a:r>
                        <a:rPr lang="es-ES_tradnl" dirty="0" err="1" smtClean="0"/>
                        <a:t>update</a:t>
                      </a:r>
                      <a:r>
                        <a:rPr lang="es-ES_tradnl" dirty="0" smtClean="0"/>
                        <a:t> </a:t>
                      </a:r>
                      <a:r>
                        <a:rPr lang="es-ES_tradnl" dirty="0" err="1" smtClean="0"/>
                        <a:t>user</a:t>
                      </a:r>
                      <a:r>
                        <a:rPr lang="es-ES_tradnl" dirty="0" smtClean="0"/>
                        <a:t> set edad = 21 </a:t>
                      </a:r>
                      <a:r>
                        <a:rPr lang="es-ES_tradnl" dirty="0" err="1" smtClean="0"/>
                        <a:t>where</a:t>
                      </a:r>
                      <a:r>
                        <a:rPr lang="es-ES_tradnl" dirty="0" smtClean="0"/>
                        <a:t> id = 1;</a:t>
                      </a:r>
                    </a:p>
                    <a:p>
                      <a:r>
                        <a:rPr lang="es-ES_tradnl" dirty="0" err="1" smtClean="0"/>
                        <a:t>commit</a:t>
                      </a:r>
                      <a:r>
                        <a:rPr lang="es-ES_tradnl" dirty="0" smtClean="0"/>
                        <a:t>;</a:t>
                      </a:r>
                    </a:p>
                    <a:p>
                      <a:r>
                        <a:rPr lang="es-ES_tradnl" dirty="0" smtClean="0"/>
                        <a:t> </a:t>
                      </a:r>
                    </a:p>
                    <a:p>
                      <a:endParaRPr lang="es-ES_tradnl" dirty="0" smtClean="0"/>
                    </a:p>
                  </a:txBody>
                  <a:tcPr/>
                </a:tc>
              </a:tr>
            </a:tbl>
          </a:graphicData>
        </a:graphic>
      </p:graphicFrame>
    </p:spTree>
    <p:extLst>
      <p:ext uri="{BB962C8B-B14F-4D97-AF65-F5344CB8AC3E}">
        <p14:creationId xmlns:p14="http://schemas.microsoft.com/office/powerpoint/2010/main" val="50657618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225</TotalTime>
  <Words>2492</Words>
  <Application>Microsoft Office PowerPoint</Application>
  <PresentationFormat>Presentación en pantalla (4:3)</PresentationFormat>
  <Paragraphs>599</Paragraphs>
  <Slides>28</Slides>
  <Notes>1</Notes>
  <HiddenSlides>0</HiddenSlides>
  <MMClips>0</MMClips>
  <ScaleCrop>false</ScaleCrop>
  <HeadingPairs>
    <vt:vector size="4" baseType="variant">
      <vt:variant>
        <vt:lpstr>Tema</vt:lpstr>
      </vt:variant>
      <vt:variant>
        <vt:i4>1</vt:i4>
      </vt:variant>
      <vt:variant>
        <vt:lpstr>Títulos de diapositiva</vt:lpstr>
      </vt:variant>
      <vt:variant>
        <vt:i4>28</vt:i4>
      </vt:variant>
    </vt:vector>
  </HeadingPairs>
  <TitlesOfParts>
    <vt:vector size="29" baseType="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juan</dc:creator>
  <cp:lastModifiedBy>juan</cp:lastModifiedBy>
  <cp:revision>27</cp:revision>
  <dcterms:created xsi:type="dcterms:W3CDTF">2019-10-24T23:58:46Z</dcterms:created>
  <dcterms:modified xsi:type="dcterms:W3CDTF">2019-10-25T17:04:49Z</dcterms:modified>
</cp:coreProperties>
</file>