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Economica"/>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0" name="David Marcelo Petrocelli"/>
  <p:cmAuthor clrIdx="1" id="1" initials="" lastIdx="2" name="Agustin Normand"/>
  <p:cmAuthor clrIdx="2" id="2" initials="" lastIdx="2" name="Melany Bulfer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fntdata"/><Relationship Id="rId20" Type="http://schemas.openxmlformats.org/officeDocument/2006/relationships/slide" Target="slides/slide14.xml"/><Relationship Id="rId42" Type="http://schemas.openxmlformats.org/officeDocument/2006/relationships/font" Target="fonts/Economica-boldItalic.fntdata"/><Relationship Id="rId41" Type="http://schemas.openxmlformats.org/officeDocument/2006/relationships/font" Target="fonts/Economica-italic.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Economic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07T13:40:03.819">
    <p:pos x="196" y="771"/>
    <p:text>Usar títulos y formato de bullets como items
Middleware de actualización:
* Proceso automático cada 3 hs (parámetro editable)
* API para actualización manual</p:text>
  </p:cm>
  <p:cm authorId="0" idx="2" dt="2020-10-07T13:35:52.870">
    <p:pos x="196" y="871"/>
    <p:text>demasiado texto para una ppt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10-08T19:03:05.396">
    <p:pos x="196" y="771"/>
    <p:text>MUUUUCHO TEXTO</p:text>
  </p:cm>
  <p:cm authorId="1" idx="1" dt="2020-10-08T18:39:01.601">
    <p:pos x="196" y="771"/>
    <p:text>_Marked as resolved_</p:text>
  </p:cm>
  <p:cm authorId="0" idx="4" dt="2020-10-08T19:03:05.396">
    <p:pos x="196" y="771"/>
    <p:text>_Re-opened_
:)</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0-10-07T20:43:31.474">
    <p:pos x="196" y="771"/>
    <p:text>¿O sea que antes no le registro turnos? ¿Cómo tengo nuevos clientes?</p:text>
  </p:cm>
  <p:cm authorId="2" idx="1" dt="2020-10-07T20:42:13.385">
    <p:pos x="196" y="771"/>
    <p:text>Esta regla impacta en el envío del correo, no creo poder hacer una estimación de un cliente que no viene hace 10 años y enviarle un mail de: 'estas próximo al service'. Los nuevos clientes se registran desde la página y podrán sacar su turno con normalidad.</p:text>
  </p:cm>
  <p:cm authorId="2" idx="2" dt="2020-10-07T20:43:31.474">
    <p:pos x="196" y="771"/>
    <p:text>Y son actuales claro</p:text>
  </p:cm>
  <p:cm authorId="1" idx="2" dt="2020-10-08T18:40:18.704">
    <p:pos x="196" y="199"/>
    <p:text>Agrego esta ppt para explicar algo que estaba en las reglas de negocio, que se refiere a cuales clientes vamos a tener como validos, para enviarles mail</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0-10-07T13:40:45.206">
    <p:pos x="196" y="1008"/>
    <p:text>Tienen que explicar en detalle (en items) que hace y como se explotan esos datos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0-10-07T13:42:31.627">
    <p:pos x="6000" y="0"/>
    <p:text>Cuales serían "resto"?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0-10-07T13:43:31.500">
    <p:pos x="196" y="771"/>
    <p:text>No dicen cómo</p:text>
  </p:cm>
  <p:cm authorId="0" idx="9" dt="2020-10-07T13:43:16.804">
    <p:pos x="196" y="871"/>
    <p:text>esto marcado puede llegar a ser. ¿Pero no indican que más?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0-10-07T13:44:23.899">
    <p:pos x="1955" y="105"/>
    <p:text>hay otras más... cómo.. ¿Si se muere el demonio? ¿que alternativas de levantarlo tengo?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be8c8aa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9be8c8aa6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be8c8aa6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be8c8aa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be8c8aa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be8c8aa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be8c8aa62_1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9be8c8aa62_1_6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e8c8aa62_1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9be8c8aa62_1_6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025f5205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a025f5205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ab817a7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ab817a7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ab817a73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ab817a73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05f0011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05f0011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ab817a73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ab817a73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ab817a73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ab817a73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be8c8aa62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9be8c8aa62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be8c8aa62_1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9be8c8aa62_1_6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ab817a73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ab817a73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e4ec9fb89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e4ec9fb8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ab817a73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ab817a73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e4ec9fb89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e4ec9fb89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e3d2727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e3d2727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b7e5422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b7e5422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b7e5422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b7e5422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b7e54227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b7e5422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b7e5422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b7e5422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be8c8aa62_1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9be8c8aa62_1_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b7e54227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b7e54227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b7e54227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b7e54227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e4ec9fb8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e4ec9fb8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be8c8aa62_1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9be8c8aa62_1_5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be8c8aa62_1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9be8c8aa62_1_5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be8c8aa62_1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9be8c8aa62_1_5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be8c8aa62_1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9be8c8aa62_1_6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be8c8aa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be8c8aa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be8c8aa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be8c8aa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5.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omments" Target="../comments/comment7.xml"/><Relationship Id="rId4"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s"/>
              <a:t>Modelo de negocio</a:t>
            </a:r>
            <a:endParaRPr/>
          </a:p>
          <a:p>
            <a:pPr indent="0" lvl="0" marL="0" rtl="0" algn="l">
              <a:lnSpc>
                <a:spcPct val="100000"/>
              </a:lnSpc>
              <a:spcBef>
                <a:spcPts val="0"/>
              </a:spcBef>
              <a:spcAft>
                <a:spcPts val="0"/>
              </a:spcAft>
              <a:buSzPts val="4200"/>
              <a:buNone/>
            </a:pPr>
            <a:r>
              <a:t/>
            </a:r>
            <a:endParaRPr/>
          </a:p>
        </p:txBody>
      </p:sp>
      <p:sp>
        <p:nvSpPr>
          <p:cNvPr id="63" name="Google Shape;63;p13"/>
          <p:cNvSpPr txBox="1"/>
          <p:nvPr>
            <p:ph idx="1" type="subTitle"/>
          </p:nvPr>
        </p:nvSpPr>
        <p:spPr>
          <a:xfrm>
            <a:off x="4553102" y="3346450"/>
            <a:ext cx="15462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a:t>MechanicSheep</a:t>
            </a:r>
            <a:endParaRPr/>
          </a:p>
        </p:txBody>
      </p:sp>
      <p:sp>
        <p:nvSpPr>
          <p:cNvPr id="64" name="Google Shape;64;p13"/>
          <p:cNvSpPr txBox="1"/>
          <p:nvPr/>
        </p:nvSpPr>
        <p:spPr>
          <a:xfrm>
            <a:off x="729625" y="4688150"/>
            <a:ext cx="7688100" cy="3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rgbClr val="434343"/>
                </a:solidFill>
              </a:rPr>
              <a:t>Melany Bulfero, Delfina Morello, Germán </a:t>
            </a:r>
            <a:r>
              <a:rPr lang="es" sz="1100">
                <a:solidFill>
                  <a:srgbClr val="434343"/>
                </a:solidFill>
              </a:rPr>
              <a:t>Fernández</a:t>
            </a:r>
            <a:r>
              <a:rPr lang="es" sz="1100">
                <a:solidFill>
                  <a:srgbClr val="434343"/>
                </a:solidFill>
              </a:rPr>
              <a:t>, Agustín </a:t>
            </a:r>
            <a:r>
              <a:rPr lang="es" sz="1100">
                <a:solidFill>
                  <a:srgbClr val="434343"/>
                </a:solidFill>
              </a:rPr>
              <a:t>Normand</a:t>
            </a:r>
            <a:r>
              <a:rPr lang="es" sz="1100">
                <a:solidFill>
                  <a:srgbClr val="434343"/>
                </a:solidFill>
              </a:rPr>
              <a:t>.</a:t>
            </a:r>
            <a:endParaRPr b="0" i="0" sz="1100" u="none" cap="none" strike="noStrike">
              <a:solidFill>
                <a:srgbClr val="43434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4294967295" type="ctrTitle"/>
          </p:nvPr>
        </p:nvSpPr>
        <p:spPr>
          <a:xfrm>
            <a:off x="4572000" y="2150550"/>
            <a:ext cx="3546900" cy="842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s" sz="3000"/>
              <a:t>Registrar trabajo realizado</a:t>
            </a:r>
            <a:endParaRPr sz="3000"/>
          </a:p>
        </p:txBody>
      </p:sp>
      <p:pic>
        <p:nvPicPr>
          <p:cNvPr id="117" name="Google Shape;117;p22"/>
          <p:cNvPicPr preferRelativeResize="0"/>
          <p:nvPr/>
        </p:nvPicPr>
        <p:blipFill>
          <a:blip r:embed="rId3">
            <a:alphaModFix/>
          </a:blip>
          <a:stretch>
            <a:fillRect/>
          </a:stretch>
        </p:blipFill>
        <p:spPr>
          <a:xfrm>
            <a:off x="152400" y="152400"/>
            <a:ext cx="3143613" cy="48386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4294967295" type="ctrTitle"/>
          </p:nvPr>
        </p:nvSpPr>
        <p:spPr>
          <a:xfrm>
            <a:off x="5262500" y="2150550"/>
            <a:ext cx="2482800" cy="842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s" sz="3000"/>
              <a:t>Emitir factura</a:t>
            </a:r>
            <a:endParaRPr sz="3000"/>
          </a:p>
        </p:txBody>
      </p:sp>
      <p:pic>
        <p:nvPicPr>
          <p:cNvPr id="123" name="Google Shape;123;p23"/>
          <p:cNvPicPr preferRelativeResize="0"/>
          <p:nvPr/>
        </p:nvPicPr>
        <p:blipFill>
          <a:blip r:embed="rId3">
            <a:alphaModFix/>
          </a:blip>
          <a:stretch>
            <a:fillRect/>
          </a:stretch>
        </p:blipFill>
        <p:spPr>
          <a:xfrm>
            <a:off x="152400" y="152400"/>
            <a:ext cx="3405399"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4294967295" type="ctrTitle"/>
          </p:nvPr>
        </p:nvSpPr>
        <p:spPr>
          <a:xfrm>
            <a:off x="0" y="0"/>
            <a:ext cx="322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000"/>
              <a:t>Problema</a:t>
            </a:r>
            <a:endParaRPr sz="4000"/>
          </a:p>
        </p:txBody>
      </p:sp>
      <p:sp>
        <p:nvSpPr>
          <p:cNvPr id="129" name="Google Shape;129;p24"/>
          <p:cNvSpPr txBox="1"/>
          <p:nvPr>
            <p:ph idx="4294967295" type="subTitle"/>
          </p:nvPr>
        </p:nvSpPr>
        <p:spPr>
          <a:xfrm>
            <a:off x="311700" y="792600"/>
            <a:ext cx="8520600" cy="396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Gestión de turnos en actual desuso, trabajo no digitalizado, actualmente se </a:t>
            </a:r>
            <a:r>
              <a:rPr lang="es" sz="1400"/>
              <a:t>solicitan</a:t>
            </a:r>
            <a:r>
              <a:rPr lang="es" sz="1400"/>
              <a:t> con llamados telefónicos y se registran en una agenda física.</a:t>
            </a:r>
            <a:endParaRPr sz="1400"/>
          </a:p>
          <a:p>
            <a:pPr indent="-317500" lvl="0" marL="457200" rtl="0" algn="l">
              <a:spcBef>
                <a:spcPts val="0"/>
              </a:spcBef>
              <a:spcAft>
                <a:spcPts val="0"/>
              </a:spcAft>
              <a:buSzPts val="1400"/>
              <a:buChar char="●"/>
            </a:pPr>
            <a:r>
              <a:rPr lang="es" sz="1400"/>
              <a:t>Sistema de almacenamiento de datos obsoleto (persistencia en archivos, acceso secuencial).</a:t>
            </a:r>
            <a:endParaRPr sz="1400"/>
          </a:p>
          <a:p>
            <a:pPr indent="-317500" lvl="0" marL="457200" rtl="0" algn="l">
              <a:spcBef>
                <a:spcPts val="0"/>
              </a:spcBef>
              <a:spcAft>
                <a:spcPts val="0"/>
              </a:spcAft>
              <a:buSzPts val="1400"/>
              <a:buChar char="●"/>
            </a:pPr>
            <a:r>
              <a:rPr lang="es" sz="1400"/>
              <a:t>Interacción nula entre el sistema actual y el cliente.</a:t>
            </a:r>
            <a:endParaRPr sz="1400"/>
          </a:p>
          <a:p>
            <a:pPr indent="-317500" lvl="1" marL="914400" rtl="0" algn="l">
              <a:spcBef>
                <a:spcPts val="0"/>
              </a:spcBef>
              <a:spcAft>
                <a:spcPts val="0"/>
              </a:spcAft>
              <a:buSzPts val="1400"/>
              <a:buChar char="○"/>
            </a:pPr>
            <a:r>
              <a:rPr lang="es"/>
              <a:t>No tiene posibilidad de visualizar sus datos personales, turnos, trabajos realizados, entre otros.</a:t>
            </a:r>
            <a:endParaRPr/>
          </a:p>
          <a:p>
            <a:pPr indent="0" lvl="0" marL="0" rtl="0" algn="l">
              <a:spcBef>
                <a:spcPts val="1600"/>
              </a:spcBef>
              <a:spcAft>
                <a:spcPts val="0"/>
              </a:spcAft>
              <a:buNone/>
            </a:pPr>
            <a:r>
              <a:rPr lang="es" sz="1400"/>
              <a:t>Afectados e Impacto</a:t>
            </a:r>
            <a:endParaRPr sz="1400"/>
          </a:p>
          <a:p>
            <a:pPr indent="-317500" lvl="0" marL="457200" rtl="0" algn="l">
              <a:spcBef>
                <a:spcPts val="1600"/>
              </a:spcBef>
              <a:spcAft>
                <a:spcPts val="0"/>
              </a:spcAft>
              <a:buSzPts val="1400"/>
              <a:buChar char="●"/>
            </a:pPr>
            <a:r>
              <a:rPr lang="es" sz="1400"/>
              <a:t>Clientes: Falta de </a:t>
            </a:r>
            <a:r>
              <a:rPr lang="es" sz="1400"/>
              <a:t>interacción</a:t>
            </a:r>
            <a:r>
              <a:rPr lang="es" sz="1400"/>
              <a:t>.</a:t>
            </a:r>
            <a:endParaRPr sz="1400"/>
          </a:p>
          <a:p>
            <a:pPr indent="-317500" lvl="0" marL="457200" rtl="0" algn="l">
              <a:spcBef>
                <a:spcPts val="0"/>
              </a:spcBef>
              <a:spcAft>
                <a:spcPts val="0"/>
              </a:spcAft>
              <a:buSzPts val="1400"/>
              <a:buChar char="●"/>
            </a:pPr>
            <a:r>
              <a:rPr lang="es" sz="1400"/>
              <a:t>Administrativos: Falta de organización.</a:t>
            </a:r>
            <a:endParaRPr sz="1400"/>
          </a:p>
          <a:p>
            <a:pPr indent="-317500" lvl="0" marL="457200" rtl="0" algn="l">
              <a:spcBef>
                <a:spcPts val="0"/>
              </a:spcBef>
              <a:spcAft>
                <a:spcPts val="0"/>
              </a:spcAft>
              <a:buSzPts val="1400"/>
              <a:buChar char="●"/>
            </a:pPr>
            <a:r>
              <a:rPr lang="es" sz="1400"/>
              <a:t>Impacto: Pérdida de clientes; Mayor posibilidad de errores en el trabajo administrativo; Posible pérdida de información, lentitud para recuperar datos.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idx="4294967295" type="ctrTitle"/>
          </p:nvPr>
        </p:nvSpPr>
        <p:spPr>
          <a:xfrm>
            <a:off x="0" y="0"/>
            <a:ext cx="322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000"/>
              <a:t>Propuesta</a:t>
            </a:r>
            <a:endParaRPr sz="4000"/>
          </a:p>
        </p:txBody>
      </p:sp>
      <p:sp>
        <p:nvSpPr>
          <p:cNvPr id="135" name="Google Shape;135;p25"/>
          <p:cNvSpPr txBox="1"/>
          <p:nvPr>
            <p:ph idx="4294967295" type="subTitle"/>
          </p:nvPr>
        </p:nvSpPr>
        <p:spPr>
          <a:xfrm>
            <a:off x="311700" y="792600"/>
            <a:ext cx="8520600" cy="377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sz="1300"/>
              <a:t>Sistema web que se acople o integre al actual para brindar mayor cantidad de funcionalidades.</a:t>
            </a:r>
            <a:br>
              <a:rPr lang="es" sz="1300"/>
            </a:br>
            <a:r>
              <a:rPr lang="es" sz="1300"/>
              <a:t>Estas funcionalidades serían, poder consultar y solicitar turnos,  ver información de sus vehículos, consultar trabajos realizados en estos, pudiendo ver de cada uno de los trabajos, un detalle de los productos o tareas realizadas.</a:t>
            </a:r>
            <a:br>
              <a:rPr lang="es" sz="1300"/>
            </a:br>
            <a:endParaRPr sz="1300"/>
          </a:p>
          <a:p>
            <a:pPr indent="-311150" lvl="0" marL="457200" rtl="0" algn="l">
              <a:spcBef>
                <a:spcPts val="0"/>
              </a:spcBef>
              <a:spcAft>
                <a:spcPts val="0"/>
              </a:spcAft>
              <a:buSzPts val="1300"/>
              <a:buChar char="●"/>
            </a:pPr>
            <a:r>
              <a:rPr lang="es" sz="1300"/>
              <a:t>Implementar recordatorios a los clientes mediante </a:t>
            </a:r>
            <a:r>
              <a:rPr lang="es" sz="1300"/>
              <a:t>el envío</a:t>
            </a:r>
            <a:r>
              <a:rPr lang="es" sz="1300"/>
              <a:t> de correos </a:t>
            </a:r>
            <a:r>
              <a:rPr lang="es" sz="1300"/>
              <a:t>electrónicos</a:t>
            </a:r>
            <a:r>
              <a:rPr lang="es" sz="1300"/>
              <a:t> </a:t>
            </a:r>
            <a:r>
              <a:rPr lang="es" sz="1300"/>
              <a:t>próximos</a:t>
            </a:r>
            <a:r>
              <a:rPr lang="es" sz="1300"/>
              <a:t> a la realización de un service mediante estimaciones.</a:t>
            </a:r>
            <a:endParaRPr sz="1300"/>
          </a:p>
          <a:p>
            <a:pPr indent="0" lvl="0" marL="0" rtl="0" algn="l">
              <a:spcBef>
                <a:spcPts val="1600"/>
              </a:spcBef>
              <a:spcAft>
                <a:spcPts val="0"/>
              </a:spcAft>
              <a:buNone/>
            </a:pPr>
            <a:r>
              <a:t/>
            </a:r>
            <a:endParaRPr sz="100"/>
          </a:p>
          <a:p>
            <a:pPr indent="-311150" lvl="0" marL="457200" rtl="0" algn="l">
              <a:spcBef>
                <a:spcPts val="1600"/>
              </a:spcBef>
              <a:spcAft>
                <a:spcPts val="0"/>
              </a:spcAft>
              <a:buSzPts val="1300"/>
              <a:buChar char="●"/>
            </a:pPr>
            <a:r>
              <a:rPr lang="es" sz="1300"/>
              <a:t>Se utilizará una base de datos relacional (PostgreSQL), permitiendo migrar la persistencia del sistema actual a esta nueva base de datos, mejorando los problemas anteriormente mencionados. El motivo por el cual es necesario migrar los datos, es que no es posible dar soporte a las funcionalidades del sistema web, con la cantidad de usuarios que este va a tener, utilizando los archivos del sistema actual, debido a que la performance del sistema no sería aceptable por los usuarios.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nvSpPr>
        <p:spPr>
          <a:xfrm>
            <a:off x="0" y="792600"/>
            <a:ext cx="8734800" cy="4218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Open Sans"/>
              <a:buChar char="●"/>
            </a:pPr>
            <a:r>
              <a:rPr lang="es" sz="1300">
                <a:solidFill>
                  <a:schemeClr val="dk1"/>
                </a:solidFill>
                <a:latin typeface="Open Sans"/>
                <a:ea typeface="Open Sans"/>
                <a:cs typeface="Open Sans"/>
                <a:sym typeface="Open Sans"/>
              </a:rPr>
              <a:t>Partes de este sistema pueden utilizarse para empresas de operatoria similar</a:t>
            </a:r>
            <a:r>
              <a:rPr lang="es" sz="1300">
                <a:solidFill>
                  <a:schemeClr val="dk1"/>
                </a:solidFill>
                <a:latin typeface="Open Sans"/>
                <a:ea typeface="Open Sans"/>
                <a:cs typeface="Open Sans"/>
                <a:sym typeface="Open Sans"/>
              </a:rPr>
              <a:t>, que requieran una gestión de turnos y  proporcionar una interfaz web con datos relevantes para los clientes de su concesionaria.</a:t>
            </a:r>
            <a:br>
              <a:rPr lang="es" sz="1300">
                <a:solidFill>
                  <a:schemeClr val="dk1"/>
                </a:solidFill>
                <a:latin typeface="Open Sans"/>
                <a:ea typeface="Open Sans"/>
                <a:cs typeface="Open Sans"/>
                <a:sym typeface="Open Sans"/>
              </a:rPr>
            </a:br>
            <a:endParaRPr sz="100">
              <a:solidFill>
                <a:schemeClr val="dk1"/>
              </a:solidFill>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lang="es" sz="1300">
                <a:solidFill>
                  <a:schemeClr val="dk1"/>
                </a:solidFill>
                <a:latin typeface="Open Sans"/>
                <a:ea typeface="Open Sans"/>
                <a:cs typeface="Open Sans"/>
                <a:sym typeface="Open Sans"/>
              </a:rPr>
              <a:t>Nuestro target es MechanicSheep, concesionaria oficial Renault.</a:t>
            </a:r>
            <a:br>
              <a:rPr lang="es" sz="1300">
                <a:solidFill>
                  <a:schemeClr val="dk1"/>
                </a:solidFill>
                <a:latin typeface="Open Sans"/>
                <a:ea typeface="Open Sans"/>
                <a:cs typeface="Open Sans"/>
                <a:sym typeface="Open Sans"/>
              </a:rPr>
            </a:br>
            <a:endParaRPr sz="100">
              <a:solidFill>
                <a:schemeClr val="dk1"/>
              </a:solidFill>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lang="es" sz="1300">
                <a:solidFill>
                  <a:schemeClr val="dk1"/>
                </a:solidFill>
                <a:latin typeface="Open Sans"/>
                <a:ea typeface="Open Sans"/>
                <a:cs typeface="Open Sans"/>
                <a:sym typeface="Open Sans"/>
              </a:rPr>
              <a:t>Realizando la propuesta, consideramos que se va a mejorar</a:t>
            </a:r>
            <a:r>
              <a:rPr lang="es" sz="1300">
                <a:solidFill>
                  <a:schemeClr val="dk1"/>
                </a:solidFill>
                <a:latin typeface="Open Sans"/>
                <a:ea typeface="Open Sans"/>
                <a:cs typeface="Open Sans"/>
                <a:sym typeface="Open Sans"/>
              </a:rPr>
              <a:t> la experiencia de los clientes permitiendo mayor interacción entre estos y el sistema,</a:t>
            </a:r>
            <a:r>
              <a:rPr lang="es" sz="1300">
                <a:solidFill>
                  <a:schemeClr val="dk1"/>
                </a:solidFill>
                <a:latin typeface="Open Sans"/>
                <a:ea typeface="Open Sans"/>
                <a:cs typeface="Open Sans"/>
                <a:sym typeface="Open Sans"/>
              </a:rPr>
              <a:t> ofreciéndoles acceso a mayor cantidad de información y contacto con la empresa. Además de la posibilidad de gestionar sus turnos de forma online.</a:t>
            </a:r>
            <a:endParaRPr sz="1300">
              <a:solidFill>
                <a:schemeClr val="dk1"/>
              </a:solidFill>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lang="es" sz="1300">
                <a:solidFill>
                  <a:schemeClr val="dk1"/>
                </a:solidFill>
                <a:latin typeface="Open Sans"/>
                <a:ea typeface="Open Sans"/>
                <a:cs typeface="Open Sans"/>
                <a:sym typeface="Open Sans"/>
              </a:rPr>
              <a:t>Otra </a:t>
            </a:r>
            <a:r>
              <a:rPr lang="es" sz="1300">
                <a:solidFill>
                  <a:schemeClr val="dk1"/>
                </a:solidFill>
                <a:latin typeface="Open Sans"/>
                <a:ea typeface="Open Sans"/>
                <a:cs typeface="Open Sans"/>
                <a:sym typeface="Open Sans"/>
              </a:rPr>
              <a:t>ventaja es poder mejorar los servicios de postventa de cara a los usuarios, integrándose a un sistema ya instalado sin necesidad de un rediseño completo. </a:t>
            </a:r>
            <a:endParaRPr sz="1300">
              <a:solidFill>
                <a:schemeClr val="dk1"/>
              </a:solidFill>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lang="es" sz="1300">
                <a:solidFill>
                  <a:schemeClr val="dk1"/>
                </a:solidFill>
                <a:latin typeface="Open Sans"/>
                <a:ea typeface="Open Sans"/>
                <a:cs typeface="Open Sans"/>
                <a:sym typeface="Open Sans"/>
              </a:rPr>
              <a:t>Otra ventaja es que para los empleados de la empresa, no se requiere una capacitación de 0 de sus actividades diarias, sino aprender algunas nuevas funcionalidades. Es decir, no deben adaptarse por completo, sino que van a seguir existiendo funcionalidades conocidas (en lo que ya hacen), las del sistema a integrar con el desarrollado en la propuesta</a:t>
            </a:r>
            <a:endParaRPr sz="1300">
              <a:solidFill>
                <a:schemeClr val="dk1"/>
              </a:solidFill>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lang="es" sz="1300">
                <a:solidFill>
                  <a:schemeClr val="dk1"/>
                </a:solidFill>
                <a:highlight>
                  <a:srgbClr val="FFFF00"/>
                </a:highlight>
                <a:latin typeface="Open Sans"/>
                <a:ea typeface="Open Sans"/>
                <a:cs typeface="Open Sans"/>
                <a:sym typeface="Open Sans"/>
              </a:rPr>
              <a:t>El sistema web utiliza los datos del sistema actual</a:t>
            </a:r>
            <a:br>
              <a:rPr lang="es" sz="1300">
                <a:solidFill>
                  <a:schemeClr val="dk1"/>
                </a:solidFill>
                <a:latin typeface="Open Sans"/>
                <a:ea typeface="Open Sans"/>
                <a:cs typeface="Open Sans"/>
                <a:sym typeface="Open Sans"/>
              </a:rPr>
            </a:br>
            <a:endParaRPr sz="1300">
              <a:solidFill>
                <a:schemeClr val="dk1"/>
              </a:solidFill>
              <a:latin typeface="Open Sans"/>
              <a:ea typeface="Open Sans"/>
              <a:cs typeface="Open Sans"/>
              <a:sym typeface="Open Sans"/>
            </a:endParaRPr>
          </a:p>
        </p:txBody>
      </p:sp>
      <p:sp>
        <p:nvSpPr>
          <p:cNvPr id="141" name="Google Shape;141;p26"/>
          <p:cNvSpPr txBox="1"/>
          <p:nvPr>
            <p:ph idx="4294967295" type="ctrTitle"/>
          </p:nvPr>
        </p:nvSpPr>
        <p:spPr>
          <a:xfrm>
            <a:off x="0" y="0"/>
            <a:ext cx="2864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000"/>
              <a:t>Ventajas y target</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Especificaciones técnicas: integración</a:t>
            </a:r>
            <a:endParaRPr/>
          </a:p>
        </p:txBody>
      </p:sp>
      <p:sp>
        <p:nvSpPr>
          <p:cNvPr id="147" name="Google Shape;147;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Integración: E</a:t>
            </a:r>
            <a:r>
              <a:rPr lang="es" sz="1400"/>
              <a:t>xisten datos críticos del sistema en actual uso que nos interesa recuperar, tales como CLIENTES, VEHÍCULOS y TRABAJOS REALIZADOS.</a:t>
            </a:r>
            <a:endParaRPr sz="1400"/>
          </a:p>
          <a:p>
            <a:pPr indent="-317500" lvl="0" marL="457200" rtl="0" algn="l">
              <a:spcBef>
                <a:spcPts val="1600"/>
              </a:spcBef>
              <a:spcAft>
                <a:spcPts val="0"/>
              </a:spcAft>
              <a:buSzPts val="1400"/>
              <a:buChar char="●"/>
            </a:pPr>
            <a:r>
              <a:rPr lang="es" sz="1400"/>
              <a:t>Por única vez se hace un traspaso masivo de datos históricos para las tablas mencionadas, desde las del sistema actual hacia la base de datos relacional del sistema web.</a:t>
            </a:r>
            <a:endParaRPr sz="1400"/>
          </a:p>
          <a:p>
            <a:pPr indent="-317500" lvl="0" marL="457200" rtl="0" algn="l">
              <a:spcBef>
                <a:spcPts val="0"/>
              </a:spcBef>
              <a:spcAft>
                <a:spcPts val="0"/>
              </a:spcAft>
              <a:buSzPts val="1400"/>
              <a:buChar char="●"/>
            </a:pPr>
            <a:r>
              <a:rPr lang="es" sz="1400"/>
              <a:t>Proceso automático que detecta cambios en las bases de datos del sistema y desencadena en la actualización de las tablas del sistema web cada media hora, incrementandose en un 50% cada nuevo cambio. Dicho parámetro de tiempo es editable.</a:t>
            </a:r>
            <a:endParaRPr sz="1400"/>
          </a:p>
          <a:p>
            <a:pPr indent="-317500" lvl="0" marL="457200" rtl="0" algn="l">
              <a:spcBef>
                <a:spcPts val="0"/>
              </a:spcBef>
              <a:spcAft>
                <a:spcPts val="0"/>
              </a:spcAft>
              <a:buSzPts val="1400"/>
              <a:buChar char="●"/>
            </a:pPr>
            <a:r>
              <a:rPr lang="es" sz="1400"/>
              <a:t>API para la actualización manual: Pese al timer que dispara las actualizaciones automáticas,  es necesaria</a:t>
            </a:r>
            <a:r>
              <a:rPr lang="es" sz="1400"/>
              <a:t> la opción de disparar una actualización voluntariamente sin la necesidad de que se haya cumplido ese X </a:t>
            </a:r>
            <a:r>
              <a:rPr lang="es" sz="1400"/>
              <a:t>tiempo</a:t>
            </a:r>
            <a:r>
              <a:rPr lang="es" sz="1400"/>
              <a:t>.</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Especificaciones técnicas: Gestión de turnos</a:t>
            </a:r>
            <a:endParaRPr/>
          </a:p>
        </p:txBody>
      </p:sp>
      <p:sp>
        <p:nvSpPr>
          <p:cNvPr id="153" name="Google Shape;153;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G</a:t>
            </a:r>
            <a:r>
              <a:rPr lang="es" sz="1400"/>
              <a:t>estión de turnos digitalizada</a:t>
            </a:r>
            <a:endParaRPr sz="1400"/>
          </a:p>
          <a:p>
            <a:pPr indent="-317500" lvl="1" marL="914400" rtl="0" algn="l">
              <a:spcBef>
                <a:spcPts val="0"/>
              </a:spcBef>
              <a:spcAft>
                <a:spcPts val="0"/>
              </a:spcAft>
              <a:buSzPts val="1400"/>
              <a:buChar char="○"/>
            </a:pPr>
            <a:r>
              <a:rPr lang="es"/>
              <a:t>C</a:t>
            </a:r>
            <a:r>
              <a:rPr lang="es" sz="1400"/>
              <a:t>liente logueado </a:t>
            </a:r>
            <a:r>
              <a:rPr lang="es"/>
              <a:t>puede </a:t>
            </a:r>
            <a:r>
              <a:rPr lang="es" sz="1400"/>
              <a:t>solicitar un turno indicando datos como</a:t>
            </a:r>
            <a:endParaRPr/>
          </a:p>
          <a:p>
            <a:pPr indent="-317500" lvl="2" marL="1371600" rtl="0" algn="l">
              <a:spcBef>
                <a:spcPts val="0"/>
              </a:spcBef>
              <a:spcAft>
                <a:spcPts val="0"/>
              </a:spcAft>
              <a:buSzPts val="1400"/>
              <a:buChar char="■"/>
            </a:pPr>
            <a:r>
              <a:rPr lang="es"/>
              <a:t>V</a:t>
            </a:r>
            <a:r>
              <a:rPr lang="es" sz="1400"/>
              <a:t>ehículo</a:t>
            </a:r>
            <a:endParaRPr/>
          </a:p>
          <a:p>
            <a:pPr indent="-317500" lvl="2" marL="1371600" rtl="0" algn="l">
              <a:spcBef>
                <a:spcPts val="0"/>
              </a:spcBef>
              <a:spcAft>
                <a:spcPts val="0"/>
              </a:spcAft>
              <a:buSzPts val="1400"/>
              <a:buChar char="■"/>
            </a:pPr>
            <a:r>
              <a:rPr lang="es"/>
              <a:t>Ti</a:t>
            </a:r>
            <a:r>
              <a:rPr lang="es" sz="1400"/>
              <a:t>po de servicio </a:t>
            </a:r>
            <a:endParaRPr sz="1400"/>
          </a:p>
          <a:p>
            <a:pPr indent="-317500" lvl="2" marL="1371600" rtl="0" algn="l">
              <a:spcBef>
                <a:spcPts val="0"/>
              </a:spcBef>
              <a:spcAft>
                <a:spcPts val="0"/>
              </a:spcAft>
              <a:buSzPts val="1400"/>
              <a:buChar char="■"/>
            </a:pPr>
            <a:r>
              <a:rPr lang="es"/>
              <a:t>Días y horas</a:t>
            </a:r>
            <a:r>
              <a:rPr lang="es" sz="1400"/>
              <a:t> de preferencia</a:t>
            </a:r>
            <a:endParaRPr/>
          </a:p>
          <a:p>
            <a:pPr indent="-317500" lvl="1" marL="914400" rtl="0" algn="l">
              <a:spcBef>
                <a:spcPts val="0"/>
              </a:spcBef>
              <a:spcAft>
                <a:spcPts val="0"/>
              </a:spcAft>
              <a:buSzPts val="1400"/>
              <a:buChar char="○"/>
            </a:pPr>
            <a:r>
              <a:rPr lang="es"/>
              <a:t>En la pestaña “mis turnos” podrá ver el historial de los mismos (en orden cronológico) y su estado (aprobado, rechazado)</a:t>
            </a:r>
            <a:endParaRPr/>
          </a:p>
          <a:p>
            <a:pPr indent="-317500" lvl="1" marL="914400" rtl="0" algn="l">
              <a:spcBef>
                <a:spcPts val="0"/>
              </a:spcBef>
              <a:spcAft>
                <a:spcPts val="0"/>
              </a:spcAft>
              <a:buSzPts val="1400"/>
              <a:buChar char="○"/>
            </a:pPr>
            <a:r>
              <a:rPr lang="es"/>
              <a:t>Recibirá avisos vía correo</a:t>
            </a:r>
            <a:endParaRPr/>
          </a:p>
          <a:p>
            <a:pPr indent="-317500" lvl="0" marL="457200" rtl="0" algn="l">
              <a:spcBef>
                <a:spcPts val="0"/>
              </a:spcBef>
              <a:spcAft>
                <a:spcPts val="0"/>
              </a:spcAft>
              <a:buSzPts val="1400"/>
              <a:buChar char="●"/>
            </a:pPr>
            <a:r>
              <a:rPr lang="es" sz="1400"/>
              <a:t>Administrativos: agenda digitalizada</a:t>
            </a:r>
            <a:endParaRPr sz="1400"/>
          </a:p>
          <a:p>
            <a:pPr indent="-317500" lvl="1" marL="914400" rtl="0" algn="l">
              <a:spcBef>
                <a:spcPts val="0"/>
              </a:spcBef>
              <a:spcAft>
                <a:spcPts val="0"/>
              </a:spcAft>
              <a:buSzPts val="1400"/>
              <a:buChar char="○"/>
            </a:pPr>
            <a:r>
              <a:rPr lang="es"/>
              <a:t>Pestaña “Turnos pendientes” desplegará una lista cronológicamente ordenada, de los turnos pendientes de confirmación. Seleccionando uno en particular se podrá rechazar o bien, asignar una fecha y hora disparando en ambos casos, avisos al cliente.</a:t>
            </a:r>
            <a:endParaRPr/>
          </a:p>
          <a:p>
            <a:pPr indent="-317500" lvl="1" marL="914400" rtl="0" algn="l">
              <a:spcBef>
                <a:spcPts val="0"/>
              </a:spcBef>
              <a:spcAft>
                <a:spcPts val="0"/>
              </a:spcAft>
              <a:buSzPts val="1400"/>
              <a:buChar char="○"/>
            </a:pPr>
            <a:r>
              <a:rPr lang="es"/>
              <a:t>Los turnos otorgados se visualizarán estilo calendario.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Especificaciones técnicas: </a:t>
            </a:r>
            <a:r>
              <a:rPr lang="es"/>
              <a:t>Envío</a:t>
            </a:r>
            <a:r>
              <a:rPr lang="es"/>
              <a:t> de mails</a:t>
            </a:r>
            <a:endParaRPr/>
          </a:p>
        </p:txBody>
      </p:sp>
      <p:sp>
        <p:nvSpPr>
          <p:cNvPr id="159" name="Google Shape;159;p29"/>
          <p:cNvSpPr txBox="1"/>
          <p:nvPr>
            <p:ph idx="1" type="body"/>
          </p:nvPr>
        </p:nvSpPr>
        <p:spPr>
          <a:xfrm>
            <a:off x="311700" y="1225225"/>
            <a:ext cx="8520600" cy="375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Un cliente es considerado como habitual sí realiza trabajos mínimamente desde hace ya 3 años con la empresa.</a:t>
            </a:r>
            <a:endParaRPr sz="1400"/>
          </a:p>
          <a:p>
            <a:pPr indent="0" lvl="0" marL="457200" rtl="0" algn="l">
              <a:spcBef>
                <a:spcPts val="1600"/>
              </a:spcBef>
              <a:spcAft>
                <a:spcPts val="0"/>
              </a:spcAft>
              <a:buNone/>
            </a:pPr>
            <a:r>
              <a:rPr lang="es" sz="1400"/>
              <a:t>Para aquellos clientes que hayan realizado trabajos en los últimos 3 años, se les enviará un mail de aviso, informándole que se encuentra próximo al siguiente service y ofreciendole la posibilidad de sacar un turno para este.</a:t>
            </a:r>
            <a:endParaRPr sz="1400"/>
          </a:p>
          <a:p>
            <a:pPr indent="-317500" lvl="0" marL="457200" rtl="0" algn="l">
              <a:spcBef>
                <a:spcPts val="1600"/>
              </a:spcBef>
              <a:spcAft>
                <a:spcPts val="0"/>
              </a:spcAft>
              <a:buSzPts val="1400"/>
              <a:buChar char="●"/>
            </a:pPr>
            <a:r>
              <a:rPr lang="es" sz="1400"/>
              <a:t>Los resultados de las estimaciones para el envio de mails,  se almacenarán en una tabla Estimaciones que se encontrará en una base de datos postgres.</a:t>
            </a:r>
            <a:endParaRPr sz="1400"/>
          </a:p>
          <a:p>
            <a:pPr indent="-317500" lvl="0" marL="457200" rtl="0" algn="l">
              <a:spcBef>
                <a:spcPts val="0"/>
              </a:spcBef>
              <a:spcAft>
                <a:spcPts val="0"/>
              </a:spcAft>
              <a:buSzPts val="1400"/>
              <a:buChar char="●"/>
            </a:pPr>
            <a:r>
              <a:rPr lang="es" sz="1400"/>
              <a:t>Dicha tabla contará con los siguientes campos: idcliente, idvehículo, fecha_UT, promedio, fecha_estimada y mail_enviado,</a:t>
            </a:r>
            <a:endParaRPr sz="1400"/>
          </a:p>
          <a:p>
            <a:pPr indent="-317500" lvl="0" marL="457200" rtl="0" algn="l">
              <a:spcBef>
                <a:spcPts val="0"/>
              </a:spcBef>
              <a:spcAft>
                <a:spcPts val="0"/>
              </a:spcAft>
              <a:buSzPts val="1400"/>
              <a:buChar char="●"/>
            </a:pPr>
            <a:r>
              <a:rPr lang="es" sz="1400"/>
              <a:t>Se mantendrá actualizada mediante la implementación de triggers.</a:t>
            </a:r>
            <a:endParaRPr sz="1400"/>
          </a:p>
          <a:p>
            <a:pPr indent="0" lvl="0" marL="457200" rtl="0" algn="l">
              <a:spcBef>
                <a:spcPts val="1600"/>
              </a:spcBef>
              <a:spcAft>
                <a:spcPts val="0"/>
              </a:spcAft>
              <a:buNone/>
            </a:pPr>
            <a:r>
              <a:t/>
            </a:r>
            <a:endParaRPr sz="1400"/>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Alcance del sistema</a:t>
            </a:r>
            <a:endParaRPr/>
          </a:p>
        </p:txBody>
      </p:sp>
      <p:sp>
        <p:nvSpPr>
          <p:cNvPr id="165" name="Google Shape;165;p30"/>
          <p:cNvSpPr txBox="1"/>
          <p:nvPr>
            <p:ph idx="1" type="body"/>
          </p:nvPr>
        </p:nvSpPr>
        <p:spPr>
          <a:xfrm>
            <a:off x="311700" y="1601400"/>
            <a:ext cx="8520600" cy="354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Gestión de turnos</a:t>
            </a:r>
            <a:endParaRPr sz="1400"/>
          </a:p>
          <a:p>
            <a:pPr indent="-317500" lvl="1" marL="914400" rtl="0" algn="l">
              <a:spcBef>
                <a:spcPts val="0"/>
              </a:spcBef>
              <a:spcAft>
                <a:spcPts val="0"/>
              </a:spcAft>
              <a:buSzPts val="1400"/>
              <a:buChar char="○"/>
            </a:pPr>
            <a:r>
              <a:rPr lang="es"/>
              <a:t>Recordatorio a los clientes mediante el envío de correos electrónicos</a:t>
            </a:r>
            <a:endParaRPr/>
          </a:p>
          <a:p>
            <a:pPr indent="-317500" lvl="1" marL="914400" rtl="0" algn="l">
              <a:spcBef>
                <a:spcPts val="0"/>
              </a:spcBef>
              <a:spcAft>
                <a:spcPts val="0"/>
              </a:spcAft>
              <a:buSzPts val="1400"/>
              <a:buChar char="○"/>
            </a:pPr>
            <a:r>
              <a:rPr lang="es"/>
              <a:t>Mayor organización administrativa</a:t>
            </a:r>
            <a:endParaRPr/>
          </a:p>
          <a:p>
            <a:pPr indent="-317500" lvl="0" marL="457200" rtl="0" algn="l">
              <a:spcBef>
                <a:spcPts val="0"/>
              </a:spcBef>
              <a:spcAft>
                <a:spcPts val="0"/>
              </a:spcAft>
              <a:buSzPts val="1400"/>
              <a:buChar char="●"/>
            </a:pPr>
            <a:r>
              <a:rPr lang="es" sz="1400"/>
              <a:t>Integración entre sistemas</a:t>
            </a:r>
            <a:endParaRPr sz="1400"/>
          </a:p>
          <a:p>
            <a:pPr indent="-317500" lvl="1" marL="914400" rtl="0" algn="l">
              <a:spcBef>
                <a:spcPts val="0"/>
              </a:spcBef>
              <a:spcAft>
                <a:spcPts val="0"/>
              </a:spcAft>
              <a:buSzPts val="1400"/>
              <a:buChar char="○"/>
            </a:pPr>
            <a:r>
              <a:rPr lang="es"/>
              <a:t>Middleware</a:t>
            </a:r>
            <a:endParaRPr sz="1400"/>
          </a:p>
          <a:p>
            <a:pPr indent="-317500" lvl="0" marL="457200" rtl="0" algn="l">
              <a:spcBef>
                <a:spcPts val="0"/>
              </a:spcBef>
              <a:spcAft>
                <a:spcPts val="0"/>
              </a:spcAft>
              <a:buSzPts val="1400"/>
              <a:buChar char="●"/>
            </a:pPr>
            <a:r>
              <a:rPr lang="es" sz="1400"/>
              <a:t>Módulo de administración de usuarios</a:t>
            </a:r>
            <a:endParaRPr sz="1400"/>
          </a:p>
          <a:p>
            <a:pPr indent="-317500" lvl="1" marL="914400" rtl="0" algn="l">
              <a:spcBef>
                <a:spcPts val="0"/>
              </a:spcBef>
              <a:spcAft>
                <a:spcPts val="0"/>
              </a:spcAft>
              <a:buSzPts val="1400"/>
              <a:buChar char="○"/>
            </a:pPr>
            <a:r>
              <a:rPr lang="es"/>
              <a:t>empleados</a:t>
            </a:r>
            <a:endParaRPr/>
          </a:p>
          <a:p>
            <a:pPr indent="-317500" lvl="1" marL="914400" rtl="0" algn="l">
              <a:spcBef>
                <a:spcPts val="0"/>
              </a:spcBef>
              <a:spcAft>
                <a:spcPts val="0"/>
              </a:spcAft>
              <a:buSzPts val="1400"/>
              <a:buChar char="○"/>
            </a:pPr>
            <a:r>
              <a:rPr lang="es"/>
              <a:t>clientes</a:t>
            </a:r>
            <a:endParaRPr/>
          </a:p>
          <a:p>
            <a:pPr indent="-317500" lvl="1" marL="914400" rtl="0" algn="l">
              <a:spcBef>
                <a:spcPts val="0"/>
              </a:spcBef>
              <a:spcAft>
                <a:spcPts val="0"/>
              </a:spcAft>
              <a:buSzPts val="1400"/>
              <a:buChar char="○"/>
            </a:pPr>
            <a:r>
              <a:rPr lang="es"/>
              <a:t>administrador</a:t>
            </a:r>
            <a:endParaRPr/>
          </a:p>
          <a:p>
            <a:pPr indent="-317500" lvl="0" marL="457200" rtl="0" algn="l">
              <a:spcBef>
                <a:spcPts val="0"/>
              </a:spcBef>
              <a:spcAft>
                <a:spcPts val="0"/>
              </a:spcAft>
              <a:buSzPts val="1400"/>
              <a:buChar char="●"/>
            </a:pPr>
            <a:r>
              <a:rPr lang="es" sz="1400"/>
              <a:t>ABM de empleados, servicios, sectores del taller</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Procesos fuera del alcance del sistema</a:t>
            </a:r>
            <a:endParaRPr/>
          </a:p>
        </p:txBody>
      </p:sp>
      <p:sp>
        <p:nvSpPr>
          <p:cNvPr id="171" name="Google Shape;171;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Los siguientes procesos se seguirán </a:t>
            </a:r>
            <a:r>
              <a:rPr lang="es" sz="1400"/>
              <a:t>gestionando</a:t>
            </a:r>
            <a:r>
              <a:rPr lang="es" sz="1400"/>
              <a:t> bajo el control del sistema actual</a:t>
            </a:r>
            <a:endParaRPr sz="1400"/>
          </a:p>
          <a:p>
            <a:pPr indent="-317500" lvl="0" marL="457200" rtl="0" algn="l">
              <a:spcBef>
                <a:spcPts val="1600"/>
              </a:spcBef>
              <a:spcAft>
                <a:spcPts val="0"/>
              </a:spcAft>
              <a:buSzPts val="1400"/>
              <a:buChar char="●"/>
            </a:pPr>
            <a:r>
              <a:rPr lang="es" sz="1400"/>
              <a:t>Cuentas corrientes</a:t>
            </a:r>
            <a:endParaRPr sz="1400"/>
          </a:p>
          <a:p>
            <a:pPr indent="-317500" lvl="0" marL="457200" rtl="0" algn="l">
              <a:spcBef>
                <a:spcPts val="0"/>
              </a:spcBef>
              <a:spcAft>
                <a:spcPts val="0"/>
              </a:spcAft>
              <a:buSzPts val="1400"/>
              <a:buChar char="●"/>
            </a:pPr>
            <a:r>
              <a:rPr lang="es" sz="1400"/>
              <a:t>Pedido a proveedores y gestión de stock</a:t>
            </a:r>
            <a:endParaRPr sz="1400"/>
          </a:p>
          <a:p>
            <a:pPr indent="-317500" lvl="0" marL="457200" rtl="0" algn="l">
              <a:spcBef>
                <a:spcPts val="0"/>
              </a:spcBef>
              <a:spcAft>
                <a:spcPts val="0"/>
              </a:spcAft>
              <a:buSzPts val="1400"/>
              <a:buChar char="●"/>
            </a:pPr>
            <a:r>
              <a:rPr lang="es" sz="1400"/>
              <a:t>Carga/actualización de lista de precios</a:t>
            </a:r>
            <a:endParaRPr sz="14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4294967295" type="ctrTitle"/>
          </p:nvPr>
        </p:nvSpPr>
        <p:spPr>
          <a:xfrm>
            <a:off x="0" y="0"/>
            <a:ext cx="322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000"/>
              <a:t>La empresa</a:t>
            </a:r>
            <a:endParaRPr sz="4000"/>
          </a:p>
        </p:txBody>
      </p:sp>
      <p:sp>
        <p:nvSpPr>
          <p:cNvPr id="70" name="Google Shape;70;p14"/>
          <p:cNvSpPr txBox="1"/>
          <p:nvPr>
            <p:ph idx="4294967295" type="subTitle"/>
          </p:nvPr>
        </p:nvSpPr>
        <p:spPr>
          <a:xfrm>
            <a:off x="311700" y="933575"/>
            <a:ext cx="8520600" cy="4129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La empresa es una concesionaria oficial Renault de Post-Venta (Taller + Venta de repuestos) ubicada en Luján.</a:t>
            </a:r>
            <a:endParaRPr sz="1700"/>
          </a:p>
          <a:p>
            <a:pPr indent="-336550" lvl="0" marL="457200" rtl="0" algn="l">
              <a:spcBef>
                <a:spcPts val="0"/>
              </a:spcBef>
              <a:spcAft>
                <a:spcPts val="0"/>
              </a:spcAft>
              <a:buSzPts val="1700"/>
              <a:buChar char="●"/>
            </a:pPr>
            <a:r>
              <a:rPr lang="es" sz="1700"/>
              <a:t>Los trabajos se realizan únicamente si se cuenta con un turno para el mismo.</a:t>
            </a:r>
            <a:endParaRPr sz="1700"/>
          </a:p>
          <a:p>
            <a:pPr indent="-336550" lvl="0" marL="457200" rtl="0" algn="l">
              <a:spcBef>
                <a:spcPts val="0"/>
              </a:spcBef>
              <a:spcAft>
                <a:spcPts val="0"/>
              </a:spcAft>
              <a:buSzPts val="1700"/>
              <a:buChar char="●"/>
            </a:pPr>
            <a:r>
              <a:rPr lang="es" sz="1700"/>
              <a:t>Los precios oficiales de los services se encuentran en la página oficial de Renault, y los productos utilizados son todos originales.</a:t>
            </a:r>
            <a:endParaRPr sz="1700"/>
          </a:p>
          <a:p>
            <a:pPr indent="-336550" lvl="0" marL="457200" rtl="0" algn="l">
              <a:spcBef>
                <a:spcPts val="0"/>
              </a:spcBef>
              <a:spcAft>
                <a:spcPts val="0"/>
              </a:spcAft>
              <a:buSzPts val="1700"/>
              <a:buChar char="●"/>
            </a:pPr>
            <a:r>
              <a:rPr lang="es" sz="1700"/>
              <a:t>La ganancia se encuentra en la prestación del servicio mecánico, se gana a partir de la mano de obra y los insumos consumidos.</a:t>
            </a:r>
            <a:endParaRPr sz="1700"/>
          </a:p>
          <a:p>
            <a:pPr indent="-336550" lvl="0" marL="457200" rtl="0" algn="l">
              <a:spcBef>
                <a:spcPts val="0"/>
              </a:spcBef>
              <a:spcAft>
                <a:spcPts val="0"/>
              </a:spcAft>
              <a:buSzPts val="1700"/>
              <a:buChar char="●"/>
            </a:pPr>
            <a:r>
              <a:rPr lang="es" sz="1700"/>
              <a:t>La empresa cuenta con stock de productos oficiales y herramientas necesarias para la realización de trabajos, como por ejemplo, scanners.</a:t>
            </a:r>
            <a:endParaRPr sz="17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idx="4294967295" type="ctrTitle"/>
          </p:nvPr>
        </p:nvSpPr>
        <p:spPr>
          <a:xfrm>
            <a:off x="0" y="0"/>
            <a:ext cx="322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000"/>
              <a:t>Reglas de negocio</a:t>
            </a:r>
            <a:endParaRPr sz="4000"/>
          </a:p>
        </p:txBody>
      </p:sp>
      <p:sp>
        <p:nvSpPr>
          <p:cNvPr id="177" name="Google Shape;177;p32"/>
          <p:cNvSpPr txBox="1"/>
          <p:nvPr>
            <p:ph idx="4294967295" type="subTitle"/>
          </p:nvPr>
        </p:nvSpPr>
        <p:spPr>
          <a:xfrm>
            <a:off x="311700" y="933575"/>
            <a:ext cx="8520600" cy="379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No se realizan trabajos si el cliente no tiene turno.</a:t>
            </a:r>
            <a:endParaRPr sz="1400"/>
          </a:p>
          <a:p>
            <a:pPr indent="-317500" lvl="0" marL="457200" rtl="0" algn="l">
              <a:spcBef>
                <a:spcPts val="0"/>
              </a:spcBef>
              <a:spcAft>
                <a:spcPts val="0"/>
              </a:spcAft>
              <a:buSzPts val="1400"/>
              <a:buChar char="●"/>
            </a:pPr>
            <a:r>
              <a:rPr lang="es" sz="1400"/>
              <a:t>Solo los clientes habituales tienen cuenta corriente.</a:t>
            </a:r>
            <a:endParaRPr sz="1400"/>
          </a:p>
          <a:p>
            <a:pPr indent="-317500" lvl="0" marL="457200" rtl="0" algn="l">
              <a:spcBef>
                <a:spcPts val="0"/>
              </a:spcBef>
              <a:spcAft>
                <a:spcPts val="0"/>
              </a:spcAft>
              <a:buSzPts val="1400"/>
              <a:buChar char="●"/>
            </a:pPr>
            <a:r>
              <a:rPr lang="es" sz="1400"/>
              <a:t>Un empleado administrativo no debe poder otorgar un turno a un cliente sin antes haber consultado a alguien de gerencia.</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268600" y="1611550"/>
            <a:ext cx="2766300" cy="79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Cliente</a:t>
            </a:r>
            <a:endParaRPr/>
          </a:p>
        </p:txBody>
      </p:sp>
      <p:pic>
        <p:nvPicPr>
          <p:cNvPr id="183" name="Google Shape;183;p33"/>
          <p:cNvPicPr preferRelativeResize="0"/>
          <p:nvPr/>
        </p:nvPicPr>
        <p:blipFill>
          <a:blip r:embed="rId3">
            <a:alphaModFix/>
          </a:blip>
          <a:stretch>
            <a:fillRect/>
          </a:stretch>
        </p:blipFill>
        <p:spPr>
          <a:xfrm>
            <a:off x="3402175" y="219550"/>
            <a:ext cx="5119400" cy="42322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268600" y="1611550"/>
            <a:ext cx="2766300" cy="79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Administrador</a:t>
            </a:r>
            <a:endParaRPr/>
          </a:p>
        </p:txBody>
      </p:sp>
      <p:pic>
        <p:nvPicPr>
          <p:cNvPr id="189" name="Google Shape;189;p34"/>
          <p:cNvPicPr preferRelativeResize="0"/>
          <p:nvPr/>
        </p:nvPicPr>
        <p:blipFill>
          <a:blip r:embed="rId3">
            <a:alphaModFix/>
          </a:blip>
          <a:stretch>
            <a:fillRect/>
          </a:stretch>
        </p:blipFill>
        <p:spPr>
          <a:xfrm>
            <a:off x="3166500" y="879775"/>
            <a:ext cx="5804300" cy="32200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1430400" y="384925"/>
            <a:ext cx="6283200" cy="79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Empleado administrativo</a:t>
            </a:r>
            <a:endParaRPr/>
          </a:p>
        </p:txBody>
      </p:sp>
      <p:pic>
        <p:nvPicPr>
          <p:cNvPr id="195" name="Google Shape;195;p35"/>
          <p:cNvPicPr preferRelativeResize="0"/>
          <p:nvPr/>
        </p:nvPicPr>
        <p:blipFill>
          <a:blip r:embed="rId4">
            <a:alphaModFix/>
          </a:blip>
          <a:stretch>
            <a:fillRect/>
          </a:stretch>
        </p:blipFill>
        <p:spPr>
          <a:xfrm>
            <a:off x="1219200" y="1652588"/>
            <a:ext cx="6705600" cy="1838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1430400" y="384925"/>
            <a:ext cx="6283200" cy="79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Empleado administrativo</a:t>
            </a:r>
            <a:endParaRPr/>
          </a:p>
        </p:txBody>
      </p:sp>
      <p:pic>
        <p:nvPicPr>
          <p:cNvPr id="201" name="Google Shape;201;p36"/>
          <p:cNvPicPr preferRelativeResize="0"/>
          <p:nvPr/>
        </p:nvPicPr>
        <p:blipFill>
          <a:blip r:embed="rId3">
            <a:alphaModFix/>
          </a:blip>
          <a:stretch>
            <a:fillRect/>
          </a:stretch>
        </p:blipFill>
        <p:spPr>
          <a:xfrm>
            <a:off x="1595425" y="1758950"/>
            <a:ext cx="5953125" cy="2324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Módulo de administración de usuarios</a:t>
            </a:r>
            <a:endParaRPr/>
          </a:p>
        </p:txBody>
      </p:sp>
      <p:sp>
        <p:nvSpPr>
          <p:cNvPr id="207" name="Google Shape;207;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Mejoras propuestas</a:t>
            </a:r>
            <a:endParaRPr/>
          </a:p>
          <a:p>
            <a:pPr indent="-342900" lvl="0" marL="457200" rtl="0" algn="l">
              <a:spcBef>
                <a:spcPts val="1600"/>
              </a:spcBef>
              <a:spcAft>
                <a:spcPts val="0"/>
              </a:spcAft>
              <a:buSzPts val="1800"/>
              <a:buChar char="●"/>
            </a:pPr>
            <a:r>
              <a:rPr lang="es"/>
              <a:t>Administración de usuarios</a:t>
            </a:r>
            <a:endParaRPr/>
          </a:p>
          <a:p>
            <a:pPr indent="-317500" lvl="1" marL="914400" rtl="0" algn="l">
              <a:spcBef>
                <a:spcPts val="0"/>
              </a:spcBef>
              <a:spcAft>
                <a:spcPts val="0"/>
              </a:spcAft>
              <a:buSzPts val="1400"/>
              <a:buChar char="○"/>
            </a:pPr>
            <a:r>
              <a:rPr lang="es"/>
              <a:t>Consulta, login, logout, almacenamiento </a:t>
            </a:r>
            <a:r>
              <a:rPr lang="es"/>
              <a:t>de contraseñas hasheadas</a:t>
            </a:r>
            <a:r>
              <a:rPr lang="es"/>
              <a:t>.</a:t>
            </a:r>
            <a:endParaRPr/>
          </a:p>
          <a:p>
            <a:pPr indent="-317500" lvl="1" marL="914400" rtl="0" algn="l">
              <a:spcBef>
                <a:spcPts val="0"/>
              </a:spcBef>
              <a:spcAft>
                <a:spcPts val="0"/>
              </a:spcAft>
              <a:buSzPts val="1400"/>
              <a:buChar char="○"/>
            </a:pPr>
            <a:r>
              <a:rPr lang="es">
                <a:highlight>
                  <a:srgbClr val="FFFF00"/>
                </a:highlight>
              </a:rPr>
              <a:t>U</a:t>
            </a:r>
            <a:r>
              <a:rPr lang="es">
                <a:highlight>
                  <a:srgbClr val="FFFF00"/>
                </a:highlight>
              </a:rPr>
              <a:t>so de los algoritmos de encriptación Bcrypt and Argon2 implementados por el framework laravel. (?????)</a:t>
            </a:r>
            <a:endParaRPr>
              <a:highlight>
                <a:srgbClr val="FFFF00"/>
              </a:highlight>
            </a:endParaRPr>
          </a:p>
          <a:p>
            <a:pPr indent="-342900" lvl="0" marL="457200" rtl="0" algn="l">
              <a:spcBef>
                <a:spcPts val="0"/>
              </a:spcBef>
              <a:spcAft>
                <a:spcPts val="0"/>
              </a:spcAft>
              <a:buSzPts val="1800"/>
              <a:buChar char="●"/>
            </a:pPr>
            <a:r>
              <a:rPr lang="es"/>
              <a:t>Auditoría</a:t>
            </a:r>
            <a:endParaRPr/>
          </a:p>
          <a:p>
            <a:pPr indent="-317500" lvl="1" marL="914400" rtl="0" algn="l">
              <a:spcBef>
                <a:spcPts val="0"/>
              </a:spcBef>
              <a:spcAft>
                <a:spcPts val="0"/>
              </a:spcAft>
              <a:buSzPts val="1400"/>
              <a:buChar char="○"/>
            </a:pPr>
            <a:r>
              <a:rPr lang="es"/>
              <a:t>Poder asociar un usuario a una acción realizada como por ejemplo conceder un turno, nos parece importante d</a:t>
            </a:r>
            <a:r>
              <a:rPr lang="es"/>
              <a:t>e poder rastrear.</a:t>
            </a:r>
            <a:r>
              <a:rPr lang="es"/>
              <a:t> Esto se puede hacer revisando el archivo de logs, es decir, que determinadas acciones importantes, estén asociadas a un usuario que las llevó a cabo.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Integración</a:t>
            </a:r>
            <a:endParaRPr/>
          </a:p>
        </p:txBody>
      </p:sp>
      <p:pic>
        <p:nvPicPr>
          <p:cNvPr id="213" name="Google Shape;213;p38"/>
          <p:cNvPicPr preferRelativeResize="0"/>
          <p:nvPr/>
        </p:nvPicPr>
        <p:blipFill>
          <a:blip r:embed="rId3">
            <a:alphaModFix/>
          </a:blip>
          <a:stretch>
            <a:fillRect/>
          </a:stretch>
        </p:blipFill>
        <p:spPr>
          <a:xfrm>
            <a:off x="152400" y="983700"/>
            <a:ext cx="8839200" cy="31390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Servicio</a:t>
            </a:r>
            <a:endParaRPr/>
          </a:p>
        </p:txBody>
      </p:sp>
      <p:pic>
        <p:nvPicPr>
          <p:cNvPr id="219" name="Google Shape;219;p39"/>
          <p:cNvPicPr preferRelativeResize="0"/>
          <p:nvPr/>
        </p:nvPicPr>
        <p:blipFill>
          <a:blip r:embed="rId4">
            <a:alphaModFix/>
          </a:blip>
          <a:stretch>
            <a:fillRect/>
          </a:stretch>
        </p:blipFill>
        <p:spPr>
          <a:xfrm>
            <a:off x="152400" y="983700"/>
            <a:ext cx="2486025" cy="3248025"/>
          </a:xfrm>
          <a:prstGeom prst="rect">
            <a:avLst/>
          </a:prstGeom>
          <a:noFill/>
          <a:ln>
            <a:noFill/>
          </a:ln>
        </p:spPr>
      </p:pic>
      <p:sp>
        <p:nvSpPr>
          <p:cNvPr id="220" name="Google Shape;220;p39"/>
          <p:cNvSpPr txBox="1"/>
          <p:nvPr>
            <p:ph idx="1" type="body"/>
          </p:nvPr>
        </p:nvSpPr>
        <p:spPr>
          <a:xfrm>
            <a:off x="3104225" y="168000"/>
            <a:ext cx="5852700" cy="47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Servicio / Demonio que detecta cambios en el sistema desktop.</a:t>
            </a:r>
            <a:endParaRPr sz="1400"/>
          </a:p>
          <a:p>
            <a:pPr indent="0" lvl="0" marL="0" rtl="0" algn="l">
              <a:spcBef>
                <a:spcPts val="1600"/>
              </a:spcBef>
              <a:spcAft>
                <a:spcPts val="0"/>
              </a:spcAft>
              <a:buNone/>
            </a:pPr>
            <a:r>
              <a:rPr lang="es" sz="1400"/>
              <a:t>Consta de 4 módulos</a:t>
            </a:r>
            <a:endParaRPr sz="1400"/>
          </a:p>
          <a:p>
            <a:pPr indent="-317500" lvl="0" marL="457200" rtl="0" algn="l">
              <a:spcBef>
                <a:spcPts val="1600"/>
              </a:spcBef>
              <a:spcAft>
                <a:spcPts val="0"/>
              </a:spcAft>
              <a:buSzPts val="1400"/>
              <a:buChar char="●"/>
            </a:pPr>
            <a:r>
              <a:rPr lang="es" sz="1400"/>
              <a:t>Módulo que detecta modificaciones con la fecha de modificación de los archivos.</a:t>
            </a:r>
            <a:endParaRPr sz="1400"/>
          </a:p>
          <a:p>
            <a:pPr indent="-317500" lvl="0" marL="457200" rtl="0" algn="l">
              <a:spcBef>
                <a:spcPts val="0"/>
              </a:spcBef>
              <a:spcAft>
                <a:spcPts val="0"/>
              </a:spcAft>
              <a:buSzPts val="1400"/>
              <a:buChar char="●"/>
            </a:pPr>
            <a:r>
              <a:rPr lang="es" sz="1400"/>
              <a:t>Módulo que recibe las notificaciones y las gestiona.</a:t>
            </a:r>
            <a:endParaRPr sz="1400"/>
          </a:p>
          <a:p>
            <a:pPr indent="-317500" lvl="0" marL="457200" rtl="0" algn="l">
              <a:spcBef>
                <a:spcPts val="0"/>
              </a:spcBef>
              <a:spcAft>
                <a:spcPts val="0"/>
              </a:spcAft>
              <a:buSzPts val="1400"/>
              <a:buChar char="●"/>
            </a:pPr>
            <a:r>
              <a:rPr lang="es" sz="1400"/>
              <a:t>Módulo que detecta cambios comparando el archivo actual con uno copiado</a:t>
            </a:r>
            <a:endParaRPr sz="1400"/>
          </a:p>
          <a:p>
            <a:pPr indent="-317500" lvl="0" marL="457200" rtl="0" algn="l">
              <a:spcBef>
                <a:spcPts val="0"/>
              </a:spcBef>
              <a:spcAft>
                <a:spcPts val="0"/>
              </a:spcAft>
              <a:buSzPts val="1400"/>
              <a:buChar char="●"/>
            </a:pPr>
            <a:r>
              <a:rPr lang="es" sz="1400"/>
              <a:t>Módulo</a:t>
            </a:r>
            <a:r>
              <a:rPr lang="es" sz="1400"/>
              <a:t> que realiza las query para actualizar la base de datos.</a:t>
            </a:r>
            <a:endParaRPr sz="1400"/>
          </a:p>
          <a:p>
            <a:pPr indent="0" lvl="0" marL="0" rtl="0" algn="l">
              <a:spcBef>
                <a:spcPts val="1600"/>
              </a:spcBef>
              <a:spcAft>
                <a:spcPts val="0"/>
              </a:spcAft>
              <a:buNone/>
            </a:pPr>
            <a:r>
              <a:rPr lang="es" sz="1400"/>
              <a:t>Ventajas de hacerlo de esta manera</a:t>
            </a:r>
            <a:endParaRPr sz="1400"/>
          </a:p>
          <a:p>
            <a:pPr indent="-317500" lvl="0" marL="457200" rtl="0" algn="l">
              <a:spcBef>
                <a:spcPts val="1600"/>
              </a:spcBef>
              <a:spcAft>
                <a:spcPts val="0"/>
              </a:spcAft>
              <a:buSzPts val="1400"/>
              <a:buChar char="●"/>
            </a:pPr>
            <a:r>
              <a:rPr lang="es" sz="1400"/>
              <a:t>Ahorro tasa de transferencia</a:t>
            </a:r>
            <a:endParaRPr sz="1400"/>
          </a:p>
          <a:p>
            <a:pPr indent="-317500" lvl="0" marL="457200" rtl="0" algn="l">
              <a:spcBef>
                <a:spcPts val="0"/>
              </a:spcBef>
              <a:spcAft>
                <a:spcPts val="0"/>
              </a:spcAft>
              <a:buSzPts val="1400"/>
              <a:buChar char="●"/>
            </a:pPr>
            <a:r>
              <a:rPr lang="es" sz="1400"/>
              <a:t>Escalable</a:t>
            </a:r>
            <a:endParaRPr sz="1400"/>
          </a:p>
          <a:p>
            <a:pPr indent="0" lvl="0" marL="0" rtl="0" algn="l">
              <a:spcBef>
                <a:spcPts val="1600"/>
              </a:spcBef>
              <a:spcAft>
                <a:spcPts val="0"/>
              </a:spcAft>
              <a:buNone/>
            </a:pPr>
            <a:r>
              <a:rPr lang="es" sz="1400"/>
              <a:t>Desventajas</a:t>
            </a:r>
            <a:endParaRPr sz="1400"/>
          </a:p>
          <a:p>
            <a:pPr indent="-317500" lvl="0" marL="457200" rtl="0" algn="l">
              <a:spcBef>
                <a:spcPts val="1600"/>
              </a:spcBef>
              <a:spcAft>
                <a:spcPts val="0"/>
              </a:spcAft>
              <a:buSzPts val="1400"/>
              <a:buChar char="●"/>
            </a:pPr>
            <a:r>
              <a:rPr lang="es" sz="1400"/>
              <a:t>Mayor uso de cpu en la computadora que tiene el sistema actual</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Notificador</a:t>
            </a:r>
            <a:endParaRPr/>
          </a:p>
        </p:txBody>
      </p:sp>
      <p:pic>
        <p:nvPicPr>
          <p:cNvPr id="226" name="Google Shape;226;p40"/>
          <p:cNvPicPr preferRelativeResize="0"/>
          <p:nvPr/>
        </p:nvPicPr>
        <p:blipFill>
          <a:blip r:embed="rId3">
            <a:alphaModFix/>
          </a:blip>
          <a:stretch>
            <a:fillRect/>
          </a:stretch>
        </p:blipFill>
        <p:spPr>
          <a:xfrm>
            <a:off x="152400" y="983700"/>
            <a:ext cx="2486025" cy="3248025"/>
          </a:xfrm>
          <a:prstGeom prst="rect">
            <a:avLst/>
          </a:prstGeom>
          <a:noFill/>
          <a:ln>
            <a:noFill/>
          </a:ln>
        </p:spPr>
      </p:pic>
      <p:sp>
        <p:nvSpPr>
          <p:cNvPr id="227" name="Google Shape;227;p40"/>
          <p:cNvSpPr txBox="1"/>
          <p:nvPr>
            <p:ph idx="1" type="body"/>
          </p:nvPr>
        </p:nvSpPr>
        <p:spPr>
          <a:xfrm>
            <a:off x="3104225" y="168000"/>
            <a:ext cx="5852700" cy="47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Módulo</a:t>
            </a:r>
            <a:r>
              <a:rPr lang="es" sz="1400"/>
              <a:t> que d</a:t>
            </a:r>
            <a:r>
              <a:rPr lang="es" sz="1400"/>
              <a:t>etecta modificaciones con la fecha de modificación de los archivos.</a:t>
            </a:r>
            <a:endParaRPr sz="1400"/>
          </a:p>
          <a:p>
            <a:pPr indent="0" lvl="0" marL="0" rtl="0" algn="l">
              <a:spcBef>
                <a:spcPts val="1600"/>
              </a:spcBef>
              <a:spcAft>
                <a:spcPts val="0"/>
              </a:spcAft>
              <a:buNone/>
            </a:pPr>
            <a:r>
              <a:rPr lang="es" sz="1400"/>
              <a:t>Cuando comienza la ejecución del script, almacena la fecha de modificación de los archivos que se quieran monitorear.</a:t>
            </a:r>
            <a:endParaRPr sz="1400"/>
          </a:p>
          <a:p>
            <a:pPr indent="0" lvl="0" marL="0" rtl="0" algn="l">
              <a:spcBef>
                <a:spcPts val="1600"/>
              </a:spcBef>
              <a:spcAft>
                <a:spcPts val="0"/>
              </a:spcAft>
              <a:buNone/>
            </a:pPr>
            <a:r>
              <a:rPr lang="es" sz="1400"/>
              <a:t>Tantas veces como se crea conveniente, se puede llamar a una </a:t>
            </a:r>
            <a:r>
              <a:rPr lang="es" sz="1400"/>
              <a:t>función</a:t>
            </a:r>
            <a:r>
              <a:rPr lang="es" sz="1400"/>
              <a:t> que verifique si alguna fecha de </a:t>
            </a:r>
            <a:r>
              <a:rPr lang="es" sz="1400"/>
              <a:t>modificación</a:t>
            </a:r>
            <a:r>
              <a:rPr lang="es" sz="1400"/>
              <a:t> cambió.</a:t>
            </a:r>
            <a:endParaRPr sz="1400"/>
          </a:p>
          <a:p>
            <a:pPr indent="0" lvl="0" marL="0" rtl="0" algn="l">
              <a:spcBef>
                <a:spcPts val="1600"/>
              </a:spcBef>
              <a:spcAft>
                <a:spcPts val="1600"/>
              </a:spcAft>
              <a:buNone/>
            </a:pPr>
            <a:r>
              <a:rPr lang="es" sz="1400"/>
              <a:t>En caso de que alguna fecha de modificación haya cambiado, notifica al módulo que recibe las </a:t>
            </a:r>
            <a:r>
              <a:rPr lang="es" sz="1400"/>
              <a:t>notificaciones</a:t>
            </a:r>
            <a:r>
              <a:rPr lang="es" sz="1400"/>
              <a:t>, y actualiza la nueva fecha de modificación del archivo.</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0" y="0"/>
            <a:ext cx="3387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700"/>
              <a:t>Gestion Notificaciones</a:t>
            </a:r>
            <a:endParaRPr sz="3700"/>
          </a:p>
        </p:txBody>
      </p:sp>
      <p:pic>
        <p:nvPicPr>
          <p:cNvPr id="233" name="Google Shape;233;p41"/>
          <p:cNvPicPr preferRelativeResize="0"/>
          <p:nvPr/>
        </p:nvPicPr>
        <p:blipFill>
          <a:blip r:embed="rId3">
            <a:alphaModFix/>
          </a:blip>
          <a:stretch>
            <a:fillRect/>
          </a:stretch>
        </p:blipFill>
        <p:spPr>
          <a:xfrm>
            <a:off x="152400" y="983700"/>
            <a:ext cx="2486025" cy="3248025"/>
          </a:xfrm>
          <a:prstGeom prst="rect">
            <a:avLst/>
          </a:prstGeom>
          <a:noFill/>
          <a:ln>
            <a:noFill/>
          </a:ln>
        </p:spPr>
      </p:pic>
      <p:sp>
        <p:nvSpPr>
          <p:cNvPr id="234" name="Google Shape;234;p41"/>
          <p:cNvSpPr txBox="1"/>
          <p:nvPr>
            <p:ph idx="1" type="body"/>
          </p:nvPr>
        </p:nvSpPr>
        <p:spPr>
          <a:xfrm>
            <a:off x="3291300" y="168000"/>
            <a:ext cx="5852700" cy="49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Módulo que recibe las notificaciones y las gestiona.</a:t>
            </a:r>
            <a:endParaRPr sz="1400"/>
          </a:p>
          <a:p>
            <a:pPr indent="0" lvl="0" marL="0" rtl="0" algn="l">
              <a:spcBef>
                <a:spcPts val="1600"/>
              </a:spcBef>
              <a:spcAft>
                <a:spcPts val="0"/>
              </a:spcAft>
              <a:buNone/>
            </a:pPr>
            <a:r>
              <a:rPr lang="es" sz="1400"/>
              <a:t>Cuando se recibe una </a:t>
            </a:r>
            <a:r>
              <a:rPr lang="es" sz="1400"/>
              <a:t>notificación</a:t>
            </a:r>
            <a:r>
              <a:rPr lang="es" sz="1400"/>
              <a:t> de que un archivo </a:t>
            </a:r>
            <a:r>
              <a:rPr lang="es" sz="1400"/>
              <a:t>fue</a:t>
            </a:r>
            <a:r>
              <a:rPr lang="es" sz="1400"/>
              <a:t> modificado, por ejemplo, el archivo de Clientes, este módulo inicia un timer, de un tiempo X, por ejemplo, 30 minutos.</a:t>
            </a:r>
            <a:endParaRPr sz="1400"/>
          </a:p>
          <a:p>
            <a:pPr indent="0" lvl="0" marL="0" rtl="0" algn="l">
              <a:spcBef>
                <a:spcPts val="1600"/>
              </a:spcBef>
              <a:spcAft>
                <a:spcPts val="0"/>
              </a:spcAft>
              <a:buNone/>
            </a:pPr>
            <a:r>
              <a:rPr lang="es" sz="1400"/>
              <a:t>Si el timer finaliza, y en todo ese tiempo no llegó ninguna notificación de una nueva modificación, se le indica al módulo que detecta los cambios, que analice el archivo y detecte </a:t>
            </a:r>
            <a:r>
              <a:rPr lang="es" sz="1400"/>
              <a:t>cuáles</a:t>
            </a:r>
            <a:r>
              <a:rPr lang="es" sz="1400"/>
              <a:t> fueron las </a:t>
            </a:r>
            <a:r>
              <a:rPr lang="es" sz="1400"/>
              <a:t>modificaciones</a:t>
            </a:r>
            <a:r>
              <a:rPr lang="es" sz="1400"/>
              <a:t> que se realizaron.</a:t>
            </a:r>
            <a:endParaRPr sz="1400"/>
          </a:p>
          <a:p>
            <a:pPr indent="0" lvl="0" marL="0" rtl="0" algn="l">
              <a:spcBef>
                <a:spcPts val="1600"/>
              </a:spcBef>
              <a:spcAft>
                <a:spcPts val="0"/>
              </a:spcAft>
              <a:buNone/>
            </a:pPr>
            <a:r>
              <a:rPr lang="es" sz="1400"/>
              <a:t>Si durante el tiempo que el timer está establecido, llega una notificación de que se realizó otra modificación, se incrementa el tiempo restante del timer en: X*0.5.</a:t>
            </a:r>
            <a:endParaRPr sz="1400"/>
          </a:p>
          <a:p>
            <a:pPr indent="0" lvl="0" marL="0" rtl="0" algn="l">
              <a:spcBef>
                <a:spcPts val="1600"/>
              </a:spcBef>
              <a:spcAft>
                <a:spcPts val="0"/>
              </a:spcAft>
              <a:buNone/>
            </a:pPr>
            <a:r>
              <a:rPr lang="es" sz="1400"/>
              <a:t>De esta manera, se espera a que se realicen una mayor cantidad de modificaciones sobre el archivo, para luego analizarlo, de esta manera se recorre el archivo una sola vez, y se encuentran todos los cambios realizados.</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2226388" y="1353625"/>
            <a:ext cx="4691225" cy="2646125"/>
          </a:xfrm>
          <a:prstGeom prst="rect">
            <a:avLst/>
          </a:prstGeom>
          <a:noFill/>
          <a:ln>
            <a:noFill/>
          </a:ln>
        </p:spPr>
      </p:pic>
      <p:sp>
        <p:nvSpPr>
          <p:cNvPr id="76" name="Google Shape;76;p15"/>
          <p:cNvSpPr txBox="1"/>
          <p:nvPr>
            <p:ph idx="4294967295" type="ctrTitle"/>
          </p:nvPr>
        </p:nvSpPr>
        <p:spPr>
          <a:xfrm>
            <a:off x="0" y="0"/>
            <a:ext cx="42522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000"/>
              <a:t>Estructura organizacional</a:t>
            </a:r>
            <a:endParaRPr sz="4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000"/>
              <a:t>Detección</a:t>
            </a:r>
            <a:r>
              <a:rPr lang="es" sz="4000"/>
              <a:t> Cambios</a:t>
            </a:r>
            <a:endParaRPr sz="4000"/>
          </a:p>
        </p:txBody>
      </p:sp>
      <p:pic>
        <p:nvPicPr>
          <p:cNvPr id="240" name="Google Shape;240;p42"/>
          <p:cNvPicPr preferRelativeResize="0"/>
          <p:nvPr/>
        </p:nvPicPr>
        <p:blipFill>
          <a:blip r:embed="rId3">
            <a:alphaModFix/>
          </a:blip>
          <a:stretch>
            <a:fillRect/>
          </a:stretch>
        </p:blipFill>
        <p:spPr>
          <a:xfrm>
            <a:off x="152400" y="983700"/>
            <a:ext cx="2486025" cy="3248025"/>
          </a:xfrm>
          <a:prstGeom prst="rect">
            <a:avLst/>
          </a:prstGeom>
          <a:noFill/>
          <a:ln>
            <a:noFill/>
          </a:ln>
        </p:spPr>
      </p:pic>
      <p:sp>
        <p:nvSpPr>
          <p:cNvPr id="241" name="Google Shape;241;p42"/>
          <p:cNvSpPr txBox="1"/>
          <p:nvPr>
            <p:ph idx="1" type="body"/>
          </p:nvPr>
        </p:nvSpPr>
        <p:spPr>
          <a:xfrm>
            <a:off x="3291300" y="128375"/>
            <a:ext cx="5852700" cy="47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Módulo que detecta cambios comparando el archivo actual con uno copiado</a:t>
            </a:r>
            <a:endParaRPr sz="1400"/>
          </a:p>
          <a:p>
            <a:pPr indent="0" lvl="0" marL="0" rtl="0" algn="l">
              <a:spcBef>
                <a:spcPts val="1600"/>
              </a:spcBef>
              <a:spcAft>
                <a:spcPts val="0"/>
              </a:spcAft>
              <a:buNone/>
            </a:pPr>
            <a:r>
              <a:rPr lang="es" sz="1400"/>
              <a:t>Este módulo consta de dos funciones importantes:</a:t>
            </a:r>
            <a:endParaRPr sz="1400"/>
          </a:p>
          <a:p>
            <a:pPr indent="-317500" lvl="0" marL="457200" rtl="0" algn="l">
              <a:spcBef>
                <a:spcPts val="1600"/>
              </a:spcBef>
              <a:spcAft>
                <a:spcPts val="0"/>
              </a:spcAft>
              <a:buSzPts val="1400"/>
              <a:buChar char="●"/>
            </a:pPr>
            <a:r>
              <a:rPr lang="es" sz="1400"/>
              <a:t>Establecer checkpoint</a:t>
            </a:r>
            <a:endParaRPr sz="1400"/>
          </a:p>
          <a:p>
            <a:pPr indent="0" lvl="0" marL="0" rtl="0" algn="l">
              <a:spcBef>
                <a:spcPts val="1600"/>
              </a:spcBef>
              <a:spcAft>
                <a:spcPts val="0"/>
              </a:spcAft>
              <a:buNone/>
            </a:pPr>
            <a:r>
              <a:rPr lang="es" sz="1400"/>
              <a:t>Establece un estado inicial del archivo que se quieren detectar las modificaciones, copiando dicho archivo, con un ‘.bk’ al final del mismo.</a:t>
            </a:r>
            <a:endParaRPr sz="1400"/>
          </a:p>
          <a:p>
            <a:pPr indent="-317500" lvl="0" marL="457200" rtl="0" algn="l">
              <a:spcBef>
                <a:spcPts val="1600"/>
              </a:spcBef>
              <a:spcAft>
                <a:spcPts val="0"/>
              </a:spcAft>
              <a:buSzPts val="1400"/>
              <a:buChar char="●"/>
            </a:pPr>
            <a:r>
              <a:rPr lang="es" sz="1400"/>
              <a:t>Comparar diferencias</a:t>
            </a:r>
            <a:endParaRPr sz="1400"/>
          </a:p>
          <a:p>
            <a:pPr indent="0" lvl="0" marL="0" rtl="0" algn="l">
              <a:spcBef>
                <a:spcPts val="1600"/>
              </a:spcBef>
              <a:spcAft>
                <a:spcPts val="1600"/>
              </a:spcAft>
              <a:buNone/>
            </a:pPr>
            <a:r>
              <a:rPr lang="es" sz="1400"/>
              <a:t>Esta función compara la copia del archivo que tiene almacenada, con la versión actual. Se le puede establecer un rango de búsqueda, para que no verifique todo el archivo, sino que analice N registros.</a:t>
            </a:r>
            <a:br>
              <a:rPr lang="es" sz="1400"/>
            </a:br>
            <a:r>
              <a:rPr lang="es" sz="1400"/>
              <a:t>Compara la versión actual del archivo con la copia para detectar registros nuevos, y compara la copia con la versión actual para detectar bajas.</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Queries</a:t>
            </a:r>
            <a:r>
              <a:rPr lang="es"/>
              <a:t> / Entorno</a:t>
            </a:r>
            <a:endParaRPr/>
          </a:p>
        </p:txBody>
      </p:sp>
      <p:pic>
        <p:nvPicPr>
          <p:cNvPr id="247" name="Google Shape;247;p43"/>
          <p:cNvPicPr preferRelativeResize="0"/>
          <p:nvPr/>
        </p:nvPicPr>
        <p:blipFill>
          <a:blip r:embed="rId3">
            <a:alphaModFix/>
          </a:blip>
          <a:stretch>
            <a:fillRect/>
          </a:stretch>
        </p:blipFill>
        <p:spPr>
          <a:xfrm>
            <a:off x="152400" y="983700"/>
            <a:ext cx="2486025" cy="3248025"/>
          </a:xfrm>
          <a:prstGeom prst="rect">
            <a:avLst/>
          </a:prstGeom>
          <a:noFill/>
          <a:ln>
            <a:noFill/>
          </a:ln>
        </p:spPr>
      </p:pic>
      <p:sp>
        <p:nvSpPr>
          <p:cNvPr id="248" name="Google Shape;248;p43"/>
          <p:cNvSpPr txBox="1"/>
          <p:nvPr>
            <p:ph idx="1" type="body"/>
          </p:nvPr>
        </p:nvSpPr>
        <p:spPr>
          <a:xfrm>
            <a:off x="3291300" y="196350"/>
            <a:ext cx="5852700" cy="47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Módulo que realiza las query para actualizar la base de datos.</a:t>
            </a:r>
            <a:endParaRPr sz="1400"/>
          </a:p>
          <a:p>
            <a:pPr indent="0" lvl="0" marL="0" rtl="0" algn="l">
              <a:spcBef>
                <a:spcPts val="1600"/>
              </a:spcBef>
              <a:spcAft>
                <a:spcPts val="0"/>
              </a:spcAft>
              <a:buNone/>
            </a:pPr>
            <a:r>
              <a:rPr lang="es" sz="1400"/>
              <a:t>Este módulo obtiene del módulo que detecta los cambios, los registros que fueron eliminados y los registros nuevos, y transforma dichas actualizaciones a la base de datos que utilizará el sistema web.</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s" sz="1400"/>
              <a:t>Dado que este servicio estará corriendo en un entorno Windows, se utilizará la herramienta “Tareas programadas” de Windows, para correr el servicio cada vez que se encienda la computadora.</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Más detalle</a:t>
            </a:r>
            <a:endParaRPr/>
          </a:p>
        </p:txBody>
      </p:sp>
      <p:sp>
        <p:nvSpPr>
          <p:cNvPr id="254" name="Google Shape;254;p44"/>
          <p:cNvSpPr txBox="1"/>
          <p:nvPr>
            <p:ph idx="1" type="body"/>
          </p:nvPr>
        </p:nvSpPr>
        <p:spPr>
          <a:xfrm>
            <a:off x="3291300" y="196350"/>
            <a:ext cx="5852700" cy="47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DiagramaSistema-Diagrama Secuencia.jpg en el drive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1256925" y="869525"/>
            <a:ext cx="6630151" cy="3404450"/>
          </a:xfrm>
          <a:prstGeom prst="rect">
            <a:avLst/>
          </a:prstGeom>
          <a:noFill/>
          <a:ln>
            <a:noFill/>
          </a:ln>
        </p:spPr>
      </p:pic>
      <p:sp>
        <p:nvSpPr>
          <p:cNvPr id="82" name="Google Shape;82;p16"/>
          <p:cNvSpPr txBox="1"/>
          <p:nvPr>
            <p:ph idx="4294967295" type="ctrTitle"/>
          </p:nvPr>
        </p:nvSpPr>
        <p:spPr>
          <a:xfrm>
            <a:off x="0" y="0"/>
            <a:ext cx="42522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000"/>
              <a:t>Esquema de negocio</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4294967295" type="subTitle"/>
          </p:nvPr>
        </p:nvSpPr>
        <p:spPr>
          <a:xfrm>
            <a:off x="311700" y="933575"/>
            <a:ext cx="8520600" cy="3645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Mecánicos: Realización de trabajos.</a:t>
            </a:r>
            <a:br>
              <a:rPr lang="es" sz="1700"/>
            </a:br>
            <a:endParaRPr sz="1700"/>
          </a:p>
          <a:p>
            <a:pPr indent="-336550" lvl="0" marL="457200" rtl="0" algn="l">
              <a:spcBef>
                <a:spcPts val="0"/>
              </a:spcBef>
              <a:spcAft>
                <a:spcPts val="0"/>
              </a:spcAft>
              <a:buSzPts val="1700"/>
              <a:buChar char="●"/>
            </a:pPr>
            <a:r>
              <a:rPr lang="es" sz="1700"/>
              <a:t>Administración: Recepción y registro de turnos, emisión de facturas, registro de trabajos, registro de vehículos, registro de clientes, registro de stock, registro de pagos.</a:t>
            </a:r>
            <a:br>
              <a:rPr lang="es" sz="1700"/>
            </a:br>
            <a:endParaRPr sz="1700"/>
          </a:p>
          <a:p>
            <a:pPr indent="-336550" lvl="0" marL="457200" rtl="0" algn="l">
              <a:spcBef>
                <a:spcPts val="0"/>
              </a:spcBef>
              <a:spcAft>
                <a:spcPts val="0"/>
              </a:spcAft>
              <a:buSzPts val="1700"/>
              <a:buChar char="●"/>
            </a:pPr>
            <a:r>
              <a:rPr lang="es" sz="1700"/>
              <a:t>Gerencia: Asigna trabajos, administra compras a proveedores, administra la entrega de turnos,  toma las decisiones de la empresa.</a:t>
            </a:r>
            <a:endParaRPr sz="1700"/>
          </a:p>
        </p:txBody>
      </p:sp>
      <p:sp>
        <p:nvSpPr>
          <p:cNvPr id="88" name="Google Shape;88;p17"/>
          <p:cNvSpPr txBox="1"/>
          <p:nvPr>
            <p:ph idx="4294967295" type="ctrTitle"/>
          </p:nvPr>
        </p:nvSpPr>
        <p:spPr>
          <a:xfrm>
            <a:off x="0" y="0"/>
            <a:ext cx="42522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000"/>
              <a:t>Usuarios involucrados</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4294967295" type="subTitle"/>
          </p:nvPr>
        </p:nvSpPr>
        <p:spPr>
          <a:xfrm>
            <a:off x="83100" y="785400"/>
            <a:ext cx="8520600" cy="4129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Atender solicitud de turno</a:t>
            </a:r>
            <a:br>
              <a:rPr lang="es" sz="1700"/>
            </a:br>
            <a:endParaRPr sz="1700"/>
          </a:p>
          <a:p>
            <a:pPr indent="-336550" lvl="0" marL="457200" rtl="0" algn="l">
              <a:spcBef>
                <a:spcPts val="0"/>
              </a:spcBef>
              <a:spcAft>
                <a:spcPts val="0"/>
              </a:spcAft>
              <a:buSzPts val="1700"/>
              <a:buChar char="●"/>
            </a:pPr>
            <a:r>
              <a:rPr lang="es" sz="1700"/>
              <a:t>Recepcionar</a:t>
            </a:r>
            <a:r>
              <a:rPr lang="es" sz="1700"/>
              <a:t> vehículos en el taller</a:t>
            </a:r>
            <a:br>
              <a:rPr lang="es" sz="1700"/>
            </a:br>
            <a:endParaRPr sz="1700"/>
          </a:p>
          <a:p>
            <a:pPr indent="-336550" lvl="0" marL="457200" rtl="0" algn="l">
              <a:spcBef>
                <a:spcPts val="0"/>
              </a:spcBef>
              <a:spcAft>
                <a:spcPts val="0"/>
              </a:spcAft>
              <a:buSzPts val="1700"/>
              <a:buChar char="●"/>
            </a:pPr>
            <a:r>
              <a:rPr lang="es" sz="1700"/>
              <a:t>Registrar trabajo realizado</a:t>
            </a:r>
            <a:endParaRPr sz="1700"/>
          </a:p>
          <a:p>
            <a:pPr indent="-336550" lvl="1" marL="914400" rtl="0" algn="l">
              <a:spcBef>
                <a:spcPts val="0"/>
              </a:spcBef>
              <a:spcAft>
                <a:spcPts val="0"/>
              </a:spcAft>
              <a:buSzPts val="1700"/>
              <a:buChar char="○"/>
            </a:pPr>
            <a:r>
              <a:rPr lang="es" sz="1700"/>
              <a:t>Registrar cliente</a:t>
            </a:r>
            <a:endParaRPr sz="1700"/>
          </a:p>
          <a:p>
            <a:pPr indent="-336550" lvl="1" marL="914400" rtl="0" algn="l">
              <a:spcBef>
                <a:spcPts val="0"/>
              </a:spcBef>
              <a:spcAft>
                <a:spcPts val="0"/>
              </a:spcAft>
              <a:buSzPts val="1700"/>
              <a:buChar char="○"/>
            </a:pPr>
            <a:r>
              <a:rPr lang="es" sz="1700"/>
              <a:t>Registrar vehículo</a:t>
            </a:r>
            <a:br>
              <a:rPr lang="es" sz="1700"/>
            </a:br>
            <a:endParaRPr sz="1700"/>
          </a:p>
          <a:p>
            <a:pPr indent="-336550" lvl="0" marL="457200" rtl="0" algn="l">
              <a:spcBef>
                <a:spcPts val="0"/>
              </a:spcBef>
              <a:spcAft>
                <a:spcPts val="0"/>
              </a:spcAft>
              <a:buSzPts val="1700"/>
              <a:buChar char="●"/>
            </a:pPr>
            <a:r>
              <a:rPr lang="es" sz="1700"/>
              <a:t>Emitir factura</a:t>
            </a:r>
            <a:endParaRPr sz="1700"/>
          </a:p>
          <a:p>
            <a:pPr indent="0" lvl="0" marL="0" rtl="0" algn="l">
              <a:spcBef>
                <a:spcPts val="1600"/>
              </a:spcBef>
              <a:spcAft>
                <a:spcPts val="1600"/>
              </a:spcAft>
              <a:buNone/>
            </a:pPr>
            <a:r>
              <a:t/>
            </a:r>
            <a:endParaRPr sz="2000"/>
          </a:p>
        </p:txBody>
      </p:sp>
      <p:sp>
        <p:nvSpPr>
          <p:cNvPr id="94" name="Google Shape;94;p18"/>
          <p:cNvSpPr txBox="1"/>
          <p:nvPr>
            <p:ph idx="4294967295" type="ctrTitle"/>
          </p:nvPr>
        </p:nvSpPr>
        <p:spPr>
          <a:xfrm>
            <a:off x="0" y="0"/>
            <a:ext cx="58005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000"/>
              <a:t>Acciones para realizar el proceso</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3044700" y="1444255"/>
            <a:ext cx="3054600" cy="15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600"/>
              <a:buFont typeface="Arial"/>
              <a:buNone/>
            </a:pPr>
            <a:r>
              <a:rPr lang="es"/>
              <a:t>Diagramas de actividades</a:t>
            </a:r>
            <a:endParaRPr/>
          </a:p>
          <a:p>
            <a:pPr indent="0" lvl="0" marL="0" rtl="0" algn="l">
              <a:lnSpc>
                <a:spcPct val="100000"/>
              </a:lnSpc>
              <a:spcBef>
                <a:spcPts val="0"/>
              </a:spcBef>
              <a:spcAft>
                <a:spcPts val="0"/>
              </a:spcAft>
              <a:buSzPts val="4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4294967295" type="ctrTitle"/>
          </p:nvPr>
        </p:nvSpPr>
        <p:spPr>
          <a:xfrm>
            <a:off x="4303400" y="2150550"/>
            <a:ext cx="3214800" cy="842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s" sz="3000"/>
              <a:t>Atender solicitud de turno</a:t>
            </a:r>
            <a:endParaRPr sz="3000"/>
          </a:p>
        </p:txBody>
      </p:sp>
      <p:pic>
        <p:nvPicPr>
          <p:cNvPr id="105" name="Google Shape;105;p20"/>
          <p:cNvPicPr preferRelativeResize="0"/>
          <p:nvPr/>
        </p:nvPicPr>
        <p:blipFill>
          <a:blip r:embed="rId3">
            <a:alphaModFix/>
          </a:blip>
          <a:stretch>
            <a:fillRect/>
          </a:stretch>
        </p:blipFill>
        <p:spPr>
          <a:xfrm>
            <a:off x="152400" y="152400"/>
            <a:ext cx="4009625"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152400" y="152400"/>
            <a:ext cx="4214083" cy="4838700"/>
          </a:xfrm>
          <a:prstGeom prst="rect">
            <a:avLst/>
          </a:prstGeom>
          <a:noFill/>
          <a:ln>
            <a:noFill/>
          </a:ln>
        </p:spPr>
      </p:pic>
      <p:sp>
        <p:nvSpPr>
          <p:cNvPr id="111" name="Google Shape;111;p21"/>
          <p:cNvSpPr txBox="1"/>
          <p:nvPr>
            <p:ph idx="4294967295" type="ctrTitle"/>
          </p:nvPr>
        </p:nvSpPr>
        <p:spPr>
          <a:xfrm>
            <a:off x="4572000" y="2150550"/>
            <a:ext cx="4361400" cy="842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s" sz="3000"/>
              <a:t>Recepcionar </a:t>
            </a:r>
            <a:r>
              <a:rPr lang="es" sz="3000"/>
              <a:t>vehículos</a:t>
            </a:r>
            <a:r>
              <a:rPr lang="es" sz="3000"/>
              <a:t> en el taller</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