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1" r:id="rId6"/>
    <p:sldId id="262" r:id="rId7"/>
    <p:sldId id="264" r:id="rId8"/>
    <p:sldId id="263" r:id="rId9"/>
    <p:sldId id="260"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63"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cd95a15a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cd95a15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cd95a15a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cd95a15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04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cd95a15a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cd95a15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63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cd95a15a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cd95a15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425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cd95a15a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cd95a15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2864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cd95a15a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cd95a15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951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cd95a15a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cd95a15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606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cd95a15a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cd95a15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63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864375" y="670217"/>
            <a:ext cx="7670100" cy="556800"/>
          </a:xfrm>
          <a:prstGeom prst="rect">
            <a:avLst/>
          </a:prstGeom>
        </p:spPr>
        <p:txBody>
          <a:bodyPr spcFirstLastPara="1" wrap="square" lIns="91425" tIns="91425" rIns="91425" bIns="91425" anchor="b" anchorCtr="0">
            <a:noAutofit/>
          </a:bodyPr>
          <a:lstStyle/>
          <a:p>
            <a:pPr marL="0" lvl="0" indent="0" algn="ctr" rtl="0">
              <a:lnSpc>
                <a:spcPct val="80000"/>
              </a:lnSpc>
              <a:spcBef>
                <a:spcPts val="0"/>
              </a:spcBef>
              <a:spcAft>
                <a:spcPts val="0"/>
              </a:spcAft>
              <a:buClr>
                <a:schemeClr val="dk1"/>
              </a:buClr>
              <a:buSzPts val="523"/>
              <a:buFont typeface="Arial"/>
              <a:buNone/>
            </a:pPr>
            <a:r>
              <a:rPr lang="es" sz="4500" dirty="0" smtClean="0">
                <a:solidFill>
                  <a:schemeClr val="dk2"/>
                </a:solidFill>
              </a:rPr>
              <a:t>Proyecto Final Data Science</a:t>
            </a:r>
            <a:endParaRPr sz="4500" dirty="0"/>
          </a:p>
        </p:txBody>
      </p:sp>
      <p:sp>
        <p:nvSpPr>
          <p:cNvPr id="56" name="Google Shape;56;p13"/>
          <p:cNvSpPr txBox="1"/>
          <p:nvPr/>
        </p:nvSpPr>
        <p:spPr>
          <a:xfrm>
            <a:off x="4270154" y="1654319"/>
            <a:ext cx="1710300" cy="431100"/>
          </a:xfrm>
          <a:prstGeom prst="rect">
            <a:avLst/>
          </a:prstGeom>
          <a:solidFill>
            <a:srgbClr val="D9EAD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dirty="0" smtClean="0"/>
              <a:t>Caso de negocio</a:t>
            </a:r>
            <a:endParaRPr sz="1600" dirty="0"/>
          </a:p>
        </p:txBody>
      </p:sp>
      <p:sp>
        <p:nvSpPr>
          <p:cNvPr id="57" name="Google Shape;57;p13"/>
          <p:cNvSpPr txBox="1"/>
          <p:nvPr/>
        </p:nvSpPr>
        <p:spPr>
          <a:xfrm>
            <a:off x="4288754" y="2220181"/>
            <a:ext cx="1673100" cy="431100"/>
          </a:xfrm>
          <a:prstGeom prst="rect">
            <a:avLst/>
          </a:prstGeom>
          <a:solidFill>
            <a:srgbClr val="D9EAD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dirty="0" smtClean="0"/>
              <a:t>Objetivos</a:t>
            </a:r>
            <a:endParaRPr sz="1600" dirty="0"/>
          </a:p>
        </p:txBody>
      </p:sp>
      <p:sp>
        <p:nvSpPr>
          <p:cNvPr id="58" name="Google Shape;58;p13"/>
          <p:cNvSpPr txBox="1"/>
          <p:nvPr/>
        </p:nvSpPr>
        <p:spPr>
          <a:xfrm>
            <a:off x="4307354" y="2775990"/>
            <a:ext cx="1673100" cy="430857"/>
          </a:xfrm>
          <a:prstGeom prst="rect">
            <a:avLst/>
          </a:prstGeom>
          <a:solidFill>
            <a:srgbClr val="D9EAD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dirty="0" smtClean="0"/>
              <a:t>Los datos</a:t>
            </a:r>
            <a:endParaRPr sz="1600" dirty="0"/>
          </a:p>
        </p:txBody>
      </p:sp>
      <p:sp>
        <p:nvSpPr>
          <p:cNvPr id="59" name="Google Shape;59;p13"/>
          <p:cNvSpPr txBox="1"/>
          <p:nvPr/>
        </p:nvSpPr>
        <p:spPr>
          <a:xfrm>
            <a:off x="4420750" y="4518975"/>
            <a:ext cx="43716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dirty="0"/>
              <a:t>Grupo</a:t>
            </a:r>
            <a:r>
              <a:rPr lang="es" dirty="0"/>
              <a:t>: Agustín Oliva </a:t>
            </a:r>
            <a:r>
              <a:rPr lang="es" dirty="0" smtClean="0"/>
              <a:t>– Adrián León – Agustina Lencina – Aldo Sanchez</a:t>
            </a:r>
            <a:endParaRPr dirty="0"/>
          </a:p>
        </p:txBody>
      </p:sp>
      <p:sp>
        <p:nvSpPr>
          <p:cNvPr id="60" name="Google Shape;60;p13"/>
          <p:cNvSpPr txBox="1"/>
          <p:nvPr/>
        </p:nvSpPr>
        <p:spPr>
          <a:xfrm>
            <a:off x="327825" y="4518975"/>
            <a:ext cx="437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a:t>Curso: Data </a:t>
            </a:r>
            <a:r>
              <a:rPr lang="es" dirty="0" smtClean="0"/>
              <a:t>Science 23050 – 31/05/2022</a:t>
            </a:r>
            <a:endParaRPr dirty="0"/>
          </a:p>
        </p:txBody>
      </p:sp>
      <p:pic>
        <p:nvPicPr>
          <p:cNvPr id="9" name="Imagen 8"/>
          <p:cNvPicPr/>
          <p:nvPr/>
        </p:nvPicPr>
        <p:blipFill>
          <a:blip r:embed="rId3"/>
          <a:stretch>
            <a:fillRect/>
          </a:stretch>
        </p:blipFill>
        <p:spPr>
          <a:xfrm>
            <a:off x="7609386" y="217256"/>
            <a:ext cx="1371600" cy="342900"/>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696" y="1450100"/>
            <a:ext cx="2143125" cy="2143125"/>
          </a:xfrm>
          <a:prstGeom prst="rect">
            <a:avLst/>
          </a:prstGeom>
        </p:spPr>
      </p:pic>
      <p:sp>
        <p:nvSpPr>
          <p:cNvPr id="11" name="Google Shape;57;p13"/>
          <p:cNvSpPr txBox="1"/>
          <p:nvPr/>
        </p:nvSpPr>
        <p:spPr>
          <a:xfrm>
            <a:off x="4307354" y="3359945"/>
            <a:ext cx="1673100" cy="431100"/>
          </a:xfrm>
          <a:prstGeom prst="rect">
            <a:avLst/>
          </a:prstGeom>
          <a:solidFill>
            <a:srgbClr val="D9EAD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dirty="0" smtClean="0"/>
              <a:t>Resultados EDA</a:t>
            </a:r>
            <a:endParaRPr sz="1600" dirty="0"/>
          </a:p>
        </p:txBody>
      </p:sp>
      <p:sp>
        <p:nvSpPr>
          <p:cNvPr id="12" name="Google Shape;57;p13"/>
          <p:cNvSpPr txBox="1"/>
          <p:nvPr/>
        </p:nvSpPr>
        <p:spPr>
          <a:xfrm>
            <a:off x="6747681" y="1651461"/>
            <a:ext cx="1673100" cy="430857"/>
          </a:xfrm>
          <a:prstGeom prst="rect">
            <a:avLst/>
          </a:prstGeom>
          <a:solidFill>
            <a:srgbClr val="D9EAD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dirty="0" smtClean="0"/>
              <a:t>Algoritmo</a:t>
            </a:r>
            <a:endParaRPr sz="1600" dirty="0"/>
          </a:p>
        </p:txBody>
      </p:sp>
      <p:sp>
        <p:nvSpPr>
          <p:cNvPr id="13" name="Google Shape;57;p13"/>
          <p:cNvSpPr txBox="1"/>
          <p:nvPr/>
        </p:nvSpPr>
        <p:spPr>
          <a:xfrm>
            <a:off x="6747681" y="2212212"/>
            <a:ext cx="1673100" cy="431100"/>
          </a:xfrm>
          <a:prstGeom prst="rect">
            <a:avLst/>
          </a:prstGeom>
          <a:solidFill>
            <a:srgbClr val="D9EAD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dirty="0" smtClean="0"/>
              <a:t>Métricas</a:t>
            </a:r>
            <a:endParaRPr sz="1600" dirty="0"/>
          </a:p>
        </p:txBody>
      </p:sp>
      <p:sp>
        <p:nvSpPr>
          <p:cNvPr id="14" name="Google Shape;57;p13"/>
          <p:cNvSpPr txBox="1"/>
          <p:nvPr/>
        </p:nvSpPr>
        <p:spPr>
          <a:xfrm>
            <a:off x="6747681" y="2773206"/>
            <a:ext cx="1673100" cy="431100"/>
          </a:xfrm>
          <a:prstGeom prst="rect">
            <a:avLst/>
          </a:prstGeom>
          <a:solidFill>
            <a:srgbClr val="D9EAD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dirty="0" smtClean="0"/>
              <a:t>Futuras líneas</a:t>
            </a:r>
            <a:endParaRPr sz="1600" dirty="0"/>
          </a:p>
        </p:txBody>
      </p:sp>
      <p:sp>
        <p:nvSpPr>
          <p:cNvPr id="15" name="Google Shape;57;p13"/>
          <p:cNvSpPr txBox="1"/>
          <p:nvPr/>
        </p:nvSpPr>
        <p:spPr>
          <a:xfrm>
            <a:off x="6747681" y="3333148"/>
            <a:ext cx="1673100" cy="431100"/>
          </a:xfrm>
          <a:prstGeom prst="rect">
            <a:avLst/>
          </a:prstGeom>
          <a:solidFill>
            <a:srgbClr val="D9EAD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dirty="0" smtClean="0"/>
              <a:t>Conclusiones</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21718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3420" dirty="0" smtClean="0"/>
              <a:t>Caso de Negocio</a:t>
            </a:r>
            <a:endParaRPr sz="3420" dirty="0"/>
          </a:p>
        </p:txBody>
      </p:sp>
      <p:pic>
        <p:nvPicPr>
          <p:cNvPr id="33" name="Imagen 32"/>
          <p:cNvPicPr/>
          <p:nvPr/>
        </p:nvPicPr>
        <p:blipFill>
          <a:blip r:embed="rId3"/>
          <a:stretch>
            <a:fillRect/>
          </a:stretch>
        </p:blipFill>
        <p:spPr>
          <a:xfrm>
            <a:off x="7609386" y="217256"/>
            <a:ext cx="1371600" cy="342900"/>
          </a:xfrm>
          <a:prstGeom prst="rect">
            <a:avLst/>
          </a:prstGeom>
        </p:spPr>
      </p:pic>
      <p:sp>
        <p:nvSpPr>
          <p:cNvPr id="2" name="CuadroTexto 1"/>
          <p:cNvSpPr txBox="1"/>
          <p:nvPr/>
        </p:nvSpPr>
        <p:spPr>
          <a:xfrm>
            <a:off x="311701" y="1489166"/>
            <a:ext cx="8593436" cy="707886"/>
          </a:xfrm>
          <a:prstGeom prst="rect">
            <a:avLst/>
          </a:prstGeom>
          <a:noFill/>
        </p:spPr>
        <p:txBody>
          <a:bodyPr wrap="square" rtlCol="0">
            <a:spAutoFit/>
          </a:bodyPr>
          <a:lstStyle/>
          <a:p>
            <a:r>
              <a:rPr lang="es-ES" sz="2000" dirty="0" err="1" smtClean="0"/>
              <a:t>Ipx</a:t>
            </a:r>
            <a:r>
              <a:rPr lang="es-ES" sz="2000" dirty="0" smtClean="0"/>
              <a:t> Tools es el nombre ficticio de una empresa real que comercializa herramientas al por mayor y menor</a:t>
            </a:r>
            <a:endParaRPr lang="en-US" sz="2000" dirty="0"/>
          </a:p>
        </p:txBody>
      </p:sp>
      <p:sp>
        <p:nvSpPr>
          <p:cNvPr id="35" name="CuadroTexto 34"/>
          <p:cNvSpPr txBox="1"/>
          <p:nvPr/>
        </p:nvSpPr>
        <p:spPr>
          <a:xfrm>
            <a:off x="311700" y="2234993"/>
            <a:ext cx="8593437" cy="1938992"/>
          </a:xfrm>
          <a:prstGeom prst="rect">
            <a:avLst/>
          </a:prstGeom>
          <a:noFill/>
        </p:spPr>
        <p:txBody>
          <a:bodyPr wrap="square" rtlCol="0">
            <a:spAutoFit/>
          </a:bodyPr>
          <a:lstStyle/>
          <a:p>
            <a:r>
              <a:rPr lang="es-ES" sz="2000" dirty="0" smtClean="0"/>
              <a:t>Los datos fueron extraídos del sistema de Gestión contable (ERP) de la empresa junto con el BPM que administra el proceso de ventas y son un histórico real de ventas. </a:t>
            </a:r>
          </a:p>
          <a:p>
            <a:r>
              <a:rPr lang="es-ES" sz="2000" dirty="0" smtClean="0"/>
              <a:t>Para ello se creó una </a:t>
            </a:r>
            <a:r>
              <a:rPr lang="es-ES" sz="2000" dirty="0" err="1" smtClean="0"/>
              <a:t>view</a:t>
            </a:r>
            <a:r>
              <a:rPr lang="es-ES" sz="2000" dirty="0" smtClean="0"/>
              <a:t> dentro de la base de datos SQL y luego se exportó el resultado filtrando ventas de los últimos dos años, ya que era demasiada información para procesar. </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21718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3420" dirty="0" smtClean="0"/>
              <a:t>Objetivos</a:t>
            </a:r>
            <a:endParaRPr sz="3420" dirty="0"/>
          </a:p>
        </p:txBody>
      </p:sp>
      <p:pic>
        <p:nvPicPr>
          <p:cNvPr id="33" name="Imagen 32"/>
          <p:cNvPicPr/>
          <p:nvPr/>
        </p:nvPicPr>
        <p:blipFill>
          <a:blip r:embed="rId3"/>
          <a:stretch>
            <a:fillRect/>
          </a:stretch>
        </p:blipFill>
        <p:spPr>
          <a:xfrm>
            <a:off x="7609386" y="217256"/>
            <a:ext cx="1371600" cy="342900"/>
          </a:xfrm>
          <a:prstGeom prst="rect">
            <a:avLst/>
          </a:prstGeom>
        </p:spPr>
      </p:pic>
      <p:sp>
        <p:nvSpPr>
          <p:cNvPr id="2" name="CuadroTexto 1"/>
          <p:cNvSpPr txBox="1"/>
          <p:nvPr/>
        </p:nvSpPr>
        <p:spPr>
          <a:xfrm>
            <a:off x="311701" y="1489166"/>
            <a:ext cx="8593436" cy="400110"/>
          </a:xfrm>
          <a:prstGeom prst="rect">
            <a:avLst/>
          </a:prstGeom>
          <a:noFill/>
        </p:spPr>
        <p:txBody>
          <a:bodyPr wrap="square" rtlCol="0">
            <a:spAutoFit/>
          </a:bodyPr>
          <a:lstStyle/>
          <a:p>
            <a:r>
              <a:rPr lang="es-ES" sz="2000" dirty="0" smtClean="0"/>
              <a:t>La empresa tiene dos objetivos principales a resolver:</a:t>
            </a:r>
            <a:endParaRPr lang="en-US" sz="2000" dirty="0"/>
          </a:p>
        </p:txBody>
      </p:sp>
      <p:sp>
        <p:nvSpPr>
          <p:cNvPr id="35" name="CuadroTexto 34"/>
          <p:cNvSpPr txBox="1"/>
          <p:nvPr/>
        </p:nvSpPr>
        <p:spPr>
          <a:xfrm>
            <a:off x="311700" y="2234993"/>
            <a:ext cx="8593437" cy="2554545"/>
          </a:xfrm>
          <a:prstGeom prst="rect">
            <a:avLst/>
          </a:prstGeom>
          <a:noFill/>
        </p:spPr>
        <p:txBody>
          <a:bodyPr wrap="square" rtlCol="0">
            <a:spAutoFit/>
          </a:bodyPr>
          <a:lstStyle/>
          <a:p>
            <a:pPr marL="457200" indent="-457200">
              <a:buFont typeface="+mj-lt"/>
              <a:buAutoNum type="arabicPeriod"/>
            </a:pPr>
            <a:r>
              <a:rPr lang="es-ES" sz="2000" dirty="0" smtClean="0"/>
              <a:t>La segmentación y clasificación de clientes, si bien hoy existe una clasificación, no se está haciendo a conciencia, es decir, analizando la realidad de cada cliente, es por eso que hace falta clasificarlos y automatizar el proceso para direccionar mejor las campañas de venta.</a:t>
            </a:r>
          </a:p>
          <a:p>
            <a:pPr marL="457200" indent="-457200">
              <a:buFont typeface="+mj-lt"/>
              <a:buAutoNum type="arabicPeriod"/>
            </a:pPr>
            <a:r>
              <a:rPr lang="es-ES" sz="2000" dirty="0" smtClean="0"/>
              <a:t>El segundo objetivo y más ambicioso, es poder automatizar el </a:t>
            </a:r>
            <a:r>
              <a:rPr lang="es-ES" sz="2000" dirty="0" err="1" smtClean="0"/>
              <a:t>forecast</a:t>
            </a:r>
            <a:r>
              <a:rPr lang="es-ES" sz="2000" dirty="0" smtClean="0"/>
              <a:t> de ventas anual. Esta también es una tarea que se realiza manualmente y que tiene mucho por mejorar porque es producto de aplicar al histórico de ventas un coeficiente arbitrario.</a:t>
            </a:r>
            <a:endParaRPr lang="en-US" sz="2000" dirty="0"/>
          </a:p>
        </p:txBody>
      </p:sp>
    </p:spTree>
    <p:extLst>
      <p:ext uri="{BB962C8B-B14F-4D97-AF65-F5344CB8AC3E}">
        <p14:creationId xmlns:p14="http://schemas.microsoft.com/office/powerpoint/2010/main" val="337734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21718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3420" dirty="0" smtClean="0"/>
              <a:t>Los datos</a:t>
            </a:r>
            <a:endParaRPr sz="3420" dirty="0"/>
          </a:p>
        </p:txBody>
      </p:sp>
      <p:pic>
        <p:nvPicPr>
          <p:cNvPr id="33" name="Imagen 32"/>
          <p:cNvPicPr/>
          <p:nvPr/>
        </p:nvPicPr>
        <p:blipFill>
          <a:blip r:embed="rId3"/>
          <a:stretch>
            <a:fillRect/>
          </a:stretch>
        </p:blipFill>
        <p:spPr>
          <a:xfrm>
            <a:off x="7609386" y="217256"/>
            <a:ext cx="1371600" cy="342900"/>
          </a:xfrm>
          <a:prstGeom prst="rect">
            <a:avLst/>
          </a:prstGeom>
        </p:spPr>
      </p:pic>
      <p:sp>
        <p:nvSpPr>
          <p:cNvPr id="2" name="CuadroTexto 1"/>
          <p:cNvSpPr txBox="1"/>
          <p:nvPr/>
        </p:nvSpPr>
        <p:spPr>
          <a:xfrm>
            <a:off x="311701" y="1489166"/>
            <a:ext cx="8593436" cy="1015663"/>
          </a:xfrm>
          <a:prstGeom prst="rect">
            <a:avLst/>
          </a:prstGeom>
          <a:noFill/>
        </p:spPr>
        <p:txBody>
          <a:bodyPr wrap="square" rtlCol="0">
            <a:spAutoFit/>
          </a:bodyPr>
          <a:lstStyle/>
          <a:p>
            <a:r>
              <a:rPr lang="es-ES" sz="2000" dirty="0" smtClean="0"/>
              <a:t>Los datos extraídos son producto de los ítems facturados dentro del ERP junto con algunos datos que se encuentran en el BPM que usan para administrar los pedidos de ventas</a:t>
            </a:r>
            <a:endParaRPr lang="en-US" sz="2000" dirty="0"/>
          </a:p>
        </p:txBody>
      </p:sp>
      <p:sp>
        <p:nvSpPr>
          <p:cNvPr id="6" name="CuadroTexto 5"/>
          <p:cNvSpPr txBox="1"/>
          <p:nvPr/>
        </p:nvSpPr>
        <p:spPr>
          <a:xfrm>
            <a:off x="311700" y="2559698"/>
            <a:ext cx="8593436" cy="400110"/>
          </a:xfrm>
          <a:prstGeom prst="rect">
            <a:avLst/>
          </a:prstGeom>
          <a:noFill/>
        </p:spPr>
        <p:txBody>
          <a:bodyPr wrap="square" rtlCol="0">
            <a:spAutoFit/>
          </a:bodyPr>
          <a:lstStyle/>
          <a:p>
            <a:r>
              <a:rPr lang="es-ES" sz="2000" dirty="0" smtClean="0"/>
              <a:t>El </a:t>
            </a:r>
            <a:r>
              <a:rPr lang="es-ES" sz="2000" dirty="0" err="1" smtClean="0"/>
              <a:t>dataset</a:t>
            </a:r>
            <a:r>
              <a:rPr lang="es-ES" sz="2000" dirty="0" smtClean="0"/>
              <a:t> original tiene las siguientes columnas:</a:t>
            </a:r>
          </a:p>
        </p:txBody>
      </p:sp>
      <p:sp>
        <p:nvSpPr>
          <p:cNvPr id="4" name="CuadroTexto 3"/>
          <p:cNvSpPr txBox="1"/>
          <p:nvPr/>
        </p:nvSpPr>
        <p:spPr>
          <a:xfrm>
            <a:off x="311700" y="3079103"/>
            <a:ext cx="2954655" cy="1384995"/>
          </a:xfrm>
          <a:prstGeom prst="rect">
            <a:avLst/>
          </a:prstGeom>
          <a:noFill/>
        </p:spPr>
        <p:txBody>
          <a:bodyPr wrap="none" rtlCol="0">
            <a:spAutoFit/>
          </a:bodyPr>
          <a:lstStyle/>
          <a:p>
            <a:r>
              <a:rPr lang="en-US" sz="1200" dirty="0" smtClean="0"/>
              <a:t>DS_CODZON: </a:t>
            </a:r>
            <a:r>
              <a:rPr lang="en-US" sz="1200" dirty="0" err="1" smtClean="0"/>
              <a:t>Descripciónn</a:t>
            </a:r>
            <a:r>
              <a:rPr lang="en-US" sz="1200" dirty="0" smtClean="0"/>
              <a:t> Zona</a:t>
            </a:r>
          </a:p>
          <a:p>
            <a:r>
              <a:rPr lang="en-US" sz="1200" dirty="0" smtClean="0"/>
              <a:t>CODCOM: </a:t>
            </a:r>
            <a:r>
              <a:rPr lang="en-US" sz="1200" dirty="0" err="1" smtClean="0"/>
              <a:t>Comprobante</a:t>
            </a:r>
            <a:endParaRPr lang="en-US" sz="1200" dirty="0" smtClean="0"/>
          </a:p>
          <a:p>
            <a:r>
              <a:rPr lang="en-US" sz="1200" dirty="0" smtClean="0"/>
              <a:t>FCHMOV: </a:t>
            </a:r>
            <a:r>
              <a:rPr lang="en-US" sz="1200" dirty="0" err="1" smtClean="0"/>
              <a:t>Fecha</a:t>
            </a:r>
            <a:r>
              <a:rPr lang="en-US" sz="1200" dirty="0" smtClean="0"/>
              <a:t> de </a:t>
            </a:r>
            <a:r>
              <a:rPr lang="en-US" sz="1200" dirty="0" err="1" smtClean="0"/>
              <a:t>comprobante</a:t>
            </a:r>
            <a:r>
              <a:rPr lang="en-US" sz="1200" dirty="0"/>
              <a:t>	</a:t>
            </a:r>
            <a:endParaRPr lang="en-US" sz="1200" dirty="0" smtClean="0"/>
          </a:p>
          <a:p>
            <a:r>
              <a:rPr lang="en-US" sz="1200" dirty="0" smtClean="0"/>
              <a:t>NROCTA: </a:t>
            </a:r>
            <a:r>
              <a:rPr lang="en-US" sz="1200" dirty="0" err="1" smtClean="0"/>
              <a:t>Código</a:t>
            </a:r>
            <a:r>
              <a:rPr lang="en-US" sz="1200" dirty="0" smtClean="0"/>
              <a:t> </a:t>
            </a:r>
            <a:r>
              <a:rPr lang="en-US" sz="1200" dirty="0" err="1" smtClean="0"/>
              <a:t>Cliente</a:t>
            </a:r>
            <a:endParaRPr lang="en-US" sz="1200" dirty="0" smtClean="0"/>
          </a:p>
          <a:p>
            <a:r>
              <a:rPr lang="en-US" sz="1200" dirty="0" smtClean="0"/>
              <a:t>DS_NROCTA: </a:t>
            </a:r>
            <a:r>
              <a:rPr lang="en-US" sz="1200" dirty="0" err="1" smtClean="0"/>
              <a:t>Razón</a:t>
            </a:r>
            <a:r>
              <a:rPr lang="en-US" sz="1200" dirty="0" smtClean="0"/>
              <a:t> Social</a:t>
            </a:r>
          </a:p>
          <a:p>
            <a:r>
              <a:rPr lang="en-US" sz="1200" dirty="0" smtClean="0"/>
              <a:t>CLASIF: </a:t>
            </a:r>
            <a:r>
              <a:rPr lang="en-US" sz="1200" dirty="0" err="1" smtClean="0"/>
              <a:t>Clasificación</a:t>
            </a:r>
            <a:endParaRPr lang="en-US" sz="1200" dirty="0" smtClean="0"/>
          </a:p>
          <a:p>
            <a:r>
              <a:rPr lang="en-US" sz="1200" dirty="0" smtClean="0"/>
              <a:t>REGION: </a:t>
            </a:r>
            <a:r>
              <a:rPr lang="en-US" sz="1200" dirty="0" err="1" smtClean="0"/>
              <a:t>Región</a:t>
            </a:r>
            <a:r>
              <a:rPr lang="en-US" sz="1200" dirty="0" smtClean="0"/>
              <a:t> del </a:t>
            </a:r>
            <a:r>
              <a:rPr lang="en-US" sz="1200" dirty="0" err="1" smtClean="0"/>
              <a:t>país</a:t>
            </a:r>
            <a:endParaRPr lang="en-US" sz="1200" dirty="0" smtClean="0"/>
          </a:p>
        </p:txBody>
      </p:sp>
      <p:sp>
        <p:nvSpPr>
          <p:cNvPr id="5" name="CuadroTexto 4"/>
          <p:cNvSpPr txBox="1"/>
          <p:nvPr/>
        </p:nvSpPr>
        <p:spPr>
          <a:xfrm>
            <a:off x="3235856" y="3105366"/>
            <a:ext cx="2730235" cy="1384995"/>
          </a:xfrm>
          <a:prstGeom prst="rect">
            <a:avLst/>
          </a:prstGeom>
          <a:noFill/>
        </p:spPr>
        <p:txBody>
          <a:bodyPr wrap="none" rtlCol="0">
            <a:spAutoFit/>
          </a:bodyPr>
          <a:lstStyle/>
          <a:p>
            <a:r>
              <a:rPr lang="en-US" sz="1200" dirty="0" smtClean="0"/>
              <a:t>ZONAR: Zona </a:t>
            </a:r>
          </a:p>
          <a:p>
            <a:r>
              <a:rPr lang="en-US" sz="1200" dirty="0" smtClean="0"/>
              <a:t>DS_VNDDOR: </a:t>
            </a:r>
            <a:r>
              <a:rPr lang="en-US" sz="1200" dirty="0" err="1" smtClean="0"/>
              <a:t>Vendedor</a:t>
            </a:r>
            <a:endParaRPr lang="en-US" sz="1200" dirty="0" smtClean="0"/>
          </a:p>
          <a:p>
            <a:r>
              <a:rPr lang="en-US" sz="1200" dirty="0" smtClean="0"/>
              <a:t>CANTID: </a:t>
            </a:r>
            <a:r>
              <a:rPr lang="en-US" sz="1200" dirty="0" err="1" smtClean="0"/>
              <a:t>Cantidad</a:t>
            </a:r>
            <a:endParaRPr lang="en-US" sz="1200" dirty="0" smtClean="0"/>
          </a:p>
          <a:p>
            <a:r>
              <a:rPr lang="en-US" sz="1200" dirty="0" smtClean="0"/>
              <a:t>IMPORT: </a:t>
            </a:r>
            <a:r>
              <a:rPr lang="en-US" sz="1200" dirty="0" err="1" smtClean="0"/>
              <a:t>Importe</a:t>
            </a:r>
            <a:r>
              <a:rPr lang="en-US" sz="1200" dirty="0"/>
              <a:t> </a:t>
            </a:r>
            <a:r>
              <a:rPr lang="en-US" sz="1200" dirty="0" smtClean="0"/>
              <a:t>(</a:t>
            </a:r>
            <a:r>
              <a:rPr lang="en-US" sz="1200" dirty="0" err="1" smtClean="0"/>
              <a:t>precio</a:t>
            </a:r>
            <a:r>
              <a:rPr lang="en-US" sz="1200" dirty="0" smtClean="0"/>
              <a:t> x </a:t>
            </a:r>
            <a:r>
              <a:rPr lang="en-US" sz="1200" dirty="0" err="1" smtClean="0"/>
              <a:t>Cantida</a:t>
            </a:r>
            <a:r>
              <a:rPr lang="en-US" sz="1200" dirty="0" err="1"/>
              <a:t>d</a:t>
            </a:r>
            <a:r>
              <a:rPr lang="en-US" sz="1200" dirty="0" smtClean="0"/>
              <a:t>)</a:t>
            </a:r>
          </a:p>
          <a:p>
            <a:r>
              <a:rPr lang="en-US" sz="1200" dirty="0" smtClean="0"/>
              <a:t>PCTBFN: % de </a:t>
            </a:r>
            <a:r>
              <a:rPr lang="en-US" sz="1200" dirty="0" err="1" smtClean="0"/>
              <a:t>Bonificación</a:t>
            </a:r>
            <a:endParaRPr lang="en-US" sz="1200" dirty="0" smtClean="0"/>
          </a:p>
          <a:p>
            <a:r>
              <a:rPr lang="en-US" sz="1200" dirty="0" smtClean="0"/>
              <a:t>TIPPRO: </a:t>
            </a:r>
            <a:r>
              <a:rPr lang="en-US" sz="1200" dirty="0" err="1" smtClean="0"/>
              <a:t>Tipo</a:t>
            </a:r>
            <a:r>
              <a:rPr lang="en-US" sz="1200" dirty="0" smtClean="0"/>
              <a:t> de </a:t>
            </a:r>
            <a:r>
              <a:rPr lang="en-US" sz="1200" dirty="0" err="1" smtClean="0"/>
              <a:t>Producto</a:t>
            </a:r>
            <a:endParaRPr lang="en-US" sz="1200" dirty="0" smtClean="0"/>
          </a:p>
          <a:p>
            <a:r>
              <a:rPr lang="en-US" sz="1200" dirty="0" smtClean="0"/>
              <a:t>ARTCOD: </a:t>
            </a:r>
            <a:r>
              <a:rPr lang="en-US" sz="1200" dirty="0" err="1" smtClean="0"/>
              <a:t>Código</a:t>
            </a:r>
            <a:r>
              <a:rPr lang="en-US" sz="1200" dirty="0" smtClean="0"/>
              <a:t> de </a:t>
            </a:r>
            <a:r>
              <a:rPr lang="en-US" sz="1200" dirty="0" err="1" smtClean="0"/>
              <a:t>Producto</a:t>
            </a:r>
            <a:endParaRPr lang="en-US" sz="1200" dirty="0" smtClean="0"/>
          </a:p>
        </p:txBody>
      </p:sp>
      <p:sp>
        <p:nvSpPr>
          <p:cNvPr id="7" name="CuadroTexto 6"/>
          <p:cNvSpPr txBox="1"/>
          <p:nvPr/>
        </p:nvSpPr>
        <p:spPr>
          <a:xfrm>
            <a:off x="6156568" y="3105504"/>
            <a:ext cx="2675732" cy="1200329"/>
          </a:xfrm>
          <a:prstGeom prst="rect">
            <a:avLst/>
          </a:prstGeom>
          <a:noFill/>
        </p:spPr>
        <p:txBody>
          <a:bodyPr wrap="none" rtlCol="0">
            <a:spAutoFit/>
          </a:bodyPr>
          <a:lstStyle/>
          <a:p>
            <a:r>
              <a:rPr lang="en-US" sz="1200" dirty="0" smtClean="0"/>
              <a:t>DS_ARTCOD: </a:t>
            </a:r>
            <a:r>
              <a:rPr lang="en-US" sz="1200" dirty="0" err="1" smtClean="0"/>
              <a:t>Descripción</a:t>
            </a:r>
            <a:r>
              <a:rPr lang="en-US" sz="1200" dirty="0" smtClean="0"/>
              <a:t> </a:t>
            </a:r>
            <a:r>
              <a:rPr lang="en-US" sz="1200" dirty="0" err="1" smtClean="0"/>
              <a:t>Producto</a:t>
            </a:r>
            <a:endParaRPr lang="en-US" sz="1200" dirty="0" smtClean="0"/>
          </a:p>
          <a:p>
            <a:r>
              <a:rPr lang="en-US" sz="1200" dirty="0" smtClean="0"/>
              <a:t>CANAL: Canal de </a:t>
            </a:r>
            <a:r>
              <a:rPr lang="en-US" sz="1200" dirty="0" err="1" smtClean="0"/>
              <a:t>venta</a:t>
            </a:r>
            <a:endParaRPr lang="en-US" sz="1200" dirty="0"/>
          </a:p>
          <a:p>
            <a:r>
              <a:rPr lang="en-US" sz="1200" dirty="0" smtClean="0"/>
              <a:t>REPRES: </a:t>
            </a:r>
            <a:r>
              <a:rPr lang="en-US" sz="1200" dirty="0" err="1" smtClean="0"/>
              <a:t>Representante</a:t>
            </a:r>
            <a:r>
              <a:rPr lang="en-US" sz="1200" dirty="0" smtClean="0"/>
              <a:t>/</a:t>
            </a:r>
            <a:r>
              <a:rPr lang="en-US" sz="1200" dirty="0" err="1" smtClean="0"/>
              <a:t>Marca</a:t>
            </a:r>
            <a:endParaRPr lang="en-US" sz="1200" dirty="0"/>
          </a:p>
          <a:p>
            <a:r>
              <a:rPr lang="en-US" sz="1200" dirty="0" smtClean="0"/>
              <a:t>NEGOCI: </a:t>
            </a:r>
            <a:r>
              <a:rPr lang="en-US" sz="1200" dirty="0" err="1" smtClean="0"/>
              <a:t>Unidad</a:t>
            </a:r>
            <a:r>
              <a:rPr lang="en-US" sz="1200" dirty="0" smtClean="0"/>
              <a:t> de </a:t>
            </a:r>
            <a:r>
              <a:rPr lang="en-US" sz="1200" dirty="0" err="1" smtClean="0"/>
              <a:t>Negocio</a:t>
            </a:r>
            <a:endParaRPr lang="en-US" sz="1200" dirty="0" smtClean="0"/>
          </a:p>
          <a:p>
            <a:r>
              <a:rPr lang="en-US" sz="1200" dirty="0" smtClean="0"/>
              <a:t>SEGMEN: </a:t>
            </a:r>
            <a:r>
              <a:rPr lang="en-US" sz="1200" dirty="0" err="1" smtClean="0"/>
              <a:t>Segmento</a:t>
            </a:r>
            <a:r>
              <a:rPr lang="en-US" sz="1200" dirty="0" smtClean="0"/>
              <a:t> del </a:t>
            </a:r>
            <a:r>
              <a:rPr lang="en-US" sz="1200" dirty="0" err="1" smtClean="0"/>
              <a:t>producto</a:t>
            </a:r>
            <a:endParaRPr lang="en-US" sz="1200" dirty="0" smtClean="0"/>
          </a:p>
          <a:p>
            <a:r>
              <a:rPr lang="en-US" sz="1200" dirty="0" smtClean="0"/>
              <a:t>SUBSEG: Sub </a:t>
            </a:r>
            <a:r>
              <a:rPr lang="en-US" sz="1200" dirty="0" err="1" smtClean="0"/>
              <a:t>Segmento</a:t>
            </a:r>
            <a:endParaRPr lang="en-US" sz="1200" dirty="0"/>
          </a:p>
        </p:txBody>
      </p:sp>
    </p:spTree>
    <p:extLst>
      <p:ext uri="{BB962C8B-B14F-4D97-AF65-F5344CB8AC3E}">
        <p14:creationId xmlns:p14="http://schemas.microsoft.com/office/powerpoint/2010/main" val="292797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21718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3420" dirty="0" smtClean="0"/>
              <a:t>Resultado EDA</a:t>
            </a:r>
            <a:endParaRPr sz="3420" dirty="0"/>
          </a:p>
        </p:txBody>
      </p:sp>
      <p:pic>
        <p:nvPicPr>
          <p:cNvPr id="33" name="Imagen 32"/>
          <p:cNvPicPr/>
          <p:nvPr/>
        </p:nvPicPr>
        <p:blipFill>
          <a:blip r:embed="rId3"/>
          <a:stretch>
            <a:fillRect/>
          </a:stretch>
        </p:blipFill>
        <p:spPr>
          <a:xfrm>
            <a:off x="7609386" y="217256"/>
            <a:ext cx="1371600" cy="342900"/>
          </a:xfrm>
          <a:prstGeom prst="rect">
            <a:avLst/>
          </a:prstGeom>
        </p:spPr>
      </p:pic>
      <p:sp>
        <p:nvSpPr>
          <p:cNvPr id="2" name="CuadroTexto 1"/>
          <p:cNvSpPr txBox="1"/>
          <p:nvPr/>
        </p:nvSpPr>
        <p:spPr>
          <a:xfrm>
            <a:off x="311701" y="1489166"/>
            <a:ext cx="8593436" cy="400110"/>
          </a:xfrm>
          <a:prstGeom prst="rect">
            <a:avLst/>
          </a:prstGeom>
          <a:noFill/>
        </p:spPr>
        <p:txBody>
          <a:bodyPr wrap="square" rtlCol="0">
            <a:spAutoFit/>
          </a:bodyPr>
          <a:lstStyle/>
          <a:p>
            <a:r>
              <a:rPr lang="es-ES" sz="2000" dirty="0" smtClean="0"/>
              <a:t>El análisis exploratorio dio como resultado más bien inesperado</a:t>
            </a:r>
            <a:endParaRPr lang="en-US" sz="2000" dirty="0"/>
          </a:p>
        </p:txBody>
      </p:sp>
      <p:sp>
        <p:nvSpPr>
          <p:cNvPr id="35" name="CuadroTexto 34"/>
          <p:cNvSpPr txBox="1"/>
          <p:nvPr/>
        </p:nvSpPr>
        <p:spPr>
          <a:xfrm>
            <a:off x="311700" y="2234993"/>
            <a:ext cx="8593437" cy="2554545"/>
          </a:xfrm>
          <a:prstGeom prst="rect">
            <a:avLst/>
          </a:prstGeom>
          <a:noFill/>
        </p:spPr>
        <p:txBody>
          <a:bodyPr wrap="square" rtlCol="0">
            <a:spAutoFit/>
          </a:bodyPr>
          <a:lstStyle/>
          <a:p>
            <a:pPr marL="457200" indent="-457200">
              <a:buFont typeface="+mj-lt"/>
              <a:buAutoNum type="arabicPeriod"/>
            </a:pPr>
            <a:r>
              <a:rPr lang="es-ES" sz="2000" dirty="0" smtClean="0"/>
              <a:t>La segmentación de clientes no sólo no está completa, sino que no tiene demasiado sentido o está mal hecha.</a:t>
            </a:r>
            <a:endParaRPr lang="es-ES" sz="2000" dirty="0" smtClean="0"/>
          </a:p>
          <a:p>
            <a:pPr marL="457200" indent="-457200">
              <a:buFont typeface="+mj-lt"/>
              <a:buAutoNum type="arabicPeriod"/>
            </a:pPr>
            <a:r>
              <a:rPr lang="es-ES" sz="2000" dirty="0" smtClean="0"/>
              <a:t>La predicción de ventas no es viable sólo con los datos que existen hoy en el sistema, es probable que se necesite más información para poder lograr este objetivo.</a:t>
            </a:r>
          </a:p>
          <a:p>
            <a:pPr marL="457200" indent="-457200">
              <a:buFont typeface="+mj-lt"/>
              <a:buAutoNum type="arabicPeriod"/>
            </a:pPr>
            <a:r>
              <a:rPr lang="es-ES" sz="2000" dirty="0" smtClean="0"/>
              <a:t>La mayor correlación se da en la venta dividida por región, coincidiendo con un esquema demográfico, pero no se puede deducir en función de las características del cliente y/o producto.</a:t>
            </a:r>
            <a:endParaRPr lang="en-US" sz="2000" dirty="0"/>
          </a:p>
        </p:txBody>
      </p:sp>
    </p:spTree>
    <p:extLst>
      <p:ext uri="{BB962C8B-B14F-4D97-AF65-F5344CB8AC3E}">
        <p14:creationId xmlns:p14="http://schemas.microsoft.com/office/powerpoint/2010/main" val="401465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21718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3420" dirty="0" smtClean="0"/>
              <a:t>Algoritmo</a:t>
            </a:r>
            <a:endParaRPr sz="3420" dirty="0"/>
          </a:p>
        </p:txBody>
      </p:sp>
      <p:pic>
        <p:nvPicPr>
          <p:cNvPr id="33" name="Imagen 32"/>
          <p:cNvPicPr/>
          <p:nvPr/>
        </p:nvPicPr>
        <p:blipFill>
          <a:blip r:embed="rId3"/>
          <a:stretch>
            <a:fillRect/>
          </a:stretch>
        </p:blipFill>
        <p:spPr>
          <a:xfrm>
            <a:off x="7609386" y="217256"/>
            <a:ext cx="1371600" cy="342900"/>
          </a:xfrm>
          <a:prstGeom prst="rect">
            <a:avLst/>
          </a:prstGeom>
        </p:spPr>
      </p:pic>
      <p:sp>
        <p:nvSpPr>
          <p:cNvPr id="2" name="CuadroTexto 1"/>
          <p:cNvSpPr txBox="1"/>
          <p:nvPr/>
        </p:nvSpPr>
        <p:spPr>
          <a:xfrm>
            <a:off x="311701" y="1489166"/>
            <a:ext cx="8593436" cy="707886"/>
          </a:xfrm>
          <a:prstGeom prst="rect">
            <a:avLst/>
          </a:prstGeom>
          <a:noFill/>
        </p:spPr>
        <p:txBody>
          <a:bodyPr wrap="square" rtlCol="0">
            <a:spAutoFit/>
          </a:bodyPr>
          <a:lstStyle/>
          <a:p>
            <a:r>
              <a:rPr lang="es-ES" sz="2000" dirty="0" smtClean="0"/>
              <a:t>En función del EDA, el algoritmo escogido para satisfacer el primer objetivo es </a:t>
            </a:r>
            <a:r>
              <a:rPr lang="es-ES" sz="2000" b="1" dirty="0" err="1" smtClean="0"/>
              <a:t>Kmeans</a:t>
            </a:r>
            <a:endParaRPr lang="en-US" sz="2000" b="1" dirty="0"/>
          </a:p>
        </p:txBody>
      </p:sp>
      <p:sp>
        <p:nvSpPr>
          <p:cNvPr id="35" name="CuadroTexto 34"/>
          <p:cNvSpPr txBox="1"/>
          <p:nvPr/>
        </p:nvSpPr>
        <p:spPr>
          <a:xfrm>
            <a:off x="311700" y="2234993"/>
            <a:ext cx="8593437" cy="1015663"/>
          </a:xfrm>
          <a:prstGeom prst="rect">
            <a:avLst/>
          </a:prstGeom>
          <a:noFill/>
        </p:spPr>
        <p:txBody>
          <a:bodyPr wrap="square" rtlCol="0">
            <a:spAutoFit/>
          </a:bodyPr>
          <a:lstStyle/>
          <a:p>
            <a:r>
              <a:rPr lang="es-ES" sz="2000" dirty="0" smtClean="0"/>
              <a:t>Si bien el objetivo principal era segmentar los clientes, vemos que sería importante y más factible con los datos que hay hoy, clasificar las ventas para poder luego simplificar los futuros objetivos y sus modelos</a:t>
            </a:r>
            <a:endParaRPr lang="en-US" sz="2000" dirty="0"/>
          </a:p>
        </p:txBody>
      </p:sp>
    </p:spTree>
    <p:extLst>
      <p:ext uri="{BB962C8B-B14F-4D97-AF65-F5344CB8AC3E}">
        <p14:creationId xmlns:p14="http://schemas.microsoft.com/office/powerpoint/2010/main" val="428130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21718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3420" dirty="0" smtClean="0"/>
              <a:t>Métricas</a:t>
            </a:r>
            <a:endParaRPr sz="3420" dirty="0"/>
          </a:p>
        </p:txBody>
      </p:sp>
      <p:pic>
        <p:nvPicPr>
          <p:cNvPr id="33" name="Imagen 32"/>
          <p:cNvPicPr/>
          <p:nvPr/>
        </p:nvPicPr>
        <p:blipFill>
          <a:blip r:embed="rId3"/>
          <a:stretch>
            <a:fillRect/>
          </a:stretch>
        </p:blipFill>
        <p:spPr>
          <a:xfrm>
            <a:off x="7609386" y="217256"/>
            <a:ext cx="1371600" cy="342900"/>
          </a:xfrm>
          <a:prstGeom prst="rect">
            <a:avLst/>
          </a:prstGeom>
        </p:spPr>
      </p:pic>
      <p:sp>
        <p:nvSpPr>
          <p:cNvPr id="6" name="CuadroTexto 5"/>
          <p:cNvSpPr txBox="1"/>
          <p:nvPr/>
        </p:nvSpPr>
        <p:spPr>
          <a:xfrm>
            <a:off x="311701" y="1489166"/>
            <a:ext cx="8593436" cy="400110"/>
          </a:xfrm>
          <a:prstGeom prst="rect">
            <a:avLst/>
          </a:prstGeom>
          <a:noFill/>
        </p:spPr>
        <p:txBody>
          <a:bodyPr wrap="square" rtlCol="0">
            <a:spAutoFit/>
          </a:bodyPr>
          <a:lstStyle/>
          <a:p>
            <a:r>
              <a:rPr lang="es-ES" sz="2000" dirty="0" smtClean="0"/>
              <a:t>Para poder elegir bien los </a:t>
            </a:r>
            <a:r>
              <a:rPr lang="es-ES" sz="2000" dirty="0" err="1" smtClean="0"/>
              <a:t>hyper</a:t>
            </a:r>
            <a:r>
              <a:rPr lang="es-ES" sz="2000" dirty="0" smtClean="0"/>
              <a:t>-parámetros se emplearon dos métodos:</a:t>
            </a:r>
            <a:endParaRPr lang="en-US" sz="2000" dirty="0"/>
          </a:p>
        </p:txBody>
      </p:sp>
      <p:sp>
        <p:nvSpPr>
          <p:cNvPr id="7" name="CuadroTexto 6"/>
          <p:cNvSpPr txBox="1"/>
          <p:nvPr/>
        </p:nvSpPr>
        <p:spPr>
          <a:xfrm>
            <a:off x="311700" y="2234993"/>
            <a:ext cx="8593437" cy="2554545"/>
          </a:xfrm>
          <a:prstGeom prst="rect">
            <a:avLst/>
          </a:prstGeom>
          <a:noFill/>
        </p:spPr>
        <p:txBody>
          <a:bodyPr wrap="square" rtlCol="0">
            <a:spAutoFit/>
          </a:bodyPr>
          <a:lstStyle/>
          <a:p>
            <a:pPr marL="457200" indent="-457200">
              <a:buFont typeface="+mj-lt"/>
              <a:buAutoNum type="arabicPeriod"/>
            </a:pPr>
            <a:r>
              <a:rPr lang="es-ES" sz="2000" dirty="0" smtClean="0"/>
              <a:t>Primero se utilizó el método </a:t>
            </a:r>
            <a:r>
              <a:rPr lang="es-ES" sz="2000" b="1" dirty="0" err="1" smtClean="0"/>
              <a:t>Elbow</a:t>
            </a:r>
            <a:r>
              <a:rPr lang="es-ES" sz="2000" dirty="0" smtClean="0"/>
              <a:t> (codo) en el que se puede evidenciar de forma gráfica cual sería la cantidad de </a:t>
            </a:r>
            <a:r>
              <a:rPr lang="es-ES" sz="2000" dirty="0" err="1" smtClean="0"/>
              <a:t>clusters</a:t>
            </a:r>
            <a:r>
              <a:rPr lang="es-ES" sz="2000" dirty="0" smtClean="0"/>
              <a:t> óptima para segmentar las ventas el resultado fue 4 con un índice de 0.688.</a:t>
            </a:r>
            <a:endParaRPr lang="es-ES" sz="2000" dirty="0" smtClean="0"/>
          </a:p>
          <a:p>
            <a:pPr marL="457200" indent="-457200">
              <a:buFont typeface="+mj-lt"/>
              <a:buAutoNum type="arabicPeriod"/>
            </a:pPr>
            <a:r>
              <a:rPr lang="es-ES" sz="2000" dirty="0" smtClean="0"/>
              <a:t>Luego para hacer un análisis más fino se utilizó el método </a:t>
            </a:r>
            <a:r>
              <a:rPr lang="es-ES" sz="2000" b="1" dirty="0" err="1" smtClean="0"/>
              <a:t>Silhouette</a:t>
            </a:r>
            <a:r>
              <a:rPr lang="es-ES" sz="2000" dirty="0" smtClean="0"/>
              <a:t>, que en función del resultado anterior se realizó ente 2, 3, 4, y 5 </a:t>
            </a:r>
            <a:r>
              <a:rPr lang="es-ES" sz="2000" dirty="0" err="1" smtClean="0"/>
              <a:t>clusters</a:t>
            </a:r>
            <a:r>
              <a:rPr lang="es-ES" sz="2000" dirty="0" smtClean="0"/>
              <a:t>, como resultado pudimos ver que si bien con </a:t>
            </a:r>
            <a:r>
              <a:rPr lang="es-ES" sz="2000" b="1" dirty="0" smtClean="0"/>
              <a:t>5 </a:t>
            </a:r>
            <a:r>
              <a:rPr lang="es-ES" sz="2000" b="1" dirty="0" err="1" smtClean="0"/>
              <a:t>clusters</a:t>
            </a:r>
            <a:r>
              <a:rPr lang="es-ES" sz="2000" b="1" dirty="0" smtClean="0"/>
              <a:t> </a:t>
            </a:r>
            <a:r>
              <a:rPr lang="es-ES" sz="2000" dirty="0" smtClean="0"/>
              <a:t>el índice era apenas más bajo, la distribución era más homogénea y cercana en todos los </a:t>
            </a:r>
            <a:r>
              <a:rPr lang="es-ES" sz="2000" dirty="0" err="1" smtClean="0"/>
              <a:t>clusters</a:t>
            </a:r>
            <a:r>
              <a:rPr lang="es-ES" sz="2000" dirty="0" smtClean="0"/>
              <a:t> al índice promedio</a:t>
            </a:r>
            <a:endParaRPr lang="en-US" sz="2000" dirty="0"/>
          </a:p>
        </p:txBody>
      </p:sp>
    </p:spTree>
    <p:extLst>
      <p:ext uri="{BB962C8B-B14F-4D97-AF65-F5344CB8AC3E}">
        <p14:creationId xmlns:p14="http://schemas.microsoft.com/office/powerpoint/2010/main" val="742615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21718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3420" dirty="0" smtClean="0"/>
              <a:t>Futuras líneas</a:t>
            </a:r>
            <a:endParaRPr sz="3420" dirty="0"/>
          </a:p>
        </p:txBody>
      </p:sp>
      <p:pic>
        <p:nvPicPr>
          <p:cNvPr id="33" name="Imagen 32"/>
          <p:cNvPicPr/>
          <p:nvPr/>
        </p:nvPicPr>
        <p:blipFill>
          <a:blip r:embed="rId3"/>
          <a:stretch>
            <a:fillRect/>
          </a:stretch>
        </p:blipFill>
        <p:spPr>
          <a:xfrm>
            <a:off x="7609386" y="217256"/>
            <a:ext cx="1371600" cy="342900"/>
          </a:xfrm>
          <a:prstGeom prst="rect">
            <a:avLst/>
          </a:prstGeom>
        </p:spPr>
      </p:pic>
      <p:sp>
        <p:nvSpPr>
          <p:cNvPr id="2" name="CuadroTexto 1"/>
          <p:cNvSpPr txBox="1"/>
          <p:nvPr/>
        </p:nvSpPr>
        <p:spPr>
          <a:xfrm>
            <a:off x="311701" y="1489166"/>
            <a:ext cx="8593436" cy="400110"/>
          </a:xfrm>
          <a:prstGeom prst="rect">
            <a:avLst/>
          </a:prstGeom>
          <a:noFill/>
        </p:spPr>
        <p:txBody>
          <a:bodyPr wrap="square" rtlCol="0">
            <a:spAutoFit/>
          </a:bodyPr>
          <a:lstStyle/>
          <a:p>
            <a:r>
              <a:rPr lang="es-ES" sz="2000" dirty="0" smtClean="0"/>
              <a:t>Pasos a seguir para avanzar con el proyecto:</a:t>
            </a:r>
            <a:endParaRPr lang="en-US" sz="2000" dirty="0"/>
          </a:p>
        </p:txBody>
      </p:sp>
      <p:sp>
        <p:nvSpPr>
          <p:cNvPr id="35" name="CuadroTexto 34"/>
          <p:cNvSpPr txBox="1"/>
          <p:nvPr/>
        </p:nvSpPr>
        <p:spPr>
          <a:xfrm>
            <a:off x="311700" y="2234993"/>
            <a:ext cx="8593437" cy="1631216"/>
          </a:xfrm>
          <a:prstGeom prst="rect">
            <a:avLst/>
          </a:prstGeom>
          <a:noFill/>
        </p:spPr>
        <p:txBody>
          <a:bodyPr wrap="square" rtlCol="0">
            <a:spAutoFit/>
          </a:bodyPr>
          <a:lstStyle/>
          <a:p>
            <a:pPr marL="457200" indent="-457200">
              <a:buFont typeface="+mj-lt"/>
              <a:buAutoNum type="arabicPeriod"/>
            </a:pPr>
            <a:r>
              <a:rPr lang="es-ES" sz="2000" dirty="0" smtClean="0"/>
              <a:t>Si bien los objetivos primarios no se lograron, se avanzó para poder recolectar más información de los clientes y poder finalmente clasificarlos, independientemente de las ventas acumuladas.</a:t>
            </a:r>
            <a:endParaRPr lang="es-ES" sz="2000" dirty="0" smtClean="0"/>
          </a:p>
          <a:p>
            <a:pPr marL="457200" indent="-457200">
              <a:buFont typeface="+mj-lt"/>
              <a:buAutoNum type="arabicPeriod"/>
            </a:pPr>
            <a:r>
              <a:rPr lang="es-ES" sz="2000" dirty="0" smtClean="0"/>
              <a:t>Ya una vez hecho esto se puede avanzar en algún modelo para generar automáticamente el presupuesto de ventas.</a:t>
            </a:r>
            <a:endParaRPr lang="en-US" sz="2000" dirty="0"/>
          </a:p>
        </p:txBody>
      </p:sp>
    </p:spTree>
    <p:extLst>
      <p:ext uri="{BB962C8B-B14F-4D97-AF65-F5344CB8AC3E}">
        <p14:creationId xmlns:p14="http://schemas.microsoft.com/office/powerpoint/2010/main" val="77505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21718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3420" dirty="0" smtClean="0"/>
              <a:t>Conclusiones</a:t>
            </a:r>
            <a:endParaRPr sz="3420" dirty="0"/>
          </a:p>
        </p:txBody>
      </p:sp>
      <p:pic>
        <p:nvPicPr>
          <p:cNvPr id="33" name="Imagen 32"/>
          <p:cNvPicPr/>
          <p:nvPr/>
        </p:nvPicPr>
        <p:blipFill>
          <a:blip r:embed="rId3"/>
          <a:stretch>
            <a:fillRect/>
          </a:stretch>
        </p:blipFill>
        <p:spPr>
          <a:xfrm>
            <a:off x="7609386" y="217256"/>
            <a:ext cx="1371600" cy="342900"/>
          </a:xfrm>
          <a:prstGeom prst="rect">
            <a:avLst/>
          </a:prstGeom>
        </p:spPr>
      </p:pic>
      <p:sp>
        <p:nvSpPr>
          <p:cNvPr id="2" name="CuadroTexto 1"/>
          <p:cNvSpPr txBox="1"/>
          <p:nvPr/>
        </p:nvSpPr>
        <p:spPr>
          <a:xfrm>
            <a:off x="311701" y="1489166"/>
            <a:ext cx="8593436" cy="400110"/>
          </a:xfrm>
          <a:prstGeom prst="rect">
            <a:avLst/>
          </a:prstGeom>
          <a:noFill/>
        </p:spPr>
        <p:txBody>
          <a:bodyPr wrap="square" rtlCol="0">
            <a:spAutoFit/>
          </a:bodyPr>
          <a:lstStyle/>
          <a:p>
            <a:r>
              <a:rPr lang="es-ES" sz="2000" dirty="0" smtClean="0"/>
              <a:t>Sabor </a:t>
            </a:r>
            <a:r>
              <a:rPr lang="es-ES" sz="2000" b="1" dirty="0" err="1" smtClean="0"/>
              <a:t>Agri</a:t>
            </a:r>
            <a:r>
              <a:rPr lang="es-ES" sz="2000" b="1" dirty="0" smtClean="0"/>
              <a:t>-Dulce</a:t>
            </a:r>
            <a:endParaRPr lang="en-US" sz="2000" b="1" dirty="0"/>
          </a:p>
        </p:txBody>
      </p:sp>
      <p:sp>
        <p:nvSpPr>
          <p:cNvPr id="35" name="CuadroTexto 34"/>
          <p:cNvSpPr txBox="1"/>
          <p:nvPr/>
        </p:nvSpPr>
        <p:spPr>
          <a:xfrm>
            <a:off x="311700" y="2234993"/>
            <a:ext cx="8593437" cy="1938992"/>
          </a:xfrm>
          <a:prstGeom prst="rect">
            <a:avLst/>
          </a:prstGeom>
          <a:noFill/>
        </p:spPr>
        <p:txBody>
          <a:bodyPr wrap="square" rtlCol="0">
            <a:spAutoFit/>
          </a:bodyPr>
          <a:lstStyle/>
          <a:p>
            <a:r>
              <a:rPr lang="es-ES" sz="2000" dirty="0" smtClean="0"/>
              <a:t>La primera conclusión es que no todos los datos se encuentran en poder de la compañía, segundo, no se pudo alcanzar ninguno de los objetivos principales, de ahí viene el sabor amargo del proyecto y por último, el proceso de análisis de los datos sumado al avance en la clasificación de las ventas posiciona de otra forma a la compañía en pos de llegar al objetivo de empezar a tomar decisiones en función de la información.</a:t>
            </a:r>
            <a:endParaRPr lang="en-US" sz="2000" dirty="0"/>
          </a:p>
        </p:txBody>
      </p:sp>
    </p:spTree>
    <p:extLst>
      <p:ext uri="{BB962C8B-B14F-4D97-AF65-F5344CB8AC3E}">
        <p14:creationId xmlns:p14="http://schemas.microsoft.com/office/powerpoint/2010/main" val="35232895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764</Words>
  <Application>Microsoft Office PowerPoint</Application>
  <PresentationFormat>Presentación en pantalla (16:9)</PresentationFormat>
  <Paragraphs>61</Paragraphs>
  <Slides>9</Slides>
  <Notes>9</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9</vt:i4>
      </vt:variant>
    </vt:vector>
  </HeadingPairs>
  <TitlesOfParts>
    <vt:vector size="11" baseType="lpstr">
      <vt:lpstr>Arial</vt:lpstr>
      <vt:lpstr>Simple Light</vt:lpstr>
      <vt:lpstr>Proyecto Final Data Science</vt:lpstr>
      <vt:lpstr>Caso de Negocio</vt:lpstr>
      <vt:lpstr>Objetivos</vt:lpstr>
      <vt:lpstr>Los datos</vt:lpstr>
      <vt:lpstr>Resultado EDA</vt:lpstr>
      <vt:lpstr>Algoritmo</vt:lpstr>
      <vt:lpstr>Métricas</vt:lpstr>
      <vt:lpstr>Futuras líneas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Data Science</dc:title>
  <dc:creator>Agustin Oliva</dc:creator>
  <cp:lastModifiedBy>Agustin Oliva</cp:lastModifiedBy>
  <cp:revision>11</cp:revision>
  <dcterms:modified xsi:type="dcterms:W3CDTF">2022-06-01T02:37:04Z</dcterms:modified>
</cp:coreProperties>
</file>