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d95a15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d95a15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d95a15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d95a15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049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d95a15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d95a15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639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d95a15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d95a15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425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d95a15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d95a15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864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d95a15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d95a15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951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d95a15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d95a15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06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d95a15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d95a15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63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864375" y="670217"/>
            <a:ext cx="7670100" cy="5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4500" dirty="0" smtClean="0">
                <a:solidFill>
                  <a:schemeClr val="dk2"/>
                </a:solidFill>
              </a:rPr>
              <a:t>Proyecto Final Data Science</a:t>
            </a:r>
            <a:endParaRPr sz="45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4270154" y="1654319"/>
            <a:ext cx="1710300" cy="431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/>
              <a:t>Caso de negocio</a:t>
            </a:r>
            <a:endParaRPr sz="16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4288754" y="2220181"/>
            <a:ext cx="1673100" cy="431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/>
              <a:t>Objetivos</a:t>
            </a:r>
            <a:endParaRPr sz="1600" dirty="0"/>
          </a:p>
        </p:txBody>
      </p:sp>
      <p:sp>
        <p:nvSpPr>
          <p:cNvPr id="58" name="Google Shape;58;p13"/>
          <p:cNvSpPr txBox="1"/>
          <p:nvPr/>
        </p:nvSpPr>
        <p:spPr>
          <a:xfrm>
            <a:off x="4307354" y="2775990"/>
            <a:ext cx="1673100" cy="430857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/>
              <a:t>Los datos</a:t>
            </a:r>
            <a:endParaRPr sz="1600"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4420750" y="4518975"/>
            <a:ext cx="4371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Grupo</a:t>
            </a:r>
            <a:r>
              <a:rPr lang="es" dirty="0"/>
              <a:t>: Agustín Oliva </a:t>
            </a:r>
            <a:r>
              <a:rPr lang="es" dirty="0" smtClean="0"/>
              <a:t>– Adrián León – Agustina Lencina – Aldo Sanchez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327825" y="4518975"/>
            <a:ext cx="43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Curso: Data </a:t>
            </a:r>
            <a:r>
              <a:rPr lang="es" dirty="0" smtClean="0"/>
              <a:t>Science 23050 – 31/05/2022</a:t>
            </a:r>
            <a:endParaRPr dirty="0"/>
          </a:p>
        </p:txBody>
      </p:sp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7609386" y="217256"/>
            <a:ext cx="1371600" cy="3429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96" y="1450100"/>
            <a:ext cx="2143125" cy="2143125"/>
          </a:xfrm>
          <a:prstGeom prst="rect">
            <a:avLst/>
          </a:prstGeom>
        </p:spPr>
      </p:pic>
      <p:sp>
        <p:nvSpPr>
          <p:cNvPr id="11" name="Google Shape;57;p13"/>
          <p:cNvSpPr txBox="1"/>
          <p:nvPr/>
        </p:nvSpPr>
        <p:spPr>
          <a:xfrm>
            <a:off x="4307354" y="3359945"/>
            <a:ext cx="1673100" cy="431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/>
              <a:t>Resultados EDA</a:t>
            </a:r>
            <a:endParaRPr sz="1600" dirty="0"/>
          </a:p>
        </p:txBody>
      </p:sp>
      <p:sp>
        <p:nvSpPr>
          <p:cNvPr id="12" name="Google Shape;57;p13"/>
          <p:cNvSpPr txBox="1"/>
          <p:nvPr/>
        </p:nvSpPr>
        <p:spPr>
          <a:xfrm>
            <a:off x="6747681" y="1651461"/>
            <a:ext cx="1673100" cy="430857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/>
              <a:t>Algoritmo</a:t>
            </a:r>
            <a:endParaRPr sz="1600" dirty="0"/>
          </a:p>
        </p:txBody>
      </p:sp>
      <p:sp>
        <p:nvSpPr>
          <p:cNvPr id="13" name="Google Shape;57;p13"/>
          <p:cNvSpPr txBox="1"/>
          <p:nvPr/>
        </p:nvSpPr>
        <p:spPr>
          <a:xfrm>
            <a:off x="6747681" y="2212212"/>
            <a:ext cx="1673100" cy="431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/>
              <a:t>Métricas</a:t>
            </a:r>
            <a:endParaRPr sz="1600" dirty="0"/>
          </a:p>
        </p:txBody>
      </p:sp>
      <p:sp>
        <p:nvSpPr>
          <p:cNvPr id="14" name="Google Shape;57;p13"/>
          <p:cNvSpPr txBox="1"/>
          <p:nvPr/>
        </p:nvSpPr>
        <p:spPr>
          <a:xfrm>
            <a:off x="6747681" y="2773206"/>
            <a:ext cx="1673100" cy="431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/>
              <a:t>Futuras líneas</a:t>
            </a:r>
            <a:endParaRPr sz="1600" dirty="0"/>
          </a:p>
        </p:txBody>
      </p:sp>
      <p:sp>
        <p:nvSpPr>
          <p:cNvPr id="15" name="Google Shape;57;p13"/>
          <p:cNvSpPr txBox="1"/>
          <p:nvPr/>
        </p:nvSpPr>
        <p:spPr>
          <a:xfrm>
            <a:off x="6747681" y="3333148"/>
            <a:ext cx="1673100" cy="431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/>
              <a:t>Conclusiones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171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20" dirty="0" smtClean="0"/>
              <a:t>Caso de Negocio</a:t>
            </a:r>
            <a:endParaRPr sz="3420" dirty="0"/>
          </a:p>
        </p:txBody>
      </p:sp>
      <p:pic>
        <p:nvPicPr>
          <p:cNvPr id="33" name="Imagen 32"/>
          <p:cNvPicPr/>
          <p:nvPr/>
        </p:nvPicPr>
        <p:blipFill>
          <a:blip r:embed="rId3"/>
          <a:stretch>
            <a:fillRect/>
          </a:stretch>
        </p:blipFill>
        <p:spPr>
          <a:xfrm>
            <a:off x="7609386" y="217256"/>
            <a:ext cx="1371600" cy="3429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11701" y="1489166"/>
            <a:ext cx="8593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Ipx</a:t>
            </a:r>
            <a:r>
              <a:rPr lang="es-ES" sz="2000" dirty="0" smtClean="0"/>
              <a:t> Tools es el nombre ficticio de una empresa real que comercializa herramientas al por mayor y menor</a:t>
            </a:r>
            <a:endParaRPr lang="en-US" sz="20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11700" y="2234993"/>
            <a:ext cx="8593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Los datos fueron extraídos del sistema de Gestión contable (ERP) de la empresa junto con el BPM que administra el proceso de ventas y son un histórico real de ventas. </a:t>
            </a:r>
          </a:p>
          <a:p>
            <a:r>
              <a:rPr lang="es-ES" sz="2000" dirty="0" smtClean="0"/>
              <a:t>Para ello se creó una </a:t>
            </a:r>
            <a:r>
              <a:rPr lang="es-ES" sz="2000" dirty="0" err="1" smtClean="0"/>
              <a:t>view</a:t>
            </a:r>
            <a:r>
              <a:rPr lang="es-ES" sz="2000" dirty="0" smtClean="0"/>
              <a:t> dentro de la base de datos SQL y luego se exportó el resultado filtrando ventas de los últimos dos años, ya que era demasiada información para procesar. 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171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20" dirty="0" smtClean="0"/>
              <a:t>Objetivos</a:t>
            </a:r>
            <a:endParaRPr sz="3420" dirty="0"/>
          </a:p>
        </p:txBody>
      </p:sp>
      <p:pic>
        <p:nvPicPr>
          <p:cNvPr id="33" name="Imagen 32"/>
          <p:cNvPicPr/>
          <p:nvPr/>
        </p:nvPicPr>
        <p:blipFill>
          <a:blip r:embed="rId3"/>
          <a:stretch>
            <a:fillRect/>
          </a:stretch>
        </p:blipFill>
        <p:spPr>
          <a:xfrm>
            <a:off x="7609386" y="217256"/>
            <a:ext cx="1371600" cy="3429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11701" y="1489166"/>
            <a:ext cx="859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La empresa tiene dos objetivos principales a resolver:</a:t>
            </a:r>
            <a:endParaRPr lang="en-US" sz="20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11700" y="2234993"/>
            <a:ext cx="85934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La segmentación y clasificación de clientes, si bien hoy existe una clasificación, no se está haciendo a conciencia, es decir, analizando la realidad de cada cliente, es por eso que hace falta clasificarlos y automatizar el proceso para direccionar mejor las campañas de venta.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El segundo objetivo y más ambicioso, es poder automatizar el </a:t>
            </a:r>
            <a:r>
              <a:rPr lang="es-ES" sz="2000" dirty="0" err="1" smtClean="0"/>
              <a:t>forecast</a:t>
            </a:r>
            <a:r>
              <a:rPr lang="es-ES" sz="2000" dirty="0" smtClean="0"/>
              <a:t> de ventas anual. Esta también es una tarea que se realiza manualmente y que tiene mucho por mejorar porque es producto de aplicar al histórico de ventas un coeficiente arbitrario.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734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171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20" dirty="0" smtClean="0"/>
              <a:t>Los datos</a:t>
            </a:r>
            <a:endParaRPr sz="3420" dirty="0"/>
          </a:p>
        </p:txBody>
      </p:sp>
      <p:pic>
        <p:nvPicPr>
          <p:cNvPr id="33" name="Imagen 32"/>
          <p:cNvPicPr/>
          <p:nvPr/>
        </p:nvPicPr>
        <p:blipFill>
          <a:blip r:embed="rId3"/>
          <a:stretch>
            <a:fillRect/>
          </a:stretch>
        </p:blipFill>
        <p:spPr>
          <a:xfrm>
            <a:off x="7609386" y="217256"/>
            <a:ext cx="1371600" cy="3429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11701" y="1489166"/>
            <a:ext cx="8593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Los datos extraídos son producto de los ítems facturados dentro del ERP junto con algunos datos que se encuentran en el BPM que usan para administrar los pedidos de ventas</a:t>
            </a:r>
            <a:endParaRPr lang="en-US" sz="2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11700" y="2559698"/>
            <a:ext cx="859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El </a:t>
            </a:r>
            <a:r>
              <a:rPr lang="es-ES" sz="2000" dirty="0" err="1" smtClean="0"/>
              <a:t>dataset</a:t>
            </a:r>
            <a:r>
              <a:rPr lang="es-ES" sz="2000" dirty="0" smtClean="0"/>
              <a:t> original tiene las siguientes columnas: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11700" y="3079103"/>
            <a:ext cx="29546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DS_CODZON: </a:t>
            </a:r>
            <a:r>
              <a:rPr lang="en-US" sz="1200" dirty="0" err="1" smtClean="0"/>
              <a:t>Descripciónn</a:t>
            </a:r>
            <a:r>
              <a:rPr lang="en-US" sz="1200" dirty="0" smtClean="0"/>
              <a:t> Zona</a:t>
            </a:r>
          </a:p>
          <a:p>
            <a:r>
              <a:rPr lang="en-US" sz="1200" dirty="0" smtClean="0"/>
              <a:t>CODCOM: </a:t>
            </a:r>
            <a:r>
              <a:rPr lang="en-US" sz="1200" dirty="0" err="1" smtClean="0"/>
              <a:t>Comprobante</a:t>
            </a:r>
            <a:endParaRPr lang="en-US" sz="1200" dirty="0" smtClean="0"/>
          </a:p>
          <a:p>
            <a:r>
              <a:rPr lang="en-US" sz="1200" dirty="0" smtClean="0"/>
              <a:t>FCHMOV: </a:t>
            </a:r>
            <a:r>
              <a:rPr lang="en-US" sz="1200" dirty="0" err="1" smtClean="0"/>
              <a:t>Fecha</a:t>
            </a:r>
            <a:r>
              <a:rPr lang="en-US" sz="1200" dirty="0" smtClean="0"/>
              <a:t> de </a:t>
            </a:r>
            <a:r>
              <a:rPr lang="en-US" sz="1200" dirty="0" err="1" smtClean="0"/>
              <a:t>comprobante</a:t>
            </a:r>
            <a:r>
              <a:rPr lang="en-US" sz="1200" dirty="0"/>
              <a:t>	</a:t>
            </a:r>
            <a:endParaRPr lang="en-US" sz="1200" dirty="0" smtClean="0"/>
          </a:p>
          <a:p>
            <a:r>
              <a:rPr lang="en-US" sz="1200" dirty="0" smtClean="0"/>
              <a:t>NROCTA: </a:t>
            </a:r>
            <a:r>
              <a:rPr lang="en-US" sz="1200" dirty="0" err="1" smtClean="0"/>
              <a:t>Código</a:t>
            </a:r>
            <a:r>
              <a:rPr lang="en-US" sz="1200" dirty="0" smtClean="0"/>
              <a:t> </a:t>
            </a:r>
            <a:r>
              <a:rPr lang="en-US" sz="1200" dirty="0" err="1" smtClean="0"/>
              <a:t>Cliente</a:t>
            </a:r>
            <a:endParaRPr lang="en-US" sz="1200" dirty="0" smtClean="0"/>
          </a:p>
          <a:p>
            <a:r>
              <a:rPr lang="en-US" sz="1200" dirty="0" smtClean="0"/>
              <a:t>DS_NROCTA: </a:t>
            </a:r>
            <a:r>
              <a:rPr lang="en-US" sz="1200" dirty="0" err="1" smtClean="0"/>
              <a:t>Razón</a:t>
            </a:r>
            <a:r>
              <a:rPr lang="en-US" sz="1200" dirty="0" smtClean="0"/>
              <a:t> Social</a:t>
            </a:r>
          </a:p>
          <a:p>
            <a:r>
              <a:rPr lang="en-US" sz="1200" dirty="0" smtClean="0"/>
              <a:t>CLASIF: </a:t>
            </a:r>
            <a:r>
              <a:rPr lang="en-US" sz="1200" dirty="0" err="1" smtClean="0"/>
              <a:t>Clasificación</a:t>
            </a:r>
            <a:endParaRPr lang="en-US" sz="1200" dirty="0" smtClean="0"/>
          </a:p>
          <a:p>
            <a:r>
              <a:rPr lang="en-US" sz="1200" dirty="0" smtClean="0"/>
              <a:t>REGION: </a:t>
            </a:r>
            <a:r>
              <a:rPr lang="en-US" sz="1200" dirty="0" err="1" smtClean="0"/>
              <a:t>Región</a:t>
            </a:r>
            <a:r>
              <a:rPr lang="en-US" sz="1200" dirty="0" smtClean="0"/>
              <a:t> del </a:t>
            </a:r>
            <a:r>
              <a:rPr lang="en-US" sz="1200" dirty="0" err="1" smtClean="0"/>
              <a:t>país</a:t>
            </a:r>
            <a:endParaRPr lang="en-US" sz="1200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3235856" y="3105366"/>
            <a:ext cx="27302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ZONAR: Zona </a:t>
            </a:r>
          </a:p>
          <a:p>
            <a:r>
              <a:rPr lang="en-US" sz="1200" dirty="0" smtClean="0"/>
              <a:t>DS_VNDDOR: </a:t>
            </a:r>
            <a:r>
              <a:rPr lang="en-US" sz="1200" dirty="0" err="1" smtClean="0"/>
              <a:t>Vendedor</a:t>
            </a:r>
            <a:endParaRPr lang="en-US" sz="1200" dirty="0" smtClean="0"/>
          </a:p>
          <a:p>
            <a:r>
              <a:rPr lang="en-US" sz="1200" dirty="0" smtClean="0"/>
              <a:t>CANTID: </a:t>
            </a:r>
            <a:r>
              <a:rPr lang="en-US" sz="1200" dirty="0" err="1" smtClean="0"/>
              <a:t>Cantidad</a:t>
            </a:r>
            <a:endParaRPr lang="en-US" sz="1200" dirty="0" smtClean="0"/>
          </a:p>
          <a:p>
            <a:r>
              <a:rPr lang="en-US" sz="1200" dirty="0" smtClean="0"/>
              <a:t>IMPORT: </a:t>
            </a:r>
            <a:r>
              <a:rPr lang="en-US" sz="1200" dirty="0" err="1" smtClean="0"/>
              <a:t>Importe</a:t>
            </a:r>
            <a:r>
              <a:rPr lang="en-US" sz="1200" dirty="0"/>
              <a:t> </a:t>
            </a:r>
            <a:r>
              <a:rPr lang="en-US" sz="1200" dirty="0" smtClean="0"/>
              <a:t>(</a:t>
            </a:r>
            <a:r>
              <a:rPr lang="en-US" sz="1200" dirty="0" err="1" smtClean="0"/>
              <a:t>precio</a:t>
            </a:r>
            <a:r>
              <a:rPr lang="en-US" sz="1200" dirty="0" smtClean="0"/>
              <a:t> x </a:t>
            </a:r>
            <a:r>
              <a:rPr lang="en-US" sz="1200" dirty="0" err="1" smtClean="0"/>
              <a:t>Cantida</a:t>
            </a:r>
            <a:r>
              <a:rPr lang="en-US" sz="1200" dirty="0" err="1"/>
              <a:t>d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PCTBFN: % de </a:t>
            </a:r>
            <a:r>
              <a:rPr lang="en-US" sz="1200" dirty="0" err="1" smtClean="0"/>
              <a:t>Bonificación</a:t>
            </a:r>
            <a:endParaRPr lang="en-US" sz="1200" dirty="0" smtClean="0"/>
          </a:p>
          <a:p>
            <a:r>
              <a:rPr lang="en-US" sz="1200" dirty="0" smtClean="0"/>
              <a:t>TIPPRO: </a:t>
            </a:r>
            <a:r>
              <a:rPr lang="en-US" sz="1200" dirty="0" err="1" smtClean="0"/>
              <a:t>Tipo</a:t>
            </a:r>
            <a:r>
              <a:rPr lang="en-US" sz="1200" dirty="0" smtClean="0"/>
              <a:t> de </a:t>
            </a:r>
            <a:r>
              <a:rPr lang="en-US" sz="1200" dirty="0" err="1" smtClean="0"/>
              <a:t>Producto</a:t>
            </a:r>
            <a:endParaRPr lang="en-US" sz="1200" dirty="0" smtClean="0"/>
          </a:p>
          <a:p>
            <a:r>
              <a:rPr lang="en-US" sz="1200" dirty="0" smtClean="0"/>
              <a:t>ARTCOD: </a:t>
            </a:r>
            <a:r>
              <a:rPr lang="en-US" sz="1200" dirty="0" err="1" smtClean="0"/>
              <a:t>Código</a:t>
            </a:r>
            <a:r>
              <a:rPr lang="en-US" sz="1200" dirty="0" smtClean="0"/>
              <a:t> de </a:t>
            </a:r>
            <a:r>
              <a:rPr lang="en-US" sz="1200" dirty="0" err="1" smtClean="0"/>
              <a:t>Producto</a:t>
            </a:r>
            <a:endParaRPr lang="en-US" sz="1200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6156568" y="3105504"/>
            <a:ext cx="2675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DS_ARTCOD: </a:t>
            </a:r>
            <a:r>
              <a:rPr lang="en-US" sz="1200" dirty="0" err="1" smtClean="0"/>
              <a:t>Descripción</a:t>
            </a:r>
            <a:r>
              <a:rPr lang="en-US" sz="1200" dirty="0" smtClean="0"/>
              <a:t> </a:t>
            </a:r>
            <a:r>
              <a:rPr lang="en-US" sz="1200" dirty="0" err="1" smtClean="0"/>
              <a:t>Producto</a:t>
            </a:r>
            <a:endParaRPr lang="en-US" sz="1200" dirty="0" smtClean="0"/>
          </a:p>
          <a:p>
            <a:r>
              <a:rPr lang="en-US" sz="1200" dirty="0" smtClean="0"/>
              <a:t>CANAL: Canal de </a:t>
            </a:r>
            <a:r>
              <a:rPr lang="en-US" sz="1200" dirty="0" err="1" smtClean="0"/>
              <a:t>venta</a:t>
            </a:r>
            <a:endParaRPr lang="en-US" sz="1200" dirty="0"/>
          </a:p>
          <a:p>
            <a:r>
              <a:rPr lang="en-US" sz="1200" dirty="0" smtClean="0"/>
              <a:t>REPRES: </a:t>
            </a:r>
            <a:r>
              <a:rPr lang="en-US" sz="1200" dirty="0" err="1" smtClean="0"/>
              <a:t>Representante</a:t>
            </a:r>
            <a:r>
              <a:rPr lang="en-US" sz="1200" dirty="0" smtClean="0"/>
              <a:t>/</a:t>
            </a:r>
            <a:r>
              <a:rPr lang="en-US" sz="1200" dirty="0" err="1" smtClean="0"/>
              <a:t>Marca</a:t>
            </a:r>
            <a:endParaRPr lang="en-US" sz="1200" dirty="0"/>
          </a:p>
          <a:p>
            <a:r>
              <a:rPr lang="en-US" sz="1200" dirty="0" smtClean="0"/>
              <a:t>NEGOCI: </a:t>
            </a:r>
            <a:r>
              <a:rPr lang="en-US" sz="1200" dirty="0" err="1" smtClean="0"/>
              <a:t>Unidad</a:t>
            </a:r>
            <a:r>
              <a:rPr lang="en-US" sz="1200" dirty="0" smtClean="0"/>
              <a:t> de </a:t>
            </a:r>
            <a:r>
              <a:rPr lang="en-US" sz="1200" dirty="0" err="1" smtClean="0"/>
              <a:t>Negocio</a:t>
            </a:r>
            <a:endParaRPr lang="en-US" sz="1200" dirty="0" smtClean="0"/>
          </a:p>
          <a:p>
            <a:r>
              <a:rPr lang="en-US" sz="1200" dirty="0" smtClean="0"/>
              <a:t>SEGMEN: </a:t>
            </a:r>
            <a:r>
              <a:rPr lang="en-US" sz="1200" dirty="0" err="1" smtClean="0"/>
              <a:t>Segmento</a:t>
            </a:r>
            <a:r>
              <a:rPr lang="en-US" sz="1200" dirty="0" smtClean="0"/>
              <a:t> del </a:t>
            </a:r>
            <a:r>
              <a:rPr lang="en-US" sz="1200" dirty="0" err="1" smtClean="0"/>
              <a:t>producto</a:t>
            </a:r>
            <a:endParaRPr lang="en-US" sz="1200" dirty="0" smtClean="0"/>
          </a:p>
          <a:p>
            <a:r>
              <a:rPr lang="en-US" sz="1200" dirty="0" smtClean="0"/>
              <a:t>SUBSEG: Sub </a:t>
            </a:r>
            <a:r>
              <a:rPr lang="en-US" sz="1200" dirty="0" err="1" smtClean="0"/>
              <a:t>Segmento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797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171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20" dirty="0" smtClean="0"/>
              <a:t>Resultado EDA</a:t>
            </a:r>
            <a:endParaRPr sz="3420" dirty="0"/>
          </a:p>
        </p:txBody>
      </p:sp>
      <p:pic>
        <p:nvPicPr>
          <p:cNvPr id="33" name="Imagen 32"/>
          <p:cNvPicPr/>
          <p:nvPr/>
        </p:nvPicPr>
        <p:blipFill>
          <a:blip r:embed="rId3"/>
          <a:stretch>
            <a:fillRect/>
          </a:stretch>
        </p:blipFill>
        <p:spPr>
          <a:xfrm>
            <a:off x="7609386" y="217256"/>
            <a:ext cx="1371600" cy="3429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11701" y="1489166"/>
            <a:ext cx="859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La empresa tiene dos objetivos principales a resolver:</a:t>
            </a:r>
            <a:endParaRPr lang="en-US" sz="20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11700" y="2234993"/>
            <a:ext cx="85934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La segmentación y clasificación de clientes, si bien hoy existe una clasificación, no se está haciendo a conciencia, es decir, analizando la realidad de cada cliente, es por eso que hace falta clasificarlos y automatizar el proceso para direccionar mejor las campañas de venta.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El segundo objetivo y más ambicioso, es poder automatizar el </a:t>
            </a:r>
            <a:r>
              <a:rPr lang="es-ES" sz="2000" dirty="0" err="1" smtClean="0"/>
              <a:t>forecast</a:t>
            </a:r>
            <a:r>
              <a:rPr lang="es-ES" sz="2000" dirty="0" smtClean="0"/>
              <a:t> de ventas anual. Esta también es una tarea que se realiza manualmente y que tiene mucho por mejorar porque es producto de aplicar al histórico de ventas un coeficiente arbitrario.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465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171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20" dirty="0" smtClean="0"/>
              <a:t>Algoritmo</a:t>
            </a:r>
            <a:endParaRPr sz="3420" dirty="0"/>
          </a:p>
        </p:txBody>
      </p:sp>
      <p:pic>
        <p:nvPicPr>
          <p:cNvPr id="33" name="Imagen 32"/>
          <p:cNvPicPr/>
          <p:nvPr/>
        </p:nvPicPr>
        <p:blipFill>
          <a:blip r:embed="rId3"/>
          <a:stretch>
            <a:fillRect/>
          </a:stretch>
        </p:blipFill>
        <p:spPr>
          <a:xfrm>
            <a:off x="7609386" y="217256"/>
            <a:ext cx="1371600" cy="3429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11701" y="1489166"/>
            <a:ext cx="859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La empresa tiene dos objetivos principales a resolver:</a:t>
            </a:r>
            <a:endParaRPr lang="en-US" sz="20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11700" y="2234993"/>
            <a:ext cx="85934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La segmentación y clasificación de clientes, si bien hoy existe una clasificación, no se está haciendo a conciencia, es decir, analizando la realidad de cada cliente, es por eso que hace falta clasificarlos y automatizar el proceso para direccionar mejor las campañas de venta.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El segundo objetivo y más ambicioso, es poder automatizar el </a:t>
            </a:r>
            <a:r>
              <a:rPr lang="es-ES" sz="2000" dirty="0" err="1" smtClean="0"/>
              <a:t>forecast</a:t>
            </a:r>
            <a:r>
              <a:rPr lang="es-ES" sz="2000" dirty="0" smtClean="0"/>
              <a:t> de ventas anual. Esta también es una tarea que se realiza manualmente y que tiene mucho por mejorar porque es producto de aplicar al histórico de ventas un coeficiente arbitrario.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130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171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20" dirty="0" smtClean="0"/>
              <a:t>Métricas</a:t>
            </a:r>
            <a:endParaRPr sz="3420" dirty="0"/>
          </a:p>
        </p:txBody>
      </p:sp>
      <p:pic>
        <p:nvPicPr>
          <p:cNvPr id="33" name="Imagen 32"/>
          <p:cNvPicPr/>
          <p:nvPr/>
        </p:nvPicPr>
        <p:blipFill>
          <a:blip r:embed="rId3"/>
          <a:stretch>
            <a:fillRect/>
          </a:stretch>
        </p:blipFill>
        <p:spPr>
          <a:xfrm>
            <a:off x="7609386" y="217256"/>
            <a:ext cx="1371600" cy="3429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11701" y="1489166"/>
            <a:ext cx="859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La empresa tiene dos objetivos principales a resolver:</a:t>
            </a:r>
            <a:endParaRPr lang="en-US" sz="20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11700" y="2234993"/>
            <a:ext cx="85934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La segmentación y clasificación de clientes, si bien hoy existe una clasificación, no se está haciendo a conciencia, es decir, analizando la realidad de cada cliente, es por eso que hace falta clasificarlos y automatizar el proceso para direccionar mejor las campañas de venta.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El segundo objetivo y más ambicioso, es poder automatizar el </a:t>
            </a:r>
            <a:r>
              <a:rPr lang="es-ES" sz="2000" dirty="0" err="1" smtClean="0"/>
              <a:t>forecast</a:t>
            </a:r>
            <a:r>
              <a:rPr lang="es-ES" sz="2000" dirty="0" smtClean="0"/>
              <a:t> de ventas anual. Esta también es una tarea que se realiza manualmente y que tiene mucho por mejorar porque es producto de aplicar al histórico de ventas un coeficiente arbitrario.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261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171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20" dirty="0" smtClean="0"/>
              <a:t>Futuras líneas</a:t>
            </a:r>
            <a:endParaRPr sz="3420" dirty="0"/>
          </a:p>
        </p:txBody>
      </p:sp>
      <p:pic>
        <p:nvPicPr>
          <p:cNvPr id="33" name="Imagen 32"/>
          <p:cNvPicPr/>
          <p:nvPr/>
        </p:nvPicPr>
        <p:blipFill>
          <a:blip r:embed="rId3"/>
          <a:stretch>
            <a:fillRect/>
          </a:stretch>
        </p:blipFill>
        <p:spPr>
          <a:xfrm>
            <a:off x="7609386" y="217256"/>
            <a:ext cx="1371600" cy="3429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11701" y="1489166"/>
            <a:ext cx="859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La empresa tiene dos objetivos principales a resolver:</a:t>
            </a:r>
            <a:endParaRPr lang="en-US" sz="20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11700" y="2234993"/>
            <a:ext cx="85934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La segmentación y clasificación de clientes, si bien hoy existe una clasificación, no se está haciendo a conciencia, es decir, analizando la realidad de cada cliente, es por eso que hace falta clasificarlos y automatizar el proceso para direccionar mejor las campañas de venta.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El segundo objetivo y más ambicioso, es poder automatizar el </a:t>
            </a:r>
            <a:r>
              <a:rPr lang="es-ES" sz="2000" dirty="0" err="1" smtClean="0"/>
              <a:t>forecast</a:t>
            </a:r>
            <a:r>
              <a:rPr lang="es-ES" sz="2000" dirty="0" smtClean="0"/>
              <a:t> de ventas anual. Esta también es una tarea que se realiza manualmente y que tiene mucho por mejorar porque es producto de aplicar al histórico de ventas un coeficiente arbitrario.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505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171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20" dirty="0" smtClean="0"/>
              <a:t>Conclusiones</a:t>
            </a:r>
            <a:endParaRPr sz="3420" dirty="0"/>
          </a:p>
        </p:txBody>
      </p:sp>
      <p:pic>
        <p:nvPicPr>
          <p:cNvPr id="33" name="Imagen 32"/>
          <p:cNvPicPr/>
          <p:nvPr/>
        </p:nvPicPr>
        <p:blipFill>
          <a:blip r:embed="rId3"/>
          <a:stretch>
            <a:fillRect/>
          </a:stretch>
        </p:blipFill>
        <p:spPr>
          <a:xfrm>
            <a:off x="7609386" y="217256"/>
            <a:ext cx="1371600" cy="3429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11701" y="1489166"/>
            <a:ext cx="859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La empresa tiene dos objetivos principales a resolver:</a:t>
            </a:r>
            <a:endParaRPr lang="en-US" sz="20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11700" y="2234993"/>
            <a:ext cx="85934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La segmentación y clasificación de clientes, si bien hoy existe una clasificación, no se está haciendo a conciencia, es decir, analizando la realidad de cada cliente, es por eso que hace falta clasificarlos y automatizar el proceso para direccionar mejor las campañas de venta.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El segundo objetivo y más ambicioso, es poder automatizar el </a:t>
            </a:r>
            <a:r>
              <a:rPr lang="es-ES" sz="2000" dirty="0" err="1" smtClean="0"/>
              <a:t>forecast</a:t>
            </a:r>
            <a:r>
              <a:rPr lang="es-ES" sz="2000" dirty="0" smtClean="0"/>
              <a:t> de ventas anual. Esta también es una tarea que se realiza manualmente y que tiene mucho por mejorar porque es producto de aplicar al histórico de ventas un coeficiente arbitrario.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32895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879</Words>
  <Application>Microsoft Office PowerPoint</Application>
  <PresentationFormat>Presentación en pantalla (16:9)</PresentationFormat>
  <Paragraphs>62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Proyecto Final Data Science</vt:lpstr>
      <vt:lpstr>Caso de Negocio</vt:lpstr>
      <vt:lpstr>Objetivos</vt:lpstr>
      <vt:lpstr>Los datos</vt:lpstr>
      <vt:lpstr>Resultado EDA</vt:lpstr>
      <vt:lpstr>Algoritmo</vt:lpstr>
      <vt:lpstr>Métricas</vt:lpstr>
      <vt:lpstr>Futuras líneas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Data Science</dc:title>
  <dc:creator>Agustin Oliva</dc:creator>
  <cp:lastModifiedBy>Agustin Oliva</cp:lastModifiedBy>
  <cp:revision>8</cp:revision>
  <dcterms:modified xsi:type="dcterms:W3CDTF">2022-06-01T02:12:38Z</dcterms:modified>
</cp:coreProperties>
</file>