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85" r:id="rId4"/>
    <p:sldId id="286" r:id="rId5"/>
    <p:sldId id="299" r:id="rId6"/>
    <p:sldId id="292" r:id="rId7"/>
    <p:sldId id="297" r:id="rId8"/>
    <p:sldId id="296" r:id="rId9"/>
    <p:sldId id="294" r:id="rId10"/>
    <p:sldId id="29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2" autoAdjust="0"/>
    <p:restoredTop sz="94660"/>
  </p:normalViewPr>
  <p:slideViewPr>
    <p:cSldViewPr snapToGrid="0">
      <p:cViewPr>
        <p:scale>
          <a:sx n="110" d="100"/>
          <a:sy n="110" d="100"/>
        </p:scale>
        <p:origin x="6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ustin Olivo" userId="8d630fca-09ec-469f-88ae-dc625f0272e4" providerId="ADAL" clId="{4EFF3C50-B5E6-44B0-8881-A0D249FE5617}"/>
    <pc:docChg chg="delSld">
      <pc:chgData name="Agustin Olivo" userId="8d630fca-09ec-469f-88ae-dc625f0272e4" providerId="ADAL" clId="{4EFF3C50-B5E6-44B0-8881-A0D249FE5617}" dt="2024-10-10T17:36:41.081" v="0" actId="2696"/>
      <pc:docMkLst>
        <pc:docMk/>
      </pc:docMkLst>
      <pc:sldChg chg="del">
        <pc:chgData name="Agustin Olivo" userId="8d630fca-09ec-469f-88ae-dc625f0272e4" providerId="ADAL" clId="{4EFF3C50-B5E6-44B0-8881-A0D249FE5617}" dt="2024-10-10T17:36:41.081" v="0" actId="2696"/>
        <pc:sldMkLst>
          <pc:docMk/>
          <pc:sldMk cId="1223557077" sldId="263"/>
        </pc:sldMkLst>
      </pc:sldChg>
      <pc:sldChg chg="del">
        <pc:chgData name="Agustin Olivo" userId="8d630fca-09ec-469f-88ae-dc625f0272e4" providerId="ADAL" clId="{4EFF3C50-B5E6-44B0-8881-A0D249FE5617}" dt="2024-10-10T17:36:41.081" v="0" actId="2696"/>
        <pc:sldMkLst>
          <pc:docMk/>
          <pc:sldMk cId="3157836292" sldId="264"/>
        </pc:sldMkLst>
      </pc:sldChg>
      <pc:sldChg chg="del">
        <pc:chgData name="Agustin Olivo" userId="8d630fca-09ec-469f-88ae-dc625f0272e4" providerId="ADAL" clId="{4EFF3C50-B5E6-44B0-8881-A0D249FE5617}" dt="2024-10-10T17:36:41.081" v="0" actId="2696"/>
        <pc:sldMkLst>
          <pc:docMk/>
          <pc:sldMk cId="2901477320" sldId="265"/>
        </pc:sldMkLst>
      </pc:sldChg>
      <pc:sldChg chg="del">
        <pc:chgData name="Agustin Olivo" userId="8d630fca-09ec-469f-88ae-dc625f0272e4" providerId="ADAL" clId="{4EFF3C50-B5E6-44B0-8881-A0D249FE5617}" dt="2024-10-10T17:36:41.081" v="0" actId="2696"/>
        <pc:sldMkLst>
          <pc:docMk/>
          <pc:sldMk cId="3282664939" sldId="266"/>
        </pc:sldMkLst>
      </pc:sldChg>
      <pc:sldChg chg="del">
        <pc:chgData name="Agustin Olivo" userId="8d630fca-09ec-469f-88ae-dc625f0272e4" providerId="ADAL" clId="{4EFF3C50-B5E6-44B0-8881-A0D249FE5617}" dt="2024-10-10T17:36:41.081" v="0" actId="2696"/>
        <pc:sldMkLst>
          <pc:docMk/>
          <pc:sldMk cId="909046527" sldId="267"/>
        </pc:sldMkLst>
      </pc:sldChg>
      <pc:sldChg chg="del">
        <pc:chgData name="Agustin Olivo" userId="8d630fca-09ec-469f-88ae-dc625f0272e4" providerId="ADAL" clId="{4EFF3C50-B5E6-44B0-8881-A0D249FE5617}" dt="2024-10-10T17:36:41.081" v="0" actId="2696"/>
        <pc:sldMkLst>
          <pc:docMk/>
          <pc:sldMk cId="2469507319" sldId="268"/>
        </pc:sldMkLst>
      </pc:sldChg>
      <pc:sldChg chg="del">
        <pc:chgData name="Agustin Olivo" userId="8d630fca-09ec-469f-88ae-dc625f0272e4" providerId="ADAL" clId="{4EFF3C50-B5E6-44B0-8881-A0D249FE5617}" dt="2024-10-10T17:36:41.081" v="0" actId="2696"/>
        <pc:sldMkLst>
          <pc:docMk/>
          <pc:sldMk cId="1048274082" sldId="269"/>
        </pc:sldMkLst>
      </pc:sldChg>
      <pc:sldChg chg="del">
        <pc:chgData name="Agustin Olivo" userId="8d630fca-09ec-469f-88ae-dc625f0272e4" providerId="ADAL" clId="{4EFF3C50-B5E6-44B0-8881-A0D249FE5617}" dt="2024-10-10T17:36:41.081" v="0" actId="2696"/>
        <pc:sldMkLst>
          <pc:docMk/>
          <pc:sldMk cId="3542560281" sldId="270"/>
        </pc:sldMkLst>
      </pc:sldChg>
      <pc:sldChg chg="del">
        <pc:chgData name="Agustin Olivo" userId="8d630fca-09ec-469f-88ae-dc625f0272e4" providerId="ADAL" clId="{4EFF3C50-B5E6-44B0-8881-A0D249FE5617}" dt="2024-10-10T17:36:41.081" v="0" actId="2696"/>
        <pc:sldMkLst>
          <pc:docMk/>
          <pc:sldMk cId="3402305" sldId="271"/>
        </pc:sldMkLst>
      </pc:sldChg>
      <pc:sldChg chg="del">
        <pc:chgData name="Agustin Olivo" userId="8d630fca-09ec-469f-88ae-dc625f0272e4" providerId="ADAL" clId="{4EFF3C50-B5E6-44B0-8881-A0D249FE5617}" dt="2024-10-10T17:36:41.081" v="0" actId="2696"/>
        <pc:sldMkLst>
          <pc:docMk/>
          <pc:sldMk cId="3130940585" sldId="272"/>
        </pc:sldMkLst>
      </pc:sldChg>
      <pc:sldChg chg="del">
        <pc:chgData name="Agustin Olivo" userId="8d630fca-09ec-469f-88ae-dc625f0272e4" providerId="ADAL" clId="{4EFF3C50-B5E6-44B0-8881-A0D249FE5617}" dt="2024-10-10T17:36:41.081" v="0" actId="2696"/>
        <pc:sldMkLst>
          <pc:docMk/>
          <pc:sldMk cId="2761866088" sldId="273"/>
        </pc:sldMkLst>
      </pc:sldChg>
      <pc:sldChg chg="del">
        <pc:chgData name="Agustin Olivo" userId="8d630fca-09ec-469f-88ae-dc625f0272e4" providerId="ADAL" clId="{4EFF3C50-B5E6-44B0-8881-A0D249FE5617}" dt="2024-10-10T17:36:41.081" v="0" actId="2696"/>
        <pc:sldMkLst>
          <pc:docMk/>
          <pc:sldMk cId="830713152" sldId="274"/>
        </pc:sldMkLst>
      </pc:sldChg>
      <pc:sldChg chg="del">
        <pc:chgData name="Agustin Olivo" userId="8d630fca-09ec-469f-88ae-dc625f0272e4" providerId="ADAL" clId="{4EFF3C50-B5E6-44B0-8881-A0D249FE5617}" dt="2024-10-10T17:36:41.081" v="0" actId="2696"/>
        <pc:sldMkLst>
          <pc:docMk/>
          <pc:sldMk cId="337531855" sldId="275"/>
        </pc:sldMkLst>
      </pc:sldChg>
      <pc:sldChg chg="del">
        <pc:chgData name="Agustin Olivo" userId="8d630fca-09ec-469f-88ae-dc625f0272e4" providerId="ADAL" clId="{4EFF3C50-B5E6-44B0-8881-A0D249FE5617}" dt="2024-10-10T17:36:41.081" v="0" actId="2696"/>
        <pc:sldMkLst>
          <pc:docMk/>
          <pc:sldMk cId="1680449873" sldId="276"/>
        </pc:sldMkLst>
      </pc:sldChg>
      <pc:sldChg chg="del">
        <pc:chgData name="Agustin Olivo" userId="8d630fca-09ec-469f-88ae-dc625f0272e4" providerId="ADAL" clId="{4EFF3C50-B5E6-44B0-8881-A0D249FE5617}" dt="2024-10-10T17:36:41.081" v="0" actId="2696"/>
        <pc:sldMkLst>
          <pc:docMk/>
          <pc:sldMk cId="623592740" sldId="277"/>
        </pc:sldMkLst>
      </pc:sldChg>
      <pc:sldChg chg="del">
        <pc:chgData name="Agustin Olivo" userId="8d630fca-09ec-469f-88ae-dc625f0272e4" providerId="ADAL" clId="{4EFF3C50-B5E6-44B0-8881-A0D249FE5617}" dt="2024-10-10T17:36:41.081" v="0" actId="2696"/>
        <pc:sldMkLst>
          <pc:docMk/>
          <pc:sldMk cId="772200703" sldId="278"/>
        </pc:sldMkLst>
      </pc:sldChg>
      <pc:sldChg chg="del">
        <pc:chgData name="Agustin Olivo" userId="8d630fca-09ec-469f-88ae-dc625f0272e4" providerId="ADAL" clId="{4EFF3C50-B5E6-44B0-8881-A0D249FE5617}" dt="2024-10-10T17:36:41.081" v="0" actId="2696"/>
        <pc:sldMkLst>
          <pc:docMk/>
          <pc:sldMk cId="1102624414" sldId="279"/>
        </pc:sldMkLst>
      </pc:sldChg>
      <pc:sldChg chg="del">
        <pc:chgData name="Agustin Olivo" userId="8d630fca-09ec-469f-88ae-dc625f0272e4" providerId="ADAL" clId="{4EFF3C50-B5E6-44B0-8881-A0D249FE5617}" dt="2024-10-10T17:36:41.081" v="0" actId="2696"/>
        <pc:sldMkLst>
          <pc:docMk/>
          <pc:sldMk cId="3041831917" sldId="280"/>
        </pc:sldMkLst>
      </pc:sldChg>
      <pc:sldChg chg="del">
        <pc:chgData name="Agustin Olivo" userId="8d630fca-09ec-469f-88ae-dc625f0272e4" providerId="ADAL" clId="{4EFF3C50-B5E6-44B0-8881-A0D249FE5617}" dt="2024-10-10T17:36:41.081" v="0" actId="2696"/>
        <pc:sldMkLst>
          <pc:docMk/>
          <pc:sldMk cId="4022507580" sldId="281"/>
        </pc:sldMkLst>
      </pc:sldChg>
      <pc:sldChg chg="del">
        <pc:chgData name="Agustin Olivo" userId="8d630fca-09ec-469f-88ae-dc625f0272e4" providerId="ADAL" clId="{4EFF3C50-B5E6-44B0-8881-A0D249FE5617}" dt="2024-10-10T17:36:41.081" v="0" actId="2696"/>
        <pc:sldMkLst>
          <pc:docMk/>
          <pc:sldMk cId="369074952" sldId="282"/>
        </pc:sldMkLst>
      </pc:sldChg>
      <pc:sldChg chg="del">
        <pc:chgData name="Agustin Olivo" userId="8d630fca-09ec-469f-88ae-dc625f0272e4" providerId="ADAL" clId="{4EFF3C50-B5E6-44B0-8881-A0D249FE5617}" dt="2024-10-10T17:36:41.081" v="0" actId="2696"/>
        <pc:sldMkLst>
          <pc:docMk/>
          <pc:sldMk cId="3345587610" sldId="287"/>
        </pc:sldMkLst>
      </pc:sldChg>
      <pc:sldChg chg="del">
        <pc:chgData name="Agustin Olivo" userId="8d630fca-09ec-469f-88ae-dc625f0272e4" providerId="ADAL" clId="{4EFF3C50-B5E6-44B0-8881-A0D249FE5617}" dt="2024-10-10T17:36:41.081" v="0" actId="2696"/>
        <pc:sldMkLst>
          <pc:docMk/>
          <pc:sldMk cId="2196927734" sldId="288"/>
        </pc:sldMkLst>
      </pc:sldChg>
      <pc:sldChg chg="del">
        <pc:chgData name="Agustin Olivo" userId="8d630fca-09ec-469f-88ae-dc625f0272e4" providerId="ADAL" clId="{4EFF3C50-B5E6-44B0-8881-A0D249FE5617}" dt="2024-10-10T17:36:41.081" v="0" actId="2696"/>
        <pc:sldMkLst>
          <pc:docMk/>
          <pc:sldMk cId="2833542520" sldId="289"/>
        </pc:sldMkLst>
      </pc:sldChg>
      <pc:sldChg chg="del">
        <pc:chgData name="Agustin Olivo" userId="8d630fca-09ec-469f-88ae-dc625f0272e4" providerId="ADAL" clId="{4EFF3C50-B5E6-44B0-8881-A0D249FE5617}" dt="2024-10-10T17:36:41.081" v="0" actId="2696"/>
        <pc:sldMkLst>
          <pc:docMk/>
          <pc:sldMk cId="4145506024" sldId="290"/>
        </pc:sldMkLst>
      </pc:sldChg>
      <pc:sldChg chg="del">
        <pc:chgData name="Agustin Olivo" userId="8d630fca-09ec-469f-88ae-dc625f0272e4" providerId="ADAL" clId="{4EFF3C50-B5E6-44B0-8881-A0D249FE5617}" dt="2024-10-10T17:36:41.081" v="0" actId="2696"/>
        <pc:sldMkLst>
          <pc:docMk/>
          <pc:sldMk cId="3292361042" sldId="291"/>
        </pc:sldMkLst>
      </pc:sldChg>
      <pc:sldChg chg="del">
        <pc:chgData name="Agustin Olivo" userId="8d630fca-09ec-469f-88ae-dc625f0272e4" providerId="ADAL" clId="{4EFF3C50-B5E6-44B0-8881-A0D249FE5617}" dt="2024-10-10T17:36:41.081" v="0" actId="2696"/>
        <pc:sldMkLst>
          <pc:docMk/>
          <pc:sldMk cId="4214474826" sldId="293"/>
        </pc:sldMkLst>
      </pc:sldChg>
      <pc:sldChg chg="del">
        <pc:chgData name="Agustin Olivo" userId="8d630fca-09ec-469f-88ae-dc625f0272e4" providerId="ADAL" clId="{4EFF3C50-B5E6-44B0-8881-A0D249FE5617}" dt="2024-10-10T17:36:41.081" v="0" actId="2696"/>
        <pc:sldMkLst>
          <pc:docMk/>
          <pc:sldMk cId="1735667821" sldId="295"/>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olivo\OneDrive%20-%20University%20of%20Guelph\0_all_files_postdoc\1_projects\1_modeling_div_conv\1_modeling\r_analysis\data\measured_crop\obs_yield.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Sheet1!$P$1</c:f>
              <c:strCache>
                <c:ptCount val="1"/>
                <c:pt idx="0">
                  <c:v>rye</c:v>
                </c:pt>
              </c:strCache>
            </c:strRef>
          </c:tx>
          <c:spPr>
            <a:solidFill>
              <a:schemeClr val="accent6">
                <a:lumMod val="40000"/>
                <a:lumOff val="60000"/>
              </a:schemeClr>
            </a:solidFill>
            <a:ln>
              <a:solidFill>
                <a:schemeClr val="tx1"/>
              </a:solid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Sheet1!$O$2:$O$6</c:f>
              <c:strCache>
                <c:ptCount val="5"/>
                <c:pt idx="0">
                  <c:v>fall 2018</c:v>
                </c:pt>
                <c:pt idx="1">
                  <c:v>spring 2019</c:v>
                </c:pt>
                <c:pt idx="2">
                  <c:v>fall 2020</c:v>
                </c:pt>
                <c:pt idx="3">
                  <c:v>spring 2021</c:v>
                </c:pt>
                <c:pt idx="4">
                  <c:v>fall 2021</c:v>
                </c:pt>
              </c:strCache>
            </c:strRef>
          </c:cat>
          <c:val>
            <c:numRef>
              <c:f>Sheet1!$P$2:$P$6</c:f>
              <c:numCache>
                <c:formatCode>General</c:formatCode>
                <c:ptCount val="5"/>
                <c:pt idx="0">
                  <c:v>62.5</c:v>
                </c:pt>
                <c:pt idx="1">
                  <c:v>174</c:v>
                </c:pt>
                <c:pt idx="4">
                  <c:v>248.5</c:v>
                </c:pt>
              </c:numCache>
            </c:numRef>
          </c:val>
          <c:extLst>
            <c:ext xmlns:c16="http://schemas.microsoft.com/office/drawing/2014/chart" uri="{C3380CC4-5D6E-409C-BE32-E72D297353CC}">
              <c16:uniqueId val="{00000000-74EC-4C3B-9107-EC1C6B3A2C65}"/>
            </c:ext>
          </c:extLst>
        </c:ser>
        <c:ser>
          <c:idx val="1"/>
          <c:order val="1"/>
          <c:tx>
            <c:strRef>
              <c:f>Sheet1!$Q$1</c:f>
              <c:strCache>
                <c:ptCount val="1"/>
                <c:pt idx="0">
                  <c:v>clover</c:v>
                </c:pt>
              </c:strCache>
            </c:strRef>
          </c:tx>
          <c:spPr>
            <a:solidFill>
              <a:schemeClr val="accent2">
                <a:lumMod val="40000"/>
                <a:lumOff val="60000"/>
              </a:schemeClr>
            </a:solidFill>
            <a:ln>
              <a:solidFill>
                <a:schemeClr val="tx1"/>
              </a:solid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Sheet1!$O$2:$O$6</c:f>
              <c:strCache>
                <c:ptCount val="5"/>
                <c:pt idx="0">
                  <c:v>fall 2018</c:v>
                </c:pt>
                <c:pt idx="1">
                  <c:v>spring 2019</c:v>
                </c:pt>
                <c:pt idx="2">
                  <c:v>fall 2020</c:v>
                </c:pt>
                <c:pt idx="3">
                  <c:v>spring 2021</c:v>
                </c:pt>
                <c:pt idx="4">
                  <c:v>fall 2021</c:v>
                </c:pt>
              </c:strCache>
            </c:strRef>
          </c:cat>
          <c:val>
            <c:numRef>
              <c:f>Sheet1!$Q$2:$Q$6</c:f>
              <c:numCache>
                <c:formatCode>General</c:formatCode>
                <c:ptCount val="5"/>
                <c:pt idx="0">
                  <c:v>126</c:v>
                </c:pt>
                <c:pt idx="4">
                  <c:v>36.5</c:v>
                </c:pt>
              </c:numCache>
            </c:numRef>
          </c:val>
          <c:extLst>
            <c:ext xmlns:c16="http://schemas.microsoft.com/office/drawing/2014/chart" uri="{C3380CC4-5D6E-409C-BE32-E72D297353CC}">
              <c16:uniqueId val="{00000001-74EC-4C3B-9107-EC1C6B3A2C65}"/>
            </c:ext>
          </c:extLst>
        </c:ser>
        <c:ser>
          <c:idx val="2"/>
          <c:order val="2"/>
          <c:tx>
            <c:strRef>
              <c:f>Sheet1!$R$1</c:f>
              <c:strCache>
                <c:ptCount val="1"/>
                <c:pt idx="0">
                  <c:v>radish</c:v>
                </c:pt>
              </c:strCache>
            </c:strRef>
          </c:tx>
          <c:spPr>
            <a:solidFill>
              <a:schemeClr val="accent5">
                <a:lumMod val="40000"/>
                <a:lumOff val="60000"/>
              </a:schemeClr>
            </a:solidFill>
            <a:ln>
              <a:solidFill>
                <a:schemeClr val="tx1"/>
              </a:solid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Sheet1!$O$2:$O$6</c:f>
              <c:strCache>
                <c:ptCount val="5"/>
                <c:pt idx="0">
                  <c:v>fall 2018</c:v>
                </c:pt>
                <c:pt idx="1">
                  <c:v>spring 2019</c:v>
                </c:pt>
                <c:pt idx="2">
                  <c:v>fall 2020</c:v>
                </c:pt>
                <c:pt idx="3">
                  <c:v>spring 2021</c:v>
                </c:pt>
                <c:pt idx="4">
                  <c:v>fall 2021</c:v>
                </c:pt>
              </c:strCache>
            </c:strRef>
          </c:cat>
          <c:val>
            <c:numRef>
              <c:f>Sheet1!$R$2:$R$6</c:f>
              <c:numCache>
                <c:formatCode>General</c:formatCode>
                <c:ptCount val="5"/>
                <c:pt idx="2">
                  <c:v>368.50000000000006</c:v>
                </c:pt>
              </c:numCache>
            </c:numRef>
          </c:val>
          <c:extLst>
            <c:ext xmlns:c16="http://schemas.microsoft.com/office/drawing/2014/chart" uri="{C3380CC4-5D6E-409C-BE32-E72D297353CC}">
              <c16:uniqueId val="{00000002-74EC-4C3B-9107-EC1C6B3A2C65}"/>
            </c:ext>
          </c:extLst>
        </c:ser>
        <c:ser>
          <c:idx val="3"/>
          <c:order val="3"/>
          <c:tx>
            <c:strRef>
              <c:f>Sheet1!$S$1</c:f>
              <c:strCache>
                <c:ptCount val="1"/>
                <c:pt idx="0">
                  <c:v>rye+oat+clover</c:v>
                </c:pt>
              </c:strCache>
            </c:strRef>
          </c:tx>
          <c:spPr>
            <a:solidFill>
              <a:schemeClr val="accent4">
                <a:lumMod val="40000"/>
                <a:lumOff val="60000"/>
              </a:schemeClr>
            </a:solidFill>
            <a:ln>
              <a:solidFill>
                <a:schemeClr val="tx1"/>
              </a:solid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Sheet1!$O$2:$O$6</c:f>
              <c:strCache>
                <c:ptCount val="5"/>
                <c:pt idx="0">
                  <c:v>fall 2018</c:v>
                </c:pt>
                <c:pt idx="1">
                  <c:v>spring 2019</c:v>
                </c:pt>
                <c:pt idx="2">
                  <c:v>fall 2020</c:v>
                </c:pt>
                <c:pt idx="3">
                  <c:v>spring 2021</c:v>
                </c:pt>
                <c:pt idx="4">
                  <c:v>fall 2021</c:v>
                </c:pt>
              </c:strCache>
            </c:strRef>
          </c:cat>
          <c:val>
            <c:numRef>
              <c:f>Sheet1!$S$2:$S$6</c:f>
              <c:numCache>
                <c:formatCode>General</c:formatCode>
                <c:ptCount val="5"/>
                <c:pt idx="2">
                  <c:v>1253.5</c:v>
                </c:pt>
              </c:numCache>
            </c:numRef>
          </c:val>
          <c:extLst>
            <c:ext xmlns:c16="http://schemas.microsoft.com/office/drawing/2014/chart" uri="{C3380CC4-5D6E-409C-BE32-E72D297353CC}">
              <c16:uniqueId val="{00000003-74EC-4C3B-9107-EC1C6B3A2C65}"/>
            </c:ext>
          </c:extLst>
        </c:ser>
        <c:ser>
          <c:idx val="4"/>
          <c:order val="4"/>
          <c:tx>
            <c:strRef>
              <c:f>Sheet1!$T$1</c:f>
              <c:strCache>
                <c:ptCount val="1"/>
                <c:pt idx="0">
                  <c:v>cover crop</c:v>
                </c:pt>
              </c:strCache>
            </c:strRef>
          </c:tx>
          <c:spPr>
            <a:solidFill>
              <a:schemeClr val="bg1">
                <a:lumMod val="85000"/>
              </a:schemeClr>
            </a:solidFill>
            <a:ln>
              <a:solidFill>
                <a:schemeClr val="tx1"/>
              </a:solid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Sheet1!$O$2:$O$6</c:f>
              <c:strCache>
                <c:ptCount val="5"/>
                <c:pt idx="0">
                  <c:v>fall 2018</c:v>
                </c:pt>
                <c:pt idx="1">
                  <c:v>spring 2019</c:v>
                </c:pt>
                <c:pt idx="2">
                  <c:v>fall 2020</c:v>
                </c:pt>
                <c:pt idx="3">
                  <c:v>spring 2021</c:v>
                </c:pt>
                <c:pt idx="4">
                  <c:v>fall 2021</c:v>
                </c:pt>
              </c:strCache>
            </c:strRef>
          </c:cat>
          <c:val>
            <c:numRef>
              <c:f>Sheet1!$T$2:$T$6</c:f>
              <c:numCache>
                <c:formatCode>General</c:formatCode>
                <c:ptCount val="5"/>
                <c:pt idx="3">
                  <c:v>2710</c:v>
                </c:pt>
              </c:numCache>
            </c:numRef>
          </c:val>
          <c:extLst>
            <c:ext xmlns:c16="http://schemas.microsoft.com/office/drawing/2014/chart" uri="{C3380CC4-5D6E-409C-BE32-E72D297353CC}">
              <c16:uniqueId val="{00000004-74EC-4C3B-9107-EC1C6B3A2C65}"/>
            </c:ext>
          </c:extLst>
        </c:ser>
        <c:dLbls>
          <c:dLblPos val="ctr"/>
          <c:showLegendKey val="0"/>
          <c:showVal val="1"/>
          <c:showCatName val="0"/>
          <c:showSerName val="0"/>
          <c:showPercent val="0"/>
          <c:showBubbleSize val="0"/>
        </c:dLbls>
        <c:gapWidth val="150"/>
        <c:overlap val="100"/>
        <c:axId val="682336367"/>
        <c:axId val="682341647"/>
      </c:barChart>
      <c:lineChart>
        <c:grouping val="standard"/>
        <c:varyColors val="0"/>
        <c:ser>
          <c:idx val="5"/>
          <c:order val="5"/>
          <c:tx>
            <c:strRef>
              <c:f>Sheet1!$U$1</c:f>
              <c:strCache>
                <c:ptCount val="1"/>
                <c:pt idx="0">
                  <c:v>all</c:v>
                </c:pt>
              </c:strCache>
            </c:strRef>
          </c:tx>
          <c:spPr>
            <a:ln w="28575" cap="rnd">
              <a:noFill/>
              <a:round/>
            </a:ln>
            <a:effectLst/>
          </c:spPr>
          <c:marker>
            <c:symbol val="none"/>
          </c:marker>
          <c:dLbls>
            <c:spPr>
              <a:noFill/>
              <a:ln>
                <a:noFill/>
              </a:ln>
              <a:effectLst/>
            </c:spPr>
            <c:txPr>
              <a:bodyPr rot="0" spcFirstLastPara="1" vertOverflow="ellipsis" vert="horz" wrap="square" anchor="ctr" anchorCtr="1"/>
              <a:lstStyle/>
              <a:p>
                <a:pPr>
                  <a:defRPr sz="16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Sheet1!$O$2:$O$6</c:f>
              <c:strCache>
                <c:ptCount val="5"/>
                <c:pt idx="0">
                  <c:v>fall 2018</c:v>
                </c:pt>
                <c:pt idx="1">
                  <c:v>spring 2019</c:v>
                </c:pt>
                <c:pt idx="2">
                  <c:v>fall 2020</c:v>
                </c:pt>
                <c:pt idx="3">
                  <c:v>spring 2021</c:v>
                </c:pt>
                <c:pt idx="4">
                  <c:v>fall 2021</c:v>
                </c:pt>
              </c:strCache>
            </c:strRef>
          </c:cat>
          <c:val>
            <c:numRef>
              <c:f>Sheet1!$U$2:$U$6</c:f>
              <c:numCache>
                <c:formatCode>General</c:formatCode>
                <c:ptCount val="5"/>
                <c:pt idx="0">
                  <c:v>188.5</c:v>
                </c:pt>
                <c:pt idx="1">
                  <c:v>174</c:v>
                </c:pt>
                <c:pt idx="2">
                  <c:v>1622</c:v>
                </c:pt>
                <c:pt idx="3">
                  <c:v>2710</c:v>
                </c:pt>
                <c:pt idx="4">
                  <c:v>285</c:v>
                </c:pt>
              </c:numCache>
            </c:numRef>
          </c:val>
          <c:smooth val="0"/>
          <c:extLst>
            <c:ext xmlns:c16="http://schemas.microsoft.com/office/drawing/2014/chart" uri="{C3380CC4-5D6E-409C-BE32-E72D297353CC}">
              <c16:uniqueId val="{00000005-74EC-4C3B-9107-EC1C6B3A2C65}"/>
            </c:ext>
          </c:extLst>
        </c:ser>
        <c:dLbls>
          <c:showLegendKey val="0"/>
          <c:showVal val="0"/>
          <c:showCatName val="0"/>
          <c:showSerName val="0"/>
          <c:showPercent val="0"/>
          <c:showBubbleSize val="0"/>
        </c:dLbls>
        <c:marker val="1"/>
        <c:smooth val="0"/>
        <c:axId val="682336367"/>
        <c:axId val="682341647"/>
      </c:lineChart>
      <c:catAx>
        <c:axId val="682336367"/>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682341647"/>
        <c:crosses val="autoZero"/>
        <c:auto val="1"/>
        <c:lblAlgn val="ctr"/>
        <c:lblOffset val="100"/>
        <c:noMultiLvlLbl val="0"/>
      </c:catAx>
      <c:valAx>
        <c:axId val="6823416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ysClr val="windowText" lastClr="000000"/>
                    </a:solidFill>
                    <a:latin typeface="+mn-lt"/>
                    <a:ea typeface="+mn-ea"/>
                    <a:cs typeface="+mn-cs"/>
                  </a:defRPr>
                </a:pPr>
                <a:r>
                  <a:rPr lang="en-US" b="1"/>
                  <a:t>Cover crop biomass (kg/ha)</a:t>
                </a:r>
              </a:p>
            </c:rich>
          </c:tx>
          <c:overlay val="0"/>
          <c:spPr>
            <a:noFill/>
            <a:ln>
              <a:noFill/>
            </a:ln>
            <a:effectLst/>
          </c:spPr>
          <c:txPr>
            <a:bodyPr rot="-5400000" spcFirstLastPara="1" vertOverflow="ellipsis" vert="horz" wrap="square" anchor="ctr" anchorCtr="1"/>
            <a:lstStyle/>
            <a:p>
              <a:pPr>
                <a:defRPr sz="16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682336367"/>
        <c:crosses val="autoZero"/>
        <c:crossBetween val="between"/>
      </c:valAx>
      <c:spPr>
        <a:noFill/>
        <a:ln>
          <a:solidFill>
            <a:schemeClr val="tx1"/>
          </a:solidFill>
        </a:ln>
        <a:effectLst/>
      </c:spPr>
    </c:plotArea>
    <c:legend>
      <c:legendPos val="b"/>
      <c:legendEntry>
        <c:idx val="5"/>
        <c:delete val="1"/>
      </c:legendEntry>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ysClr val="windowText" lastClr="000000"/>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817A-EA46-1401-93D1-81C396EA56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D94BE4-F114-AC1A-0C0E-4217F45719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FDA7DC-D10C-265C-AE23-A5A9382370A8}"/>
              </a:ext>
            </a:extLst>
          </p:cNvPr>
          <p:cNvSpPr>
            <a:spLocks noGrp="1"/>
          </p:cNvSpPr>
          <p:nvPr>
            <p:ph type="dt" sz="half" idx="10"/>
          </p:nvPr>
        </p:nvSpPr>
        <p:spPr/>
        <p:txBody>
          <a:bodyPr/>
          <a:lstStyle/>
          <a:p>
            <a:fld id="{7CBE84D2-81C2-4E21-AEA7-643B7CC39ACA}" type="datetimeFigureOut">
              <a:rPr lang="en-US" smtClean="0"/>
              <a:t>10/4/2024</a:t>
            </a:fld>
            <a:endParaRPr lang="en-US"/>
          </a:p>
        </p:txBody>
      </p:sp>
      <p:sp>
        <p:nvSpPr>
          <p:cNvPr id="5" name="Footer Placeholder 4">
            <a:extLst>
              <a:ext uri="{FF2B5EF4-FFF2-40B4-BE49-F238E27FC236}">
                <a16:creationId xmlns:a16="http://schemas.microsoft.com/office/drawing/2014/main" id="{3D90018C-D4F9-814C-E90B-3BEABD580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4FDCD-F3B4-1704-0744-D30B71EE427F}"/>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4043075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1B32-72EA-EF12-6A2D-7D78CAB66E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743A6-21A1-2F79-35AB-6B7D73B0C3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ABC0D-E2AB-5CD5-4EDE-BACB05D04ACD}"/>
              </a:ext>
            </a:extLst>
          </p:cNvPr>
          <p:cNvSpPr>
            <a:spLocks noGrp="1"/>
          </p:cNvSpPr>
          <p:nvPr>
            <p:ph type="dt" sz="half" idx="10"/>
          </p:nvPr>
        </p:nvSpPr>
        <p:spPr/>
        <p:txBody>
          <a:bodyPr/>
          <a:lstStyle/>
          <a:p>
            <a:fld id="{7CBE84D2-81C2-4E21-AEA7-643B7CC39ACA}" type="datetimeFigureOut">
              <a:rPr lang="en-US" smtClean="0"/>
              <a:t>10/4/2024</a:t>
            </a:fld>
            <a:endParaRPr lang="en-US"/>
          </a:p>
        </p:txBody>
      </p:sp>
      <p:sp>
        <p:nvSpPr>
          <p:cNvPr id="5" name="Footer Placeholder 4">
            <a:extLst>
              <a:ext uri="{FF2B5EF4-FFF2-40B4-BE49-F238E27FC236}">
                <a16:creationId xmlns:a16="http://schemas.microsoft.com/office/drawing/2014/main" id="{0CB8208F-0E3F-8625-F775-C8BC34AE1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006BA-4ACE-10CF-0536-3770D4B8C6FB}"/>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2029184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8D3D90-4498-6590-1821-616153A486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726FF0-88E3-5AA3-0F1F-128B9BD2C1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863841-C3EF-E139-2E92-2B99CBD26915}"/>
              </a:ext>
            </a:extLst>
          </p:cNvPr>
          <p:cNvSpPr>
            <a:spLocks noGrp="1"/>
          </p:cNvSpPr>
          <p:nvPr>
            <p:ph type="dt" sz="half" idx="10"/>
          </p:nvPr>
        </p:nvSpPr>
        <p:spPr/>
        <p:txBody>
          <a:bodyPr/>
          <a:lstStyle/>
          <a:p>
            <a:fld id="{7CBE84D2-81C2-4E21-AEA7-643B7CC39ACA}" type="datetimeFigureOut">
              <a:rPr lang="en-US" smtClean="0"/>
              <a:t>10/4/2024</a:t>
            </a:fld>
            <a:endParaRPr lang="en-US"/>
          </a:p>
        </p:txBody>
      </p:sp>
      <p:sp>
        <p:nvSpPr>
          <p:cNvPr id="5" name="Footer Placeholder 4">
            <a:extLst>
              <a:ext uri="{FF2B5EF4-FFF2-40B4-BE49-F238E27FC236}">
                <a16:creationId xmlns:a16="http://schemas.microsoft.com/office/drawing/2014/main" id="{8B4A8C35-E451-9CE9-67A5-E8A8CA055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FB4AF-D9C9-E051-83EA-61853B5C2DC6}"/>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3604141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E7EA-92FA-C8CF-E6BA-4F975183CC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1A780E-46E3-9431-9DC8-7E9687FA79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E205B-BA70-D315-37CA-AB2C3865895E}"/>
              </a:ext>
            </a:extLst>
          </p:cNvPr>
          <p:cNvSpPr>
            <a:spLocks noGrp="1"/>
          </p:cNvSpPr>
          <p:nvPr>
            <p:ph type="dt" sz="half" idx="10"/>
          </p:nvPr>
        </p:nvSpPr>
        <p:spPr/>
        <p:txBody>
          <a:bodyPr/>
          <a:lstStyle/>
          <a:p>
            <a:fld id="{7CBE84D2-81C2-4E21-AEA7-643B7CC39ACA}" type="datetimeFigureOut">
              <a:rPr lang="en-US" smtClean="0"/>
              <a:t>10/4/2024</a:t>
            </a:fld>
            <a:endParaRPr lang="en-US"/>
          </a:p>
        </p:txBody>
      </p:sp>
      <p:sp>
        <p:nvSpPr>
          <p:cNvPr id="5" name="Footer Placeholder 4">
            <a:extLst>
              <a:ext uri="{FF2B5EF4-FFF2-40B4-BE49-F238E27FC236}">
                <a16:creationId xmlns:a16="http://schemas.microsoft.com/office/drawing/2014/main" id="{069E32C4-C2EC-ADB8-4308-365AA729E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70172-0824-DB8C-4CAE-4952BBE61FBF}"/>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41474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325B-0DF5-1526-302D-F13405BF04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3CFD5B-EFFF-ADCA-C790-D81518999C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8B4BB3-737D-D3D8-FE41-FE18039DB80E}"/>
              </a:ext>
            </a:extLst>
          </p:cNvPr>
          <p:cNvSpPr>
            <a:spLocks noGrp="1"/>
          </p:cNvSpPr>
          <p:nvPr>
            <p:ph type="dt" sz="half" idx="10"/>
          </p:nvPr>
        </p:nvSpPr>
        <p:spPr/>
        <p:txBody>
          <a:bodyPr/>
          <a:lstStyle/>
          <a:p>
            <a:fld id="{7CBE84D2-81C2-4E21-AEA7-643B7CC39ACA}" type="datetimeFigureOut">
              <a:rPr lang="en-US" smtClean="0"/>
              <a:t>10/4/2024</a:t>
            </a:fld>
            <a:endParaRPr lang="en-US"/>
          </a:p>
        </p:txBody>
      </p:sp>
      <p:sp>
        <p:nvSpPr>
          <p:cNvPr id="5" name="Footer Placeholder 4">
            <a:extLst>
              <a:ext uri="{FF2B5EF4-FFF2-40B4-BE49-F238E27FC236}">
                <a16:creationId xmlns:a16="http://schemas.microsoft.com/office/drawing/2014/main" id="{4053C37C-9F19-70DA-94C1-F1E4D02D3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FAA718-9E28-50B2-7113-4D83309F6EAB}"/>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220033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D0A7-DE01-3E3A-D6CD-37A7F1BBA0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8FB6E7-5DA3-0C2C-7621-0241A7696D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77D637-9D89-4BA7-F0F5-1B13E5C73D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191FCB-99A3-FA09-A954-83FBF1526421}"/>
              </a:ext>
            </a:extLst>
          </p:cNvPr>
          <p:cNvSpPr>
            <a:spLocks noGrp="1"/>
          </p:cNvSpPr>
          <p:nvPr>
            <p:ph type="dt" sz="half" idx="10"/>
          </p:nvPr>
        </p:nvSpPr>
        <p:spPr/>
        <p:txBody>
          <a:bodyPr/>
          <a:lstStyle/>
          <a:p>
            <a:fld id="{7CBE84D2-81C2-4E21-AEA7-643B7CC39ACA}" type="datetimeFigureOut">
              <a:rPr lang="en-US" smtClean="0"/>
              <a:t>10/4/2024</a:t>
            </a:fld>
            <a:endParaRPr lang="en-US"/>
          </a:p>
        </p:txBody>
      </p:sp>
      <p:sp>
        <p:nvSpPr>
          <p:cNvPr id="6" name="Footer Placeholder 5">
            <a:extLst>
              <a:ext uri="{FF2B5EF4-FFF2-40B4-BE49-F238E27FC236}">
                <a16:creationId xmlns:a16="http://schemas.microsoft.com/office/drawing/2014/main" id="{A184019F-27BC-D4CA-09D5-8807380E7F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19E72-E363-8856-D9C2-E12E3471C07F}"/>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254276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38DF-B09D-7FCE-D13A-E508501045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B3FA0F-6CB5-8B63-601B-D6A855D8C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E33F90-7D7D-D5BC-5C7F-6D852B0C20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9C279-22ED-BCA6-5860-346EC72DC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7EAB1D-0746-0732-8F19-304A806BAD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9CE66D-E64D-6CF9-84F1-AC636A41F08F}"/>
              </a:ext>
            </a:extLst>
          </p:cNvPr>
          <p:cNvSpPr>
            <a:spLocks noGrp="1"/>
          </p:cNvSpPr>
          <p:nvPr>
            <p:ph type="dt" sz="half" idx="10"/>
          </p:nvPr>
        </p:nvSpPr>
        <p:spPr/>
        <p:txBody>
          <a:bodyPr/>
          <a:lstStyle/>
          <a:p>
            <a:fld id="{7CBE84D2-81C2-4E21-AEA7-643B7CC39ACA}" type="datetimeFigureOut">
              <a:rPr lang="en-US" smtClean="0"/>
              <a:t>10/4/2024</a:t>
            </a:fld>
            <a:endParaRPr lang="en-US"/>
          </a:p>
        </p:txBody>
      </p:sp>
      <p:sp>
        <p:nvSpPr>
          <p:cNvPr id="8" name="Footer Placeholder 7">
            <a:extLst>
              <a:ext uri="{FF2B5EF4-FFF2-40B4-BE49-F238E27FC236}">
                <a16:creationId xmlns:a16="http://schemas.microsoft.com/office/drawing/2014/main" id="{275D5BB0-518E-9BBB-E966-3963CF1A02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84823F-AEB5-03FE-DE69-ACB486604579}"/>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3534709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B6C4-4E81-F967-E66D-6AD0785602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79FB8E-2C92-58BD-D9AD-637C3AE7CA44}"/>
              </a:ext>
            </a:extLst>
          </p:cNvPr>
          <p:cNvSpPr>
            <a:spLocks noGrp="1"/>
          </p:cNvSpPr>
          <p:nvPr>
            <p:ph type="dt" sz="half" idx="10"/>
          </p:nvPr>
        </p:nvSpPr>
        <p:spPr/>
        <p:txBody>
          <a:bodyPr/>
          <a:lstStyle/>
          <a:p>
            <a:fld id="{7CBE84D2-81C2-4E21-AEA7-643B7CC39ACA}" type="datetimeFigureOut">
              <a:rPr lang="en-US" smtClean="0"/>
              <a:t>10/4/2024</a:t>
            </a:fld>
            <a:endParaRPr lang="en-US"/>
          </a:p>
        </p:txBody>
      </p:sp>
      <p:sp>
        <p:nvSpPr>
          <p:cNvPr id="4" name="Footer Placeholder 3">
            <a:extLst>
              <a:ext uri="{FF2B5EF4-FFF2-40B4-BE49-F238E27FC236}">
                <a16:creationId xmlns:a16="http://schemas.microsoft.com/office/drawing/2014/main" id="{A3FBBDEB-784E-F56C-650B-10FEA586F1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A24E31-EEB0-17A1-6C52-DF0D085FDA2B}"/>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4102062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B395C5-82FD-DE25-744B-59B809874BA8}"/>
              </a:ext>
            </a:extLst>
          </p:cNvPr>
          <p:cNvSpPr>
            <a:spLocks noGrp="1"/>
          </p:cNvSpPr>
          <p:nvPr>
            <p:ph type="dt" sz="half" idx="10"/>
          </p:nvPr>
        </p:nvSpPr>
        <p:spPr/>
        <p:txBody>
          <a:bodyPr/>
          <a:lstStyle/>
          <a:p>
            <a:fld id="{7CBE84D2-81C2-4E21-AEA7-643B7CC39ACA}" type="datetimeFigureOut">
              <a:rPr lang="en-US" smtClean="0"/>
              <a:t>10/4/2024</a:t>
            </a:fld>
            <a:endParaRPr lang="en-US"/>
          </a:p>
        </p:txBody>
      </p:sp>
      <p:sp>
        <p:nvSpPr>
          <p:cNvPr id="3" name="Footer Placeholder 2">
            <a:extLst>
              <a:ext uri="{FF2B5EF4-FFF2-40B4-BE49-F238E27FC236}">
                <a16:creationId xmlns:a16="http://schemas.microsoft.com/office/drawing/2014/main" id="{DFDAF814-A99D-9BED-AC44-E6997184A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14D176-12E2-2EFA-0F0D-B4C9E50DB9B6}"/>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1502142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7F47-7F33-CB27-1D96-9458934B7E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357692-76A8-A3E3-0AA8-FF6A417AF8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7FA6FB-0BEA-2AFA-0AB4-A8A75C5A8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45A22-DAAF-8A97-4F52-0243BF41BC44}"/>
              </a:ext>
            </a:extLst>
          </p:cNvPr>
          <p:cNvSpPr>
            <a:spLocks noGrp="1"/>
          </p:cNvSpPr>
          <p:nvPr>
            <p:ph type="dt" sz="half" idx="10"/>
          </p:nvPr>
        </p:nvSpPr>
        <p:spPr/>
        <p:txBody>
          <a:bodyPr/>
          <a:lstStyle/>
          <a:p>
            <a:fld id="{7CBE84D2-81C2-4E21-AEA7-643B7CC39ACA}" type="datetimeFigureOut">
              <a:rPr lang="en-US" smtClean="0"/>
              <a:t>10/4/2024</a:t>
            </a:fld>
            <a:endParaRPr lang="en-US"/>
          </a:p>
        </p:txBody>
      </p:sp>
      <p:sp>
        <p:nvSpPr>
          <p:cNvPr id="6" name="Footer Placeholder 5">
            <a:extLst>
              <a:ext uri="{FF2B5EF4-FFF2-40B4-BE49-F238E27FC236}">
                <a16:creationId xmlns:a16="http://schemas.microsoft.com/office/drawing/2014/main" id="{801F1A15-763F-B78A-A9E9-5413117976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FE38F-4D02-EEA6-05B1-F796CC503C90}"/>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561742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5A40-1029-3A7D-A8BC-B0574DE5B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9FB2F7-06FC-B7EC-8FB8-9A99A1B7C5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EC42E0-F327-17F9-2023-3E150D2AA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F37E5B-D917-B1D0-59A6-A5B89E509AE8}"/>
              </a:ext>
            </a:extLst>
          </p:cNvPr>
          <p:cNvSpPr>
            <a:spLocks noGrp="1"/>
          </p:cNvSpPr>
          <p:nvPr>
            <p:ph type="dt" sz="half" idx="10"/>
          </p:nvPr>
        </p:nvSpPr>
        <p:spPr/>
        <p:txBody>
          <a:bodyPr/>
          <a:lstStyle/>
          <a:p>
            <a:fld id="{7CBE84D2-81C2-4E21-AEA7-643B7CC39ACA}" type="datetimeFigureOut">
              <a:rPr lang="en-US" smtClean="0"/>
              <a:t>10/4/2024</a:t>
            </a:fld>
            <a:endParaRPr lang="en-US"/>
          </a:p>
        </p:txBody>
      </p:sp>
      <p:sp>
        <p:nvSpPr>
          <p:cNvPr id="6" name="Footer Placeholder 5">
            <a:extLst>
              <a:ext uri="{FF2B5EF4-FFF2-40B4-BE49-F238E27FC236}">
                <a16:creationId xmlns:a16="http://schemas.microsoft.com/office/drawing/2014/main" id="{4C11913D-6606-9D52-5CFF-42E2A708E3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D60317-2369-CA52-7FD3-4F13E64A8D46}"/>
              </a:ext>
            </a:extLst>
          </p:cNvPr>
          <p:cNvSpPr>
            <a:spLocks noGrp="1"/>
          </p:cNvSpPr>
          <p:nvPr>
            <p:ph type="sldNum" sz="quarter" idx="12"/>
          </p:nvPr>
        </p:nvSpPr>
        <p:spPr/>
        <p:txBody>
          <a:bodyPr/>
          <a:lstStyle/>
          <a:p>
            <a:fld id="{F0D0956B-A10A-45DE-8F4D-8CDE9CAC3D6D}" type="slidenum">
              <a:rPr lang="en-US" smtClean="0"/>
              <a:t>‹#›</a:t>
            </a:fld>
            <a:endParaRPr lang="en-US"/>
          </a:p>
        </p:txBody>
      </p:sp>
    </p:spTree>
    <p:extLst>
      <p:ext uri="{BB962C8B-B14F-4D97-AF65-F5344CB8AC3E}">
        <p14:creationId xmlns:p14="http://schemas.microsoft.com/office/powerpoint/2010/main" val="2364152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E4B782-D79E-DCF6-3DD5-1B047E0CE4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55EA04-6F7F-35DA-1DBD-89359056C6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11D7E-CACC-A76D-381C-338C662F3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CBE84D2-81C2-4E21-AEA7-643B7CC39ACA}" type="datetimeFigureOut">
              <a:rPr lang="en-US" smtClean="0"/>
              <a:t>10/4/2024</a:t>
            </a:fld>
            <a:endParaRPr lang="en-US"/>
          </a:p>
        </p:txBody>
      </p:sp>
      <p:sp>
        <p:nvSpPr>
          <p:cNvPr id="5" name="Footer Placeholder 4">
            <a:extLst>
              <a:ext uri="{FF2B5EF4-FFF2-40B4-BE49-F238E27FC236}">
                <a16:creationId xmlns:a16="http://schemas.microsoft.com/office/drawing/2014/main" id="{785E2B24-99E5-D9BD-406E-3B9C7C34CD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B3D2FB2-885F-EEE5-672C-5A50606B58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D0956B-A10A-45DE-8F4D-8CDE9CAC3D6D}" type="slidenum">
              <a:rPr lang="en-US" smtClean="0"/>
              <a:t>‹#›</a:t>
            </a:fld>
            <a:endParaRPr lang="en-US"/>
          </a:p>
        </p:txBody>
      </p:sp>
    </p:spTree>
    <p:extLst>
      <p:ext uri="{BB962C8B-B14F-4D97-AF65-F5344CB8AC3E}">
        <p14:creationId xmlns:p14="http://schemas.microsoft.com/office/powerpoint/2010/main" val="772809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tmp"/><Relationship Id="rId4" Type="http://schemas.openxmlformats.org/officeDocument/2006/relationships/image" Target="../media/image5.tmp"/></Relationships>
</file>

<file path=ppt/slides/_rels/slide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33B19A-4273-9736-107B-E204DACCB7E3}"/>
              </a:ext>
            </a:extLst>
          </p:cNvPr>
          <p:cNvSpPr txBox="1"/>
          <p:nvPr/>
        </p:nvSpPr>
        <p:spPr>
          <a:xfrm>
            <a:off x="163398" y="2228671"/>
            <a:ext cx="12028602"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Preliminary results CONVENTIONAL rotation E26 (2018-2022) Plot 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03/10/2024</a:t>
            </a:r>
          </a:p>
        </p:txBody>
      </p:sp>
    </p:spTree>
    <p:extLst>
      <p:ext uri="{BB962C8B-B14F-4D97-AF65-F5344CB8AC3E}">
        <p14:creationId xmlns:p14="http://schemas.microsoft.com/office/powerpoint/2010/main" val="334223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CA67DB-E449-0E7A-2F23-DF74034B8893}"/>
              </a:ext>
            </a:extLst>
          </p:cNvPr>
          <p:cNvPicPr>
            <a:picLocks noChangeAspect="1"/>
          </p:cNvPicPr>
          <p:nvPr/>
        </p:nvPicPr>
        <p:blipFill>
          <a:blip r:embed="rId2"/>
          <a:stretch>
            <a:fillRect/>
          </a:stretch>
        </p:blipFill>
        <p:spPr>
          <a:xfrm>
            <a:off x="0" y="806116"/>
            <a:ext cx="6302310" cy="5245768"/>
          </a:xfrm>
          <a:prstGeom prst="rect">
            <a:avLst/>
          </a:prstGeom>
        </p:spPr>
      </p:pic>
      <p:pic>
        <p:nvPicPr>
          <p:cNvPr id="5" name="Picture 4">
            <a:extLst>
              <a:ext uri="{FF2B5EF4-FFF2-40B4-BE49-F238E27FC236}">
                <a16:creationId xmlns:a16="http://schemas.microsoft.com/office/drawing/2014/main" id="{DC9CCC5D-DAF0-CF96-5033-2CC054515300}"/>
              </a:ext>
            </a:extLst>
          </p:cNvPr>
          <p:cNvPicPr>
            <a:picLocks noChangeAspect="1"/>
          </p:cNvPicPr>
          <p:nvPr/>
        </p:nvPicPr>
        <p:blipFill>
          <a:blip r:embed="rId3"/>
          <a:srcRect b="35411"/>
          <a:stretch/>
        </p:blipFill>
        <p:spPr>
          <a:xfrm>
            <a:off x="6211478" y="96252"/>
            <a:ext cx="5980521" cy="3215171"/>
          </a:xfrm>
          <a:prstGeom prst="rect">
            <a:avLst/>
          </a:prstGeom>
        </p:spPr>
      </p:pic>
      <p:pic>
        <p:nvPicPr>
          <p:cNvPr id="6" name="Picture 5">
            <a:extLst>
              <a:ext uri="{FF2B5EF4-FFF2-40B4-BE49-F238E27FC236}">
                <a16:creationId xmlns:a16="http://schemas.microsoft.com/office/drawing/2014/main" id="{D3770E49-064E-10F9-FD5D-A77CCBC42068}"/>
              </a:ext>
            </a:extLst>
          </p:cNvPr>
          <p:cNvPicPr>
            <a:picLocks noChangeAspect="1"/>
          </p:cNvPicPr>
          <p:nvPr/>
        </p:nvPicPr>
        <p:blipFill>
          <a:blip r:embed="rId4"/>
          <a:srcRect b="35589"/>
          <a:stretch/>
        </p:blipFill>
        <p:spPr>
          <a:xfrm>
            <a:off x="6211477" y="3428999"/>
            <a:ext cx="5980521" cy="3206315"/>
          </a:xfrm>
          <a:prstGeom prst="rect">
            <a:avLst/>
          </a:prstGeom>
        </p:spPr>
      </p:pic>
      <p:sp>
        <p:nvSpPr>
          <p:cNvPr id="7" name="TextBox 6">
            <a:extLst>
              <a:ext uri="{FF2B5EF4-FFF2-40B4-BE49-F238E27FC236}">
                <a16:creationId xmlns:a16="http://schemas.microsoft.com/office/drawing/2014/main" id="{0FA0EE32-72B0-6413-F53F-6B285839309A}"/>
              </a:ext>
            </a:extLst>
          </p:cNvPr>
          <p:cNvSpPr txBox="1"/>
          <p:nvPr/>
        </p:nvSpPr>
        <p:spPr>
          <a:xfrm>
            <a:off x="0" y="0"/>
            <a:ext cx="631230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Set up from Brian’s file for cover crops (long term file for Elora) </a:t>
            </a:r>
          </a:p>
        </p:txBody>
      </p:sp>
      <p:sp>
        <p:nvSpPr>
          <p:cNvPr id="8" name="TextBox 7">
            <a:extLst>
              <a:ext uri="{FF2B5EF4-FFF2-40B4-BE49-F238E27FC236}">
                <a16:creationId xmlns:a16="http://schemas.microsoft.com/office/drawing/2014/main" id="{89D1741E-D57F-7911-6CCF-BEDF7EC21D36}"/>
              </a:ext>
            </a:extLst>
          </p:cNvPr>
          <p:cNvSpPr txBox="1"/>
          <p:nvPr/>
        </p:nvSpPr>
        <p:spPr>
          <a:xfrm>
            <a:off x="635726" y="1776549"/>
            <a:ext cx="537327" cy="307777"/>
          </a:xfrm>
          <a:prstGeom prst="rect">
            <a:avLst/>
          </a:prstGeom>
          <a:noFill/>
        </p:spPr>
        <p:txBody>
          <a:bodyPr wrap="none" rtlCol="0">
            <a:spAutoFit/>
          </a:bodyPr>
          <a:lstStyle/>
          <a:p>
            <a:r>
              <a:rPr lang="en-US" sz="1400" dirty="0">
                <a:solidFill>
                  <a:srgbClr val="C00000"/>
                </a:solidFill>
              </a:rPr>
              <a:t>corn</a:t>
            </a:r>
            <a:endParaRPr lang="en-US" dirty="0">
              <a:solidFill>
                <a:srgbClr val="C00000"/>
              </a:solidFill>
            </a:endParaRPr>
          </a:p>
        </p:txBody>
      </p:sp>
      <p:sp>
        <p:nvSpPr>
          <p:cNvPr id="9" name="TextBox 8">
            <a:extLst>
              <a:ext uri="{FF2B5EF4-FFF2-40B4-BE49-F238E27FC236}">
                <a16:creationId xmlns:a16="http://schemas.microsoft.com/office/drawing/2014/main" id="{D610C6FC-706C-7E05-3760-0D0C78F8C8F9}"/>
              </a:ext>
            </a:extLst>
          </p:cNvPr>
          <p:cNvSpPr txBox="1"/>
          <p:nvPr/>
        </p:nvSpPr>
        <p:spPr>
          <a:xfrm>
            <a:off x="717479" y="2794190"/>
            <a:ext cx="530915" cy="307777"/>
          </a:xfrm>
          <a:prstGeom prst="rect">
            <a:avLst/>
          </a:prstGeom>
          <a:noFill/>
        </p:spPr>
        <p:txBody>
          <a:bodyPr wrap="none" rtlCol="0">
            <a:spAutoFit/>
          </a:bodyPr>
          <a:lstStyle/>
          <a:p>
            <a:r>
              <a:rPr lang="en-US" sz="1400" dirty="0">
                <a:solidFill>
                  <a:srgbClr val="C00000"/>
                </a:solidFill>
              </a:rPr>
              <a:t>2-cc</a:t>
            </a:r>
            <a:endParaRPr lang="en-US" dirty="0">
              <a:solidFill>
                <a:srgbClr val="C00000"/>
              </a:solidFill>
            </a:endParaRPr>
          </a:p>
        </p:txBody>
      </p:sp>
      <p:sp>
        <p:nvSpPr>
          <p:cNvPr id="10" name="TextBox 9">
            <a:extLst>
              <a:ext uri="{FF2B5EF4-FFF2-40B4-BE49-F238E27FC236}">
                <a16:creationId xmlns:a16="http://schemas.microsoft.com/office/drawing/2014/main" id="{635A1C7C-E397-5415-F4EC-6196B8162BA1}"/>
              </a:ext>
            </a:extLst>
          </p:cNvPr>
          <p:cNvSpPr txBox="1"/>
          <p:nvPr/>
        </p:nvSpPr>
        <p:spPr>
          <a:xfrm>
            <a:off x="1636231" y="1170042"/>
            <a:ext cx="530915" cy="307777"/>
          </a:xfrm>
          <a:prstGeom prst="rect">
            <a:avLst/>
          </a:prstGeom>
          <a:noFill/>
        </p:spPr>
        <p:txBody>
          <a:bodyPr wrap="none" rtlCol="0">
            <a:spAutoFit/>
          </a:bodyPr>
          <a:lstStyle/>
          <a:p>
            <a:r>
              <a:rPr lang="en-US" sz="1400" dirty="0">
                <a:solidFill>
                  <a:srgbClr val="C00000"/>
                </a:solidFill>
              </a:rPr>
              <a:t>2-cc</a:t>
            </a:r>
            <a:endParaRPr lang="en-US" dirty="0">
              <a:solidFill>
                <a:srgbClr val="C00000"/>
              </a:solidFill>
            </a:endParaRPr>
          </a:p>
        </p:txBody>
      </p:sp>
      <p:sp>
        <p:nvSpPr>
          <p:cNvPr id="11" name="TextBox 10">
            <a:extLst>
              <a:ext uri="{FF2B5EF4-FFF2-40B4-BE49-F238E27FC236}">
                <a16:creationId xmlns:a16="http://schemas.microsoft.com/office/drawing/2014/main" id="{731F45C3-FA97-ADF4-1A3B-4F577D1005A3}"/>
              </a:ext>
            </a:extLst>
          </p:cNvPr>
          <p:cNvSpPr txBox="1"/>
          <p:nvPr/>
        </p:nvSpPr>
        <p:spPr>
          <a:xfrm>
            <a:off x="1376393" y="2724521"/>
            <a:ext cx="928331" cy="307777"/>
          </a:xfrm>
          <a:prstGeom prst="rect">
            <a:avLst/>
          </a:prstGeom>
          <a:noFill/>
        </p:spPr>
        <p:txBody>
          <a:bodyPr wrap="none" rtlCol="0">
            <a:spAutoFit/>
          </a:bodyPr>
          <a:lstStyle/>
          <a:p>
            <a:r>
              <a:rPr lang="en-US" sz="1400" dirty="0">
                <a:solidFill>
                  <a:srgbClr val="C00000"/>
                </a:solidFill>
              </a:rPr>
              <a:t>soybeans</a:t>
            </a:r>
            <a:endParaRPr lang="en-US" dirty="0">
              <a:solidFill>
                <a:srgbClr val="C00000"/>
              </a:solidFill>
            </a:endParaRPr>
          </a:p>
        </p:txBody>
      </p:sp>
      <p:sp>
        <p:nvSpPr>
          <p:cNvPr id="12" name="TextBox 11">
            <a:extLst>
              <a:ext uri="{FF2B5EF4-FFF2-40B4-BE49-F238E27FC236}">
                <a16:creationId xmlns:a16="http://schemas.microsoft.com/office/drawing/2014/main" id="{6D419C82-6F68-8D08-1183-B94EC12E0E98}"/>
              </a:ext>
            </a:extLst>
          </p:cNvPr>
          <p:cNvSpPr txBox="1"/>
          <p:nvPr/>
        </p:nvSpPr>
        <p:spPr>
          <a:xfrm>
            <a:off x="2539855" y="1170042"/>
            <a:ext cx="444352" cy="307777"/>
          </a:xfrm>
          <a:prstGeom prst="rect">
            <a:avLst/>
          </a:prstGeom>
          <a:noFill/>
        </p:spPr>
        <p:txBody>
          <a:bodyPr wrap="none" rtlCol="0">
            <a:spAutoFit/>
          </a:bodyPr>
          <a:lstStyle/>
          <a:p>
            <a:r>
              <a:rPr lang="en-US" sz="1400" dirty="0">
                <a:solidFill>
                  <a:srgbClr val="C00000"/>
                </a:solidFill>
              </a:rPr>
              <a:t>ww</a:t>
            </a:r>
            <a:endParaRPr lang="en-US" dirty="0">
              <a:solidFill>
                <a:srgbClr val="C00000"/>
              </a:solidFill>
            </a:endParaRPr>
          </a:p>
        </p:txBody>
      </p:sp>
      <p:sp>
        <p:nvSpPr>
          <p:cNvPr id="13" name="TextBox 12">
            <a:extLst>
              <a:ext uri="{FF2B5EF4-FFF2-40B4-BE49-F238E27FC236}">
                <a16:creationId xmlns:a16="http://schemas.microsoft.com/office/drawing/2014/main" id="{CB2373AB-1447-E6D8-894B-0F13A164AE33}"/>
              </a:ext>
            </a:extLst>
          </p:cNvPr>
          <p:cNvSpPr txBox="1"/>
          <p:nvPr/>
        </p:nvSpPr>
        <p:spPr>
          <a:xfrm>
            <a:off x="2539855" y="2724521"/>
            <a:ext cx="530915" cy="307777"/>
          </a:xfrm>
          <a:prstGeom prst="rect">
            <a:avLst/>
          </a:prstGeom>
          <a:noFill/>
        </p:spPr>
        <p:txBody>
          <a:bodyPr wrap="none" rtlCol="0">
            <a:spAutoFit/>
          </a:bodyPr>
          <a:lstStyle/>
          <a:p>
            <a:r>
              <a:rPr lang="en-US" sz="1400" dirty="0">
                <a:solidFill>
                  <a:srgbClr val="C00000"/>
                </a:solidFill>
              </a:rPr>
              <a:t>4-cc</a:t>
            </a:r>
            <a:endParaRPr lang="en-US" dirty="0">
              <a:solidFill>
                <a:srgbClr val="C00000"/>
              </a:solidFill>
            </a:endParaRPr>
          </a:p>
        </p:txBody>
      </p:sp>
      <p:sp>
        <p:nvSpPr>
          <p:cNvPr id="14" name="TextBox 13">
            <a:extLst>
              <a:ext uri="{FF2B5EF4-FFF2-40B4-BE49-F238E27FC236}">
                <a16:creationId xmlns:a16="http://schemas.microsoft.com/office/drawing/2014/main" id="{501261B4-63A0-F7DF-5F1B-9551FDB92463}"/>
              </a:ext>
            </a:extLst>
          </p:cNvPr>
          <p:cNvSpPr txBox="1"/>
          <p:nvPr/>
        </p:nvSpPr>
        <p:spPr>
          <a:xfrm>
            <a:off x="3434188" y="1170042"/>
            <a:ext cx="530915" cy="307777"/>
          </a:xfrm>
          <a:prstGeom prst="rect">
            <a:avLst/>
          </a:prstGeom>
          <a:noFill/>
        </p:spPr>
        <p:txBody>
          <a:bodyPr wrap="none" rtlCol="0">
            <a:spAutoFit/>
          </a:bodyPr>
          <a:lstStyle/>
          <a:p>
            <a:r>
              <a:rPr lang="en-US" sz="1400" dirty="0">
                <a:solidFill>
                  <a:srgbClr val="C00000"/>
                </a:solidFill>
              </a:rPr>
              <a:t>4-cc</a:t>
            </a:r>
            <a:endParaRPr lang="en-US" dirty="0">
              <a:solidFill>
                <a:srgbClr val="C00000"/>
              </a:solidFill>
            </a:endParaRPr>
          </a:p>
        </p:txBody>
      </p:sp>
      <p:sp>
        <p:nvSpPr>
          <p:cNvPr id="15" name="TextBox 14">
            <a:extLst>
              <a:ext uri="{FF2B5EF4-FFF2-40B4-BE49-F238E27FC236}">
                <a16:creationId xmlns:a16="http://schemas.microsoft.com/office/drawing/2014/main" id="{90D1C5B5-F23A-BFF6-29BF-6CBBA11D5EC6}"/>
              </a:ext>
            </a:extLst>
          </p:cNvPr>
          <p:cNvSpPr txBox="1"/>
          <p:nvPr/>
        </p:nvSpPr>
        <p:spPr>
          <a:xfrm>
            <a:off x="3427776" y="3275111"/>
            <a:ext cx="537327" cy="307777"/>
          </a:xfrm>
          <a:prstGeom prst="rect">
            <a:avLst/>
          </a:prstGeom>
          <a:noFill/>
        </p:spPr>
        <p:txBody>
          <a:bodyPr wrap="none" rtlCol="0">
            <a:spAutoFit/>
          </a:bodyPr>
          <a:lstStyle/>
          <a:p>
            <a:r>
              <a:rPr lang="en-US" sz="1400" dirty="0">
                <a:solidFill>
                  <a:srgbClr val="C00000"/>
                </a:solidFill>
              </a:rPr>
              <a:t>corn</a:t>
            </a:r>
            <a:endParaRPr lang="en-US" dirty="0">
              <a:solidFill>
                <a:srgbClr val="C00000"/>
              </a:solidFill>
            </a:endParaRPr>
          </a:p>
        </p:txBody>
      </p:sp>
      <p:sp>
        <p:nvSpPr>
          <p:cNvPr id="16" name="TextBox 15">
            <a:extLst>
              <a:ext uri="{FF2B5EF4-FFF2-40B4-BE49-F238E27FC236}">
                <a16:creationId xmlns:a16="http://schemas.microsoft.com/office/drawing/2014/main" id="{D9E9569A-F236-DB17-9445-6C166192F8FA}"/>
              </a:ext>
            </a:extLst>
          </p:cNvPr>
          <p:cNvSpPr txBox="1"/>
          <p:nvPr/>
        </p:nvSpPr>
        <p:spPr>
          <a:xfrm>
            <a:off x="3427776" y="4672550"/>
            <a:ext cx="530915" cy="307777"/>
          </a:xfrm>
          <a:prstGeom prst="rect">
            <a:avLst/>
          </a:prstGeom>
          <a:noFill/>
        </p:spPr>
        <p:txBody>
          <a:bodyPr wrap="none" rtlCol="0">
            <a:spAutoFit/>
          </a:bodyPr>
          <a:lstStyle/>
          <a:p>
            <a:r>
              <a:rPr lang="en-US" sz="1400" dirty="0">
                <a:solidFill>
                  <a:srgbClr val="C00000"/>
                </a:solidFill>
              </a:rPr>
              <a:t>2-cc</a:t>
            </a:r>
            <a:endParaRPr lang="en-US" dirty="0">
              <a:solidFill>
                <a:srgbClr val="C00000"/>
              </a:solidFill>
            </a:endParaRPr>
          </a:p>
        </p:txBody>
      </p:sp>
    </p:spTree>
    <p:extLst>
      <p:ext uri="{BB962C8B-B14F-4D97-AF65-F5344CB8AC3E}">
        <p14:creationId xmlns:p14="http://schemas.microsoft.com/office/powerpoint/2010/main" val="10531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2D2A5E-4F66-BDD2-75E9-831CF85B4235}"/>
              </a:ext>
            </a:extLst>
          </p:cNvPr>
          <p:cNvPicPr>
            <a:picLocks noChangeAspect="1"/>
          </p:cNvPicPr>
          <p:nvPr/>
        </p:nvPicPr>
        <p:blipFill>
          <a:blip r:embed="rId2">
            <a:extLst>
              <a:ext uri="{28A0092B-C50C-407E-A947-70E740481C1C}">
                <a14:useLocalDpi xmlns:a14="http://schemas.microsoft.com/office/drawing/2010/main" val="0"/>
              </a:ext>
            </a:extLst>
          </a:blip>
          <a:srcRect t="18977" b="13860"/>
          <a:stretch/>
        </p:blipFill>
        <p:spPr>
          <a:xfrm>
            <a:off x="2965529" y="5817326"/>
            <a:ext cx="6039693" cy="313508"/>
          </a:xfrm>
          <a:prstGeom prst="rect">
            <a:avLst/>
          </a:prstGeom>
        </p:spPr>
      </p:pic>
      <p:pic>
        <p:nvPicPr>
          <p:cNvPr id="2" name="Picture 1">
            <a:extLst>
              <a:ext uri="{FF2B5EF4-FFF2-40B4-BE49-F238E27FC236}">
                <a16:creationId xmlns:a16="http://schemas.microsoft.com/office/drawing/2014/main" id="{6F6E75D5-D3AE-346F-1CDD-F7A0A86855F3}"/>
              </a:ext>
            </a:extLst>
          </p:cNvPr>
          <p:cNvPicPr>
            <a:picLocks noChangeAspect="1"/>
          </p:cNvPicPr>
          <p:nvPr/>
        </p:nvPicPr>
        <p:blipFill>
          <a:blip r:embed="rId3"/>
          <a:stretch>
            <a:fillRect/>
          </a:stretch>
        </p:blipFill>
        <p:spPr>
          <a:xfrm>
            <a:off x="1325690" y="231077"/>
            <a:ext cx="9921430" cy="5426450"/>
          </a:xfrm>
          <a:prstGeom prst="rect">
            <a:avLst/>
          </a:prstGeom>
        </p:spPr>
      </p:pic>
      <p:sp>
        <p:nvSpPr>
          <p:cNvPr id="3" name="TextBox 2">
            <a:extLst>
              <a:ext uri="{FF2B5EF4-FFF2-40B4-BE49-F238E27FC236}">
                <a16:creationId xmlns:a16="http://schemas.microsoft.com/office/drawing/2014/main" id="{67132F0F-0D5D-3800-C5CD-0A77C4F70A56}"/>
              </a:ext>
            </a:extLst>
          </p:cNvPr>
          <p:cNvSpPr txBox="1"/>
          <p:nvPr/>
        </p:nvSpPr>
        <p:spPr>
          <a:xfrm>
            <a:off x="2431124" y="2090672"/>
            <a:ext cx="537327" cy="307777"/>
          </a:xfrm>
          <a:prstGeom prst="rect">
            <a:avLst/>
          </a:prstGeom>
          <a:noFill/>
        </p:spPr>
        <p:txBody>
          <a:bodyPr wrap="none" rtlCol="0">
            <a:spAutoFit/>
          </a:bodyPr>
          <a:lstStyle/>
          <a:p>
            <a:r>
              <a:rPr lang="en-US" sz="1400" dirty="0">
                <a:solidFill>
                  <a:srgbClr val="C00000"/>
                </a:solidFill>
              </a:rPr>
              <a:t>corn</a:t>
            </a:r>
            <a:endParaRPr lang="en-US" dirty="0">
              <a:solidFill>
                <a:srgbClr val="C00000"/>
              </a:solidFill>
            </a:endParaRPr>
          </a:p>
        </p:txBody>
      </p:sp>
      <p:sp>
        <p:nvSpPr>
          <p:cNvPr id="4" name="TextBox 3">
            <a:extLst>
              <a:ext uri="{FF2B5EF4-FFF2-40B4-BE49-F238E27FC236}">
                <a16:creationId xmlns:a16="http://schemas.microsoft.com/office/drawing/2014/main" id="{43ED4102-4256-3903-A068-6FCC1CE7EDED}"/>
              </a:ext>
            </a:extLst>
          </p:cNvPr>
          <p:cNvSpPr txBox="1"/>
          <p:nvPr/>
        </p:nvSpPr>
        <p:spPr>
          <a:xfrm>
            <a:off x="3811433" y="3121223"/>
            <a:ext cx="928331" cy="307777"/>
          </a:xfrm>
          <a:prstGeom prst="rect">
            <a:avLst/>
          </a:prstGeom>
          <a:noFill/>
        </p:spPr>
        <p:txBody>
          <a:bodyPr wrap="none" rtlCol="0">
            <a:spAutoFit/>
          </a:bodyPr>
          <a:lstStyle/>
          <a:p>
            <a:r>
              <a:rPr lang="en-US" sz="1400" dirty="0">
                <a:solidFill>
                  <a:srgbClr val="C00000"/>
                </a:solidFill>
              </a:rPr>
              <a:t>soybeans</a:t>
            </a:r>
            <a:endParaRPr lang="en-US" dirty="0">
              <a:solidFill>
                <a:srgbClr val="C00000"/>
              </a:solidFill>
            </a:endParaRPr>
          </a:p>
        </p:txBody>
      </p:sp>
      <p:sp>
        <p:nvSpPr>
          <p:cNvPr id="6" name="TextBox 5">
            <a:extLst>
              <a:ext uri="{FF2B5EF4-FFF2-40B4-BE49-F238E27FC236}">
                <a16:creationId xmlns:a16="http://schemas.microsoft.com/office/drawing/2014/main" id="{1EF711BA-F5BD-D0E9-388D-7C10F11F48BE}"/>
              </a:ext>
            </a:extLst>
          </p:cNvPr>
          <p:cNvSpPr txBox="1"/>
          <p:nvPr/>
        </p:nvSpPr>
        <p:spPr>
          <a:xfrm>
            <a:off x="5358074" y="3121223"/>
            <a:ext cx="928331" cy="307777"/>
          </a:xfrm>
          <a:prstGeom prst="rect">
            <a:avLst/>
          </a:prstGeom>
          <a:noFill/>
        </p:spPr>
        <p:txBody>
          <a:bodyPr wrap="none" rtlCol="0">
            <a:spAutoFit/>
          </a:bodyPr>
          <a:lstStyle/>
          <a:p>
            <a:r>
              <a:rPr lang="en-US" sz="1400" dirty="0">
                <a:solidFill>
                  <a:srgbClr val="C00000"/>
                </a:solidFill>
              </a:rPr>
              <a:t>soybeans</a:t>
            </a:r>
            <a:endParaRPr lang="en-US" dirty="0">
              <a:solidFill>
                <a:srgbClr val="C00000"/>
              </a:solidFill>
            </a:endParaRPr>
          </a:p>
        </p:txBody>
      </p:sp>
      <p:sp>
        <p:nvSpPr>
          <p:cNvPr id="8" name="TextBox 7">
            <a:extLst>
              <a:ext uri="{FF2B5EF4-FFF2-40B4-BE49-F238E27FC236}">
                <a16:creationId xmlns:a16="http://schemas.microsoft.com/office/drawing/2014/main" id="{79B84256-0382-F7F6-281E-8BF830EF6380}"/>
              </a:ext>
            </a:extLst>
          </p:cNvPr>
          <p:cNvSpPr txBox="1"/>
          <p:nvPr/>
        </p:nvSpPr>
        <p:spPr>
          <a:xfrm>
            <a:off x="7156394" y="2090672"/>
            <a:ext cx="537327" cy="307777"/>
          </a:xfrm>
          <a:prstGeom prst="rect">
            <a:avLst/>
          </a:prstGeom>
          <a:noFill/>
        </p:spPr>
        <p:txBody>
          <a:bodyPr wrap="none" rtlCol="0">
            <a:spAutoFit/>
          </a:bodyPr>
          <a:lstStyle/>
          <a:p>
            <a:r>
              <a:rPr lang="en-US" sz="1400" dirty="0">
                <a:solidFill>
                  <a:srgbClr val="C00000"/>
                </a:solidFill>
              </a:rPr>
              <a:t>corn</a:t>
            </a:r>
            <a:endParaRPr lang="en-US" dirty="0">
              <a:solidFill>
                <a:srgbClr val="C00000"/>
              </a:solidFill>
            </a:endParaRPr>
          </a:p>
        </p:txBody>
      </p:sp>
      <p:sp>
        <p:nvSpPr>
          <p:cNvPr id="9" name="TextBox 8">
            <a:extLst>
              <a:ext uri="{FF2B5EF4-FFF2-40B4-BE49-F238E27FC236}">
                <a16:creationId xmlns:a16="http://schemas.microsoft.com/office/drawing/2014/main" id="{1CF51B4E-271D-6B4C-828C-AAC21B4E83EF}"/>
              </a:ext>
            </a:extLst>
          </p:cNvPr>
          <p:cNvSpPr txBox="1"/>
          <p:nvPr/>
        </p:nvSpPr>
        <p:spPr>
          <a:xfrm>
            <a:off x="8541057" y="3121222"/>
            <a:ext cx="928331" cy="307777"/>
          </a:xfrm>
          <a:prstGeom prst="rect">
            <a:avLst/>
          </a:prstGeom>
          <a:noFill/>
        </p:spPr>
        <p:txBody>
          <a:bodyPr wrap="none" rtlCol="0">
            <a:spAutoFit/>
          </a:bodyPr>
          <a:lstStyle/>
          <a:p>
            <a:r>
              <a:rPr lang="en-US" sz="1400" dirty="0">
                <a:solidFill>
                  <a:srgbClr val="C00000"/>
                </a:solidFill>
              </a:rPr>
              <a:t>soybeans</a:t>
            </a:r>
            <a:endParaRPr lang="en-US" dirty="0">
              <a:solidFill>
                <a:srgbClr val="C00000"/>
              </a:solidFill>
            </a:endParaRPr>
          </a:p>
        </p:txBody>
      </p:sp>
    </p:spTree>
    <p:extLst>
      <p:ext uri="{BB962C8B-B14F-4D97-AF65-F5344CB8AC3E}">
        <p14:creationId xmlns:p14="http://schemas.microsoft.com/office/powerpoint/2010/main" val="304773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39AF21-0F1D-FBB6-6965-E11D4FC56FA0}"/>
              </a:ext>
            </a:extLst>
          </p:cNvPr>
          <p:cNvPicPr>
            <a:picLocks noChangeAspect="1"/>
          </p:cNvPicPr>
          <p:nvPr/>
        </p:nvPicPr>
        <p:blipFill>
          <a:blip r:embed="rId2"/>
          <a:srcRect b="22020"/>
          <a:stretch/>
        </p:blipFill>
        <p:spPr>
          <a:xfrm>
            <a:off x="0" y="92364"/>
            <a:ext cx="6109159" cy="5846617"/>
          </a:xfrm>
          <a:prstGeom prst="rect">
            <a:avLst/>
          </a:prstGeom>
        </p:spPr>
      </p:pic>
      <p:pic>
        <p:nvPicPr>
          <p:cNvPr id="3" name="Picture 2">
            <a:extLst>
              <a:ext uri="{FF2B5EF4-FFF2-40B4-BE49-F238E27FC236}">
                <a16:creationId xmlns:a16="http://schemas.microsoft.com/office/drawing/2014/main" id="{077DFD12-05CA-C197-2E37-8CF1BB5167A7}"/>
              </a:ext>
            </a:extLst>
          </p:cNvPr>
          <p:cNvPicPr>
            <a:picLocks noChangeAspect="1"/>
          </p:cNvPicPr>
          <p:nvPr/>
        </p:nvPicPr>
        <p:blipFill>
          <a:blip r:embed="rId3"/>
          <a:srcRect b="21886"/>
          <a:stretch/>
        </p:blipFill>
        <p:spPr>
          <a:xfrm>
            <a:off x="6104534" y="103064"/>
            <a:ext cx="6087465" cy="5835917"/>
          </a:xfrm>
          <a:prstGeom prst="rect">
            <a:avLst/>
          </a:prstGeom>
        </p:spPr>
      </p:pic>
      <p:pic>
        <p:nvPicPr>
          <p:cNvPr id="5" name="Picture 4">
            <a:extLst>
              <a:ext uri="{FF2B5EF4-FFF2-40B4-BE49-F238E27FC236}">
                <a16:creationId xmlns:a16="http://schemas.microsoft.com/office/drawing/2014/main" id="{2BE425E4-F37D-DE6F-F66F-C271C1C79A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15" y="6202767"/>
            <a:ext cx="6015619" cy="420806"/>
          </a:xfrm>
          <a:prstGeom prst="rect">
            <a:avLst/>
          </a:prstGeom>
        </p:spPr>
      </p:pic>
      <p:pic>
        <p:nvPicPr>
          <p:cNvPr id="7" name="Picture 6">
            <a:extLst>
              <a:ext uri="{FF2B5EF4-FFF2-40B4-BE49-F238E27FC236}">
                <a16:creationId xmlns:a16="http://schemas.microsoft.com/office/drawing/2014/main" id="{E86C3723-A5C4-1FEB-6E77-0CAF1365ED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7070" y="6245957"/>
            <a:ext cx="5606015" cy="334425"/>
          </a:xfrm>
          <a:prstGeom prst="rect">
            <a:avLst/>
          </a:prstGeom>
        </p:spPr>
      </p:pic>
      <p:sp>
        <p:nvSpPr>
          <p:cNvPr id="4" name="TextBox 3">
            <a:extLst>
              <a:ext uri="{FF2B5EF4-FFF2-40B4-BE49-F238E27FC236}">
                <a16:creationId xmlns:a16="http://schemas.microsoft.com/office/drawing/2014/main" id="{A0D0C79C-F47E-5DE6-612E-67131AF18BA2}"/>
              </a:ext>
            </a:extLst>
          </p:cNvPr>
          <p:cNvSpPr txBox="1"/>
          <p:nvPr/>
        </p:nvSpPr>
        <p:spPr>
          <a:xfrm>
            <a:off x="3389067" y="103064"/>
            <a:ext cx="537327" cy="307777"/>
          </a:xfrm>
          <a:prstGeom prst="rect">
            <a:avLst/>
          </a:prstGeom>
          <a:noFill/>
        </p:spPr>
        <p:txBody>
          <a:bodyPr wrap="none" rtlCol="0">
            <a:spAutoFit/>
          </a:bodyPr>
          <a:lstStyle/>
          <a:p>
            <a:r>
              <a:rPr lang="en-US" sz="1400" dirty="0">
                <a:solidFill>
                  <a:srgbClr val="C00000"/>
                </a:solidFill>
              </a:rPr>
              <a:t>corn</a:t>
            </a:r>
            <a:endParaRPr lang="en-US" dirty="0">
              <a:solidFill>
                <a:srgbClr val="C00000"/>
              </a:solidFill>
            </a:endParaRPr>
          </a:p>
        </p:txBody>
      </p:sp>
      <p:sp>
        <p:nvSpPr>
          <p:cNvPr id="6" name="TextBox 5">
            <a:extLst>
              <a:ext uri="{FF2B5EF4-FFF2-40B4-BE49-F238E27FC236}">
                <a16:creationId xmlns:a16="http://schemas.microsoft.com/office/drawing/2014/main" id="{266071FA-F6CD-688A-AAB8-0FEC6B169CDE}"/>
              </a:ext>
            </a:extLst>
          </p:cNvPr>
          <p:cNvSpPr txBox="1"/>
          <p:nvPr/>
        </p:nvSpPr>
        <p:spPr>
          <a:xfrm>
            <a:off x="3389067" y="1542918"/>
            <a:ext cx="928331" cy="307777"/>
          </a:xfrm>
          <a:prstGeom prst="rect">
            <a:avLst/>
          </a:prstGeom>
          <a:noFill/>
        </p:spPr>
        <p:txBody>
          <a:bodyPr wrap="none" rtlCol="0">
            <a:spAutoFit/>
          </a:bodyPr>
          <a:lstStyle/>
          <a:p>
            <a:r>
              <a:rPr lang="en-US" sz="1400" dirty="0">
                <a:solidFill>
                  <a:srgbClr val="C00000"/>
                </a:solidFill>
              </a:rPr>
              <a:t>soybeans</a:t>
            </a:r>
            <a:endParaRPr lang="en-US" dirty="0">
              <a:solidFill>
                <a:srgbClr val="C00000"/>
              </a:solidFill>
            </a:endParaRPr>
          </a:p>
        </p:txBody>
      </p:sp>
      <p:sp>
        <p:nvSpPr>
          <p:cNvPr id="8" name="TextBox 7">
            <a:extLst>
              <a:ext uri="{FF2B5EF4-FFF2-40B4-BE49-F238E27FC236}">
                <a16:creationId xmlns:a16="http://schemas.microsoft.com/office/drawing/2014/main" id="{68303E15-1C42-C35E-87C6-2A78B8D58725}"/>
              </a:ext>
            </a:extLst>
          </p:cNvPr>
          <p:cNvSpPr txBox="1"/>
          <p:nvPr/>
        </p:nvSpPr>
        <p:spPr>
          <a:xfrm>
            <a:off x="3389067" y="3000190"/>
            <a:ext cx="928331" cy="307777"/>
          </a:xfrm>
          <a:prstGeom prst="rect">
            <a:avLst/>
          </a:prstGeom>
          <a:noFill/>
        </p:spPr>
        <p:txBody>
          <a:bodyPr wrap="none" rtlCol="0">
            <a:spAutoFit/>
          </a:bodyPr>
          <a:lstStyle/>
          <a:p>
            <a:r>
              <a:rPr lang="en-US" sz="1400" dirty="0">
                <a:solidFill>
                  <a:srgbClr val="C00000"/>
                </a:solidFill>
              </a:rPr>
              <a:t>soybeans</a:t>
            </a:r>
            <a:endParaRPr lang="en-US" dirty="0">
              <a:solidFill>
                <a:srgbClr val="C00000"/>
              </a:solidFill>
            </a:endParaRPr>
          </a:p>
        </p:txBody>
      </p:sp>
      <p:sp>
        <p:nvSpPr>
          <p:cNvPr id="9" name="TextBox 8">
            <a:extLst>
              <a:ext uri="{FF2B5EF4-FFF2-40B4-BE49-F238E27FC236}">
                <a16:creationId xmlns:a16="http://schemas.microsoft.com/office/drawing/2014/main" id="{0968018B-69A9-BA0B-23D7-DD6529CA805E}"/>
              </a:ext>
            </a:extLst>
          </p:cNvPr>
          <p:cNvSpPr txBox="1"/>
          <p:nvPr/>
        </p:nvSpPr>
        <p:spPr>
          <a:xfrm>
            <a:off x="3389067" y="4457462"/>
            <a:ext cx="537327" cy="307777"/>
          </a:xfrm>
          <a:prstGeom prst="rect">
            <a:avLst/>
          </a:prstGeom>
          <a:noFill/>
        </p:spPr>
        <p:txBody>
          <a:bodyPr wrap="none" rtlCol="0">
            <a:spAutoFit/>
          </a:bodyPr>
          <a:lstStyle/>
          <a:p>
            <a:r>
              <a:rPr lang="en-US" sz="1400" dirty="0">
                <a:solidFill>
                  <a:srgbClr val="C00000"/>
                </a:solidFill>
              </a:rPr>
              <a:t>corn</a:t>
            </a:r>
            <a:endParaRPr lang="en-US" dirty="0">
              <a:solidFill>
                <a:srgbClr val="C00000"/>
              </a:solidFill>
            </a:endParaRPr>
          </a:p>
        </p:txBody>
      </p:sp>
      <p:sp>
        <p:nvSpPr>
          <p:cNvPr id="10" name="TextBox 9">
            <a:extLst>
              <a:ext uri="{FF2B5EF4-FFF2-40B4-BE49-F238E27FC236}">
                <a16:creationId xmlns:a16="http://schemas.microsoft.com/office/drawing/2014/main" id="{2BEAD53B-5645-0B9E-33BA-B46B1C535654}"/>
              </a:ext>
            </a:extLst>
          </p:cNvPr>
          <p:cNvSpPr txBox="1"/>
          <p:nvPr/>
        </p:nvSpPr>
        <p:spPr>
          <a:xfrm>
            <a:off x="9402336" y="103064"/>
            <a:ext cx="537327" cy="307777"/>
          </a:xfrm>
          <a:prstGeom prst="rect">
            <a:avLst/>
          </a:prstGeom>
          <a:noFill/>
        </p:spPr>
        <p:txBody>
          <a:bodyPr wrap="none" rtlCol="0">
            <a:spAutoFit/>
          </a:bodyPr>
          <a:lstStyle/>
          <a:p>
            <a:r>
              <a:rPr lang="en-US" sz="1400" dirty="0">
                <a:solidFill>
                  <a:srgbClr val="C00000"/>
                </a:solidFill>
              </a:rPr>
              <a:t>corn</a:t>
            </a:r>
            <a:endParaRPr lang="en-US" dirty="0">
              <a:solidFill>
                <a:srgbClr val="C00000"/>
              </a:solidFill>
            </a:endParaRPr>
          </a:p>
        </p:txBody>
      </p:sp>
      <p:sp>
        <p:nvSpPr>
          <p:cNvPr id="11" name="TextBox 10">
            <a:extLst>
              <a:ext uri="{FF2B5EF4-FFF2-40B4-BE49-F238E27FC236}">
                <a16:creationId xmlns:a16="http://schemas.microsoft.com/office/drawing/2014/main" id="{F694346A-47EC-D508-8792-7316D88E77BA}"/>
              </a:ext>
            </a:extLst>
          </p:cNvPr>
          <p:cNvSpPr txBox="1"/>
          <p:nvPr/>
        </p:nvSpPr>
        <p:spPr>
          <a:xfrm>
            <a:off x="9402336" y="1542918"/>
            <a:ext cx="928331" cy="307777"/>
          </a:xfrm>
          <a:prstGeom prst="rect">
            <a:avLst/>
          </a:prstGeom>
          <a:noFill/>
        </p:spPr>
        <p:txBody>
          <a:bodyPr wrap="none" rtlCol="0">
            <a:spAutoFit/>
          </a:bodyPr>
          <a:lstStyle/>
          <a:p>
            <a:r>
              <a:rPr lang="en-US" sz="1400" dirty="0">
                <a:solidFill>
                  <a:srgbClr val="C00000"/>
                </a:solidFill>
              </a:rPr>
              <a:t>soybeans</a:t>
            </a:r>
            <a:endParaRPr lang="en-US" dirty="0">
              <a:solidFill>
                <a:srgbClr val="C00000"/>
              </a:solidFill>
            </a:endParaRPr>
          </a:p>
        </p:txBody>
      </p:sp>
      <p:sp>
        <p:nvSpPr>
          <p:cNvPr id="12" name="TextBox 11">
            <a:extLst>
              <a:ext uri="{FF2B5EF4-FFF2-40B4-BE49-F238E27FC236}">
                <a16:creationId xmlns:a16="http://schemas.microsoft.com/office/drawing/2014/main" id="{64C74CF5-9969-B7D7-A1C6-2A80CF6E3DFB}"/>
              </a:ext>
            </a:extLst>
          </p:cNvPr>
          <p:cNvSpPr txBox="1"/>
          <p:nvPr/>
        </p:nvSpPr>
        <p:spPr>
          <a:xfrm>
            <a:off x="9402336" y="3000190"/>
            <a:ext cx="928331" cy="307777"/>
          </a:xfrm>
          <a:prstGeom prst="rect">
            <a:avLst/>
          </a:prstGeom>
          <a:noFill/>
        </p:spPr>
        <p:txBody>
          <a:bodyPr wrap="none" rtlCol="0">
            <a:spAutoFit/>
          </a:bodyPr>
          <a:lstStyle/>
          <a:p>
            <a:r>
              <a:rPr lang="en-US" sz="1400" dirty="0">
                <a:solidFill>
                  <a:srgbClr val="C00000"/>
                </a:solidFill>
              </a:rPr>
              <a:t>soybeans</a:t>
            </a:r>
            <a:endParaRPr lang="en-US" dirty="0">
              <a:solidFill>
                <a:srgbClr val="C00000"/>
              </a:solidFill>
            </a:endParaRPr>
          </a:p>
        </p:txBody>
      </p:sp>
      <p:sp>
        <p:nvSpPr>
          <p:cNvPr id="13" name="TextBox 12">
            <a:extLst>
              <a:ext uri="{FF2B5EF4-FFF2-40B4-BE49-F238E27FC236}">
                <a16:creationId xmlns:a16="http://schemas.microsoft.com/office/drawing/2014/main" id="{CE892FA4-696D-B3C6-1EC1-D1ABDB8005E7}"/>
              </a:ext>
            </a:extLst>
          </p:cNvPr>
          <p:cNvSpPr txBox="1"/>
          <p:nvPr/>
        </p:nvSpPr>
        <p:spPr>
          <a:xfrm>
            <a:off x="9402336" y="4457462"/>
            <a:ext cx="537327" cy="307777"/>
          </a:xfrm>
          <a:prstGeom prst="rect">
            <a:avLst/>
          </a:prstGeom>
          <a:noFill/>
        </p:spPr>
        <p:txBody>
          <a:bodyPr wrap="none" rtlCol="0">
            <a:spAutoFit/>
          </a:bodyPr>
          <a:lstStyle/>
          <a:p>
            <a:r>
              <a:rPr lang="en-US" sz="1400" dirty="0">
                <a:solidFill>
                  <a:srgbClr val="C00000"/>
                </a:solidFill>
              </a:rPr>
              <a:t>corn</a:t>
            </a:r>
            <a:endParaRPr lang="en-US" dirty="0">
              <a:solidFill>
                <a:srgbClr val="C00000"/>
              </a:solidFill>
            </a:endParaRPr>
          </a:p>
        </p:txBody>
      </p:sp>
    </p:spTree>
    <p:extLst>
      <p:ext uri="{BB962C8B-B14F-4D97-AF65-F5344CB8AC3E}">
        <p14:creationId xmlns:p14="http://schemas.microsoft.com/office/powerpoint/2010/main" val="183766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F3C909-B38D-8622-BE5D-AC7FF41441B3}"/>
              </a:ext>
            </a:extLst>
          </p:cNvPr>
          <p:cNvPicPr>
            <a:picLocks noChangeAspect="1"/>
          </p:cNvPicPr>
          <p:nvPr/>
        </p:nvPicPr>
        <p:blipFill>
          <a:blip r:embed="rId2"/>
          <a:srcRect b="18922"/>
          <a:stretch/>
        </p:blipFill>
        <p:spPr>
          <a:xfrm>
            <a:off x="5324764" y="0"/>
            <a:ext cx="6867236" cy="6833184"/>
          </a:xfrm>
          <a:prstGeom prst="rect">
            <a:avLst/>
          </a:prstGeom>
        </p:spPr>
      </p:pic>
      <p:pic>
        <p:nvPicPr>
          <p:cNvPr id="6" name="Picture 5">
            <a:extLst>
              <a:ext uri="{FF2B5EF4-FFF2-40B4-BE49-F238E27FC236}">
                <a16:creationId xmlns:a16="http://schemas.microsoft.com/office/drawing/2014/main" id="{2FEB2DDD-13CB-870A-08EF-2D549A083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55" y="5803658"/>
            <a:ext cx="5221735" cy="338524"/>
          </a:xfrm>
          <a:prstGeom prst="rect">
            <a:avLst/>
          </a:prstGeom>
        </p:spPr>
      </p:pic>
    </p:spTree>
    <p:extLst>
      <p:ext uri="{BB962C8B-B14F-4D97-AF65-F5344CB8AC3E}">
        <p14:creationId xmlns:p14="http://schemas.microsoft.com/office/powerpoint/2010/main" val="612836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33B19A-4273-9736-107B-E204DACCB7E3}"/>
              </a:ext>
            </a:extLst>
          </p:cNvPr>
          <p:cNvSpPr txBox="1"/>
          <p:nvPr/>
        </p:nvSpPr>
        <p:spPr>
          <a:xfrm>
            <a:off x="163398" y="2228671"/>
            <a:ext cx="12028602"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Preliminary results DIVERSE rotation E26 (2018-2022)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solidFill>
                  <a:prstClr val="black"/>
                </a:solidFill>
                <a:latin typeface="Calibri" panose="020F0502020204030204" pitchFamily="34" charset="0"/>
                <a:cs typeface="Calibri" panose="020F0502020204030204" pitchFamily="34" charset="0"/>
              </a:rPr>
              <a:t>Plot 3</a:t>
            </a:r>
            <a:endParaRPr kumimoji="0" lang="en-US" sz="3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10/10/2024</a:t>
            </a:r>
          </a:p>
        </p:txBody>
      </p:sp>
    </p:spTree>
    <p:extLst>
      <p:ext uri="{BB962C8B-B14F-4D97-AF65-F5344CB8AC3E}">
        <p14:creationId xmlns:p14="http://schemas.microsoft.com/office/powerpoint/2010/main" val="795886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155CFCB-6396-D460-9F29-1DD2C1367979}"/>
              </a:ext>
            </a:extLst>
          </p:cNvPr>
          <p:cNvGraphicFramePr>
            <a:graphicFrameLocks/>
          </p:cNvGraphicFramePr>
          <p:nvPr>
            <p:extLst>
              <p:ext uri="{D42A27DB-BD31-4B8C-83A1-F6EECF244321}">
                <p14:modId xmlns:p14="http://schemas.microsoft.com/office/powerpoint/2010/main" val="4097205151"/>
              </p:ext>
            </p:extLst>
          </p:nvPr>
        </p:nvGraphicFramePr>
        <p:xfrm>
          <a:off x="685800" y="469231"/>
          <a:ext cx="10382037" cy="611053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E16DB48A-4A4D-465C-E107-1FFC3E3AE3A8}"/>
              </a:ext>
            </a:extLst>
          </p:cNvPr>
          <p:cNvSpPr txBox="1"/>
          <p:nvPr/>
        </p:nvSpPr>
        <p:spPr>
          <a:xfrm>
            <a:off x="0" y="0"/>
            <a:ext cx="558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Aptos" panose="02110004020202020204"/>
              </a:rPr>
              <a:t>Measured cover crop biomass Elora E26 (2018-2021)</a:t>
            </a:r>
            <a:endPar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86196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59B784-EE67-BB8A-D600-A3674928804A}"/>
              </a:ext>
            </a:extLst>
          </p:cNvPr>
          <p:cNvPicPr>
            <a:picLocks noChangeAspect="1"/>
          </p:cNvPicPr>
          <p:nvPr/>
        </p:nvPicPr>
        <p:blipFill>
          <a:blip r:embed="rId2"/>
          <a:stretch>
            <a:fillRect/>
          </a:stretch>
        </p:blipFill>
        <p:spPr>
          <a:xfrm>
            <a:off x="0" y="619377"/>
            <a:ext cx="6626953" cy="4806064"/>
          </a:xfrm>
          <a:prstGeom prst="rect">
            <a:avLst/>
          </a:prstGeom>
        </p:spPr>
      </p:pic>
      <p:pic>
        <p:nvPicPr>
          <p:cNvPr id="5" name="Picture 4">
            <a:extLst>
              <a:ext uri="{FF2B5EF4-FFF2-40B4-BE49-F238E27FC236}">
                <a16:creationId xmlns:a16="http://schemas.microsoft.com/office/drawing/2014/main" id="{72F24C03-152A-DCEA-89AA-4AC3E9897260}"/>
              </a:ext>
            </a:extLst>
          </p:cNvPr>
          <p:cNvPicPr>
            <a:picLocks noChangeAspect="1"/>
          </p:cNvPicPr>
          <p:nvPr/>
        </p:nvPicPr>
        <p:blipFill>
          <a:blip r:embed="rId3"/>
          <a:srcRect b="35056"/>
          <a:stretch/>
        </p:blipFill>
        <p:spPr>
          <a:xfrm>
            <a:off x="6626953" y="403239"/>
            <a:ext cx="5476816" cy="2960596"/>
          </a:xfrm>
          <a:prstGeom prst="rect">
            <a:avLst/>
          </a:prstGeom>
        </p:spPr>
      </p:pic>
      <p:pic>
        <p:nvPicPr>
          <p:cNvPr id="6" name="Picture 5">
            <a:extLst>
              <a:ext uri="{FF2B5EF4-FFF2-40B4-BE49-F238E27FC236}">
                <a16:creationId xmlns:a16="http://schemas.microsoft.com/office/drawing/2014/main" id="{B755162E-1DF0-A433-09DF-4CFE596EDC94}"/>
              </a:ext>
            </a:extLst>
          </p:cNvPr>
          <p:cNvPicPr>
            <a:picLocks noChangeAspect="1"/>
          </p:cNvPicPr>
          <p:nvPr/>
        </p:nvPicPr>
        <p:blipFill>
          <a:blip r:embed="rId4"/>
          <a:srcRect b="35233"/>
          <a:stretch/>
        </p:blipFill>
        <p:spPr>
          <a:xfrm>
            <a:off x="6181371" y="3429000"/>
            <a:ext cx="6010629" cy="3240258"/>
          </a:xfrm>
          <a:prstGeom prst="rect">
            <a:avLst/>
          </a:prstGeom>
        </p:spPr>
      </p:pic>
      <p:sp>
        <p:nvSpPr>
          <p:cNvPr id="7" name="TextBox 6">
            <a:extLst>
              <a:ext uri="{FF2B5EF4-FFF2-40B4-BE49-F238E27FC236}">
                <a16:creationId xmlns:a16="http://schemas.microsoft.com/office/drawing/2014/main" id="{81B591CD-7642-3977-E212-0EEEDD78C892}"/>
              </a:ext>
            </a:extLst>
          </p:cNvPr>
          <p:cNvSpPr txBox="1"/>
          <p:nvPr/>
        </p:nvSpPr>
        <p:spPr>
          <a:xfrm>
            <a:off x="635726" y="1532697"/>
            <a:ext cx="537327" cy="307777"/>
          </a:xfrm>
          <a:prstGeom prst="rect">
            <a:avLst/>
          </a:prstGeom>
          <a:noFill/>
        </p:spPr>
        <p:txBody>
          <a:bodyPr wrap="none" rtlCol="0">
            <a:spAutoFit/>
          </a:bodyPr>
          <a:lstStyle/>
          <a:p>
            <a:r>
              <a:rPr lang="en-US" sz="1400" dirty="0">
                <a:solidFill>
                  <a:srgbClr val="C00000"/>
                </a:solidFill>
              </a:rPr>
              <a:t>corn</a:t>
            </a:r>
            <a:endParaRPr lang="en-US" dirty="0">
              <a:solidFill>
                <a:srgbClr val="C00000"/>
              </a:solidFill>
            </a:endParaRPr>
          </a:p>
        </p:txBody>
      </p:sp>
      <p:sp>
        <p:nvSpPr>
          <p:cNvPr id="8" name="TextBox 7">
            <a:extLst>
              <a:ext uri="{FF2B5EF4-FFF2-40B4-BE49-F238E27FC236}">
                <a16:creationId xmlns:a16="http://schemas.microsoft.com/office/drawing/2014/main" id="{2BA16F2F-E1C2-9192-9B4A-B46AC8E49E35}"/>
              </a:ext>
            </a:extLst>
          </p:cNvPr>
          <p:cNvSpPr txBox="1"/>
          <p:nvPr/>
        </p:nvSpPr>
        <p:spPr>
          <a:xfrm>
            <a:off x="552120" y="2480669"/>
            <a:ext cx="837345" cy="307777"/>
          </a:xfrm>
          <a:prstGeom prst="rect">
            <a:avLst/>
          </a:prstGeom>
          <a:noFill/>
        </p:spPr>
        <p:txBody>
          <a:bodyPr wrap="none" rtlCol="0">
            <a:spAutoFit/>
          </a:bodyPr>
          <a:lstStyle/>
          <a:p>
            <a:r>
              <a:rPr lang="en-US" sz="1400" b="1" dirty="0">
                <a:solidFill>
                  <a:srgbClr val="C00000"/>
                </a:solidFill>
              </a:rPr>
              <a:t>2-cc fall</a:t>
            </a:r>
            <a:endParaRPr lang="en-US" b="1" dirty="0">
              <a:solidFill>
                <a:srgbClr val="C00000"/>
              </a:solidFill>
            </a:endParaRPr>
          </a:p>
        </p:txBody>
      </p:sp>
      <p:sp>
        <p:nvSpPr>
          <p:cNvPr id="9" name="TextBox 8">
            <a:extLst>
              <a:ext uri="{FF2B5EF4-FFF2-40B4-BE49-F238E27FC236}">
                <a16:creationId xmlns:a16="http://schemas.microsoft.com/office/drawing/2014/main" id="{DE558C2D-9D2F-178A-26A6-07E29858984C}"/>
              </a:ext>
            </a:extLst>
          </p:cNvPr>
          <p:cNvSpPr txBox="1"/>
          <p:nvPr/>
        </p:nvSpPr>
        <p:spPr>
          <a:xfrm>
            <a:off x="1411045" y="926190"/>
            <a:ext cx="1082348" cy="307777"/>
          </a:xfrm>
          <a:prstGeom prst="rect">
            <a:avLst/>
          </a:prstGeom>
          <a:noFill/>
        </p:spPr>
        <p:txBody>
          <a:bodyPr wrap="none" rtlCol="0">
            <a:spAutoFit/>
          </a:bodyPr>
          <a:lstStyle/>
          <a:p>
            <a:r>
              <a:rPr lang="en-US" sz="1400" b="1" dirty="0">
                <a:solidFill>
                  <a:srgbClr val="C00000"/>
                </a:solidFill>
              </a:rPr>
              <a:t>2-cc spring</a:t>
            </a:r>
            <a:endParaRPr lang="en-US" b="1" dirty="0">
              <a:solidFill>
                <a:srgbClr val="C00000"/>
              </a:solidFill>
            </a:endParaRPr>
          </a:p>
        </p:txBody>
      </p:sp>
      <p:sp>
        <p:nvSpPr>
          <p:cNvPr id="10" name="TextBox 9">
            <a:extLst>
              <a:ext uri="{FF2B5EF4-FFF2-40B4-BE49-F238E27FC236}">
                <a16:creationId xmlns:a16="http://schemas.microsoft.com/office/drawing/2014/main" id="{35A3EBB9-6CB2-51F6-2E24-486FF006873A}"/>
              </a:ext>
            </a:extLst>
          </p:cNvPr>
          <p:cNvSpPr txBox="1"/>
          <p:nvPr/>
        </p:nvSpPr>
        <p:spPr>
          <a:xfrm>
            <a:off x="1463480" y="2480669"/>
            <a:ext cx="928331" cy="307777"/>
          </a:xfrm>
          <a:prstGeom prst="rect">
            <a:avLst/>
          </a:prstGeom>
          <a:noFill/>
        </p:spPr>
        <p:txBody>
          <a:bodyPr wrap="none" rtlCol="0">
            <a:spAutoFit/>
          </a:bodyPr>
          <a:lstStyle/>
          <a:p>
            <a:r>
              <a:rPr lang="en-US" sz="1400" dirty="0">
                <a:solidFill>
                  <a:srgbClr val="C00000"/>
                </a:solidFill>
              </a:rPr>
              <a:t>soybeans</a:t>
            </a:r>
            <a:endParaRPr lang="en-US" dirty="0">
              <a:solidFill>
                <a:srgbClr val="C00000"/>
              </a:solidFill>
            </a:endParaRPr>
          </a:p>
        </p:txBody>
      </p:sp>
      <p:sp>
        <p:nvSpPr>
          <p:cNvPr id="11" name="TextBox 10">
            <a:extLst>
              <a:ext uri="{FF2B5EF4-FFF2-40B4-BE49-F238E27FC236}">
                <a16:creationId xmlns:a16="http://schemas.microsoft.com/office/drawing/2014/main" id="{4C6652FC-00A0-79B3-0DD8-576EFFEF927E}"/>
              </a:ext>
            </a:extLst>
          </p:cNvPr>
          <p:cNvSpPr txBox="1"/>
          <p:nvPr/>
        </p:nvSpPr>
        <p:spPr>
          <a:xfrm>
            <a:off x="2748863" y="926190"/>
            <a:ext cx="444352" cy="307777"/>
          </a:xfrm>
          <a:prstGeom prst="rect">
            <a:avLst/>
          </a:prstGeom>
          <a:noFill/>
        </p:spPr>
        <p:txBody>
          <a:bodyPr wrap="none" rtlCol="0">
            <a:spAutoFit/>
          </a:bodyPr>
          <a:lstStyle/>
          <a:p>
            <a:r>
              <a:rPr lang="en-US" sz="1400" dirty="0">
                <a:solidFill>
                  <a:srgbClr val="C00000"/>
                </a:solidFill>
              </a:rPr>
              <a:t>ww</a:t>
            </a:r>
            <a:endParaRPr lang="en-US" dirty="0">
              <a:solidFill>
                <a:srgbClr val="C00000"/>
              </a:solidFill>
            </a:endParaRPr>
          </a:p>
        </p:txBody>
      </p:sp>
      <p:sp>
        <p:nvSpPr>
          <p:cNvPr id="12" name="TextBox 11">
            <a:extLst>
              <a:ext uri="{FF2B5EF4-FFF2-40B4-BE49-F238E27FC236}">
                <a16:creationId xmlns:a16="http://schemas.microsoft.com/office/drawing/2014/main" id="{6E4ED81D-8273-F809-7091-E54630760470}"/>
              </a:ext>
            </a:extLst>
          </p:cNvPr>
          <p:cNvSpPr txBox="1"/>
          <p:nvPr/>
        </p:nvSpPr>
        <p:spPr>
          <a:xfrm>
            <a:off x="2552366" y="2480668"/>
            <a:ext cx="837345" cy="307777"/>
          </a:xfrm>
          <a:prstGeom prst="rect">
            <a:avLst/>
          </a:prstGeom>
          <a:noFill/>
        </p:spPr>
        <p:txBody>
          <a:bodyPr wrap="none" rtlCol="0">
            <a:spAutoFit/>
          </a:bodyPr>
          <a:lstStyle/>
          <a:p>
            <a:r>
              <a:rPr lang="en-US" sz="1400" b="1" dirty="0">
                <a:solidFill>
                  <a:srgbClr val="C00000"/>
                </a:solidFill>
              </a:rPr>
              <a:t>4-cc fall</a:t>
            </a:r>
            <a:endParaRPr lang="en-US" b="1" dirty="0">
              <a:solidFill>
                <a:srgbClr val="C00000"/>
              </a:solidFill>
            </a:endParaRPr>
          </a:p>
        </p:txBody>
      </p:sp>
      <p:sp>
        <p:nvSpPr>
          <p:cNvPr id="13" name="TextBox 12">
            <a:extLst>
              <a:ext uri="{FF2B5EF4-FFF2-40B4-BE49-F238E27FC236}">
                <a16:creationId xmlns:a16="http://schemas.microsoft.com/office/drawing/2014/main" id="{68EE17C8-D7FF-4515-DF11-4A35096427E8}"/>
              </a:ext>
            </a:extLst>
          </p:cNvPr>
          <p:cNvSpPr txBox="1"/>
          <p:nvPr/>
        </p:nvSpPr>
        <p:spPr>
          <a:xfrm>
            <a:off x="3448685" y="942204"/>
            <a:ext cx="1082348" cy="307777"/>
          </a:xfrm>
          <a:prstGeom prst="rect">
            <a:avLst/>
          </a:prstGeom>
          <a:noFill/>
        </p:spPr>
        <p:txBody>
          <a:bodyPr wrap="none" rtlCol="0">
            <a:spAutoFit/>
          </a:bodyPr>
          <a:lstStyle/>
          <a:p>
            <a:r>
              <a:rPr lang="en-US" sz="1400" b="1" dirty="0">
                <a:solidFill>
                  <a:srgbClr val="C00000"/>
                </a:solidFill>
              </a:rPr>
              <a:t>4-cc spring</a:t>
            </a:r>
            <a:endParaRPr lang="en-US" b="1" dirty="0">
              <a:solidFill>
                <a:srgbClr val="C00000"/>
              </a:solidFill>
            </a:endParaRPr>
          </a:p>
        </p:txBody>
      </p:sp>
      <p:sp>
        <p:nvSpPr>
          <p:cNvPr id="14" name="TextBox 13">
            <a:extLst>
              <a:ext uri="{FF2B5EF4-FFF2-40B4-BE49-F238E27FC236}">
                <a16:creationId xmlns:a16="http://schemas.microsoft.com/office/drawing/2014/main" id="{D15316EA-F828-363F-1325-82CAB364565C}"/>
              </a:ext>
            </a:extLst>
          </p:cNvPr>
          <p:cNvSpPr txBox="1"/>
          <p:nvPr/>
        </p:nvSpPr>
        <p:spPr>
          <a:xfrm>
            <a:off x="3697743" y="3031259"/>
            <a:ext cx="537327" cy="307777"/>
          </a:xfrm>
          <a:prstGeom prst="rect">
            <a:avLst/>
          </a:prstGeom>
          <a:noFill/>
        </p:spPr>
        <p:txBody>
          <a:bodyPr wrap="none" rtlCol="0">
            <a:spAutoFit/>
          </a:bodyPr>
          <a:lstStyle/>
          <a:p>
            <a:r>
              <a:rPr lang="en-US" sz="1400" dirty="0">
                <a:solidFill>
                  <a:srgbClr val="C00000"/>
                </a:solidFill>
              </a:rPr>
              <a:t>corn</a:t>
            </a:r>
            <a:endParaRPr lang="en-US" dirty="0">
              <a:solidFill>
                <a:srgbClr val="C00000"/>
              </a:solidFill>
            </a:endParaRPr>
          </a:p>
        </p:txBody>
      </p:sp>
      <p:sp>
        <p:nvSpPr>
          <p:cNvPr id="15" name="TextBox 14">
            <a:extLst>
              <a:ext uri="{FF2B5EF4-FFF2-40B4-BE49-F238E27FC236}">
                <a16:creationId xmlns:a16="http://schemas.microsoft.com/office/drawing/2014/main" id="{22807D67-EE1A-547C-D81A-C70355D4B77F}"/>
              </a:ext>
            </a:extLst>
          </p:cNvPr>
          <p:cNvSpPr txBox="1"/>
          <p:nvPr/>
        </p:nvSpPr>
        <p:spPr>
          <a:xfrm>
            <a:off x="3571186" y="3807056"/>
            <a:ext cx="837345" cy="307777"/>
          </a:xfrm>
          <a:prstGeom prst="rect">
            <a:avLst/>
          </a:prstGeom>
          <a:noFill/>
        </p:spPr>
        <p:txBody>
          <a:bodyPr wrap="none" rtlCol="0">
            <a:spAutoFit/>
          </a:bodyPr>
          <a:lstStyle/>
          <a:p>
            <a:r>
              <a:rPr lang="en-US" sz="1400" b="1" dirty="0">
                <a:solidFill>
                  <a:srgbClr val="C00000"/>
                </a:solidFill>
              </a:rPr>
              <a:t>2-cc fall</a:t>
            </a:r>
            <a:endParaRPr lang="en-US" b="1" dirty="0">
              <a:solidFill>
                <a:srgbClr val="C00000"/>
              </a:solidFill>
            </a:endParaRPr>
          </a:p>
        </p:txBody>
      </p:sp>
      <p:sp>
        <p:nvSpPr>
          <p:cNvPr id="16" name="TextBox 15">
            <a:extLst>
              <a:ext uri="{FF2B5EF4-FFF2-40B4-BE49-F238E27FC236}">
                <a16:creationId xmlns:a16="http://schemas.microsoft.com/office/drawing/2014/main" id="{0DAFC60B-17D7-F77F-9B50-939E9BA53386}"/>
              </a:ext>
            </a:extLst>
          </p:cNvPr>
          <p:cNvSpPr txBox="1"/>
          <p:nvPr/>
        </p:nvSpPr>
        <p:spPr>
          <a:xfrm>
            <a:off x="2704" y="13219"/>
            <a:ext cx="1031558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Using DNDC default values for cover crops, plus calibration from conventional rotation for other crops  </a:t>
            </a:r>
          </a:p>
        </p:txBody>
      </p:sp>
      <p:sp>
        <p:nvSpPr>
          <p:cNvPr id="22" name="Oval 21">
            <a:extLst>
              <a:ext uri="{FF2B5EF4-FFF2-40B4-BE49-F238E27FC236}">
                <a16:creationId xmlns:a16="http://schemas.microsoft.com/office/drawing/2014/main" id="{7CEF86C9-6A29-29CC-30CE-068A5D8D715F}"/>
              </a:ext>
            </a:extLst>
          </p:cNvPr>
          <p:cNvSpPr/>
          <p:nvPr/>
        </p:nvSpPr>
        <p:spPr>
          <a:xfrm>
            <a:off x="1367402" y="1244065"/>
            <a:ext cx="1010194" cy="1110354"/>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3997CD9-9D3E-5D4F-EE1A-C13B8413CF60}"/>
              </a:ext>
            </a:extLst>
          </p:cNvPr>
          <p:cNvSpPr/>
          <p:nvPr/>
        </p:nvSpPr>
        <p:spPr>
          <a:xfrm>
            <a:off x="379271" y="2721553"/>
            <a:ext cx="1010194" cy="1110354"/>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9DD2967-CF41-104D-B418-96BDD98DCB71}"/>
              </a:ext>
            </a:extLst>
          </p:cNvPr>
          <p:cNvSpPr/>
          <p:nvPr/>
        </p:nvSpPr>
        <p:spPr>
          <a:xfrm>
            <a:off x="2426496" y="2728806"/>
            <a:ext cx="1010194" cy="1110354"/>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BA4E31F-56FC-717C-CFB1-B7F4519D65C5}"/>
              </a:ext>
            </a:extLst>
          </p:cNvPr>
          <p:cNvSpPr/>
          <p:nvPr/>
        </p:nvSpPr>
        <p:spPr>
          <a:xfrm>
            <a:off x="3484761" y="1232265"/>
            <a:ext cx="1010194" cy="1110354"/>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32057D8-4DE2-0B7C-47DA-449E5B44AF4B}"/>
              </a:ext>
            </a:extLst>
          </p:cNvPr>
          <p:cNvSpPr/>
          <p:nvPr/>
        </p:nvSpPr>
        <p:spPr>
          <a:xfrm>
            <a:off x="3393771" y="4027676"/>
            <a:ext cx="1221772" cy="1110354"/>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3B1575B-EBA6-B28E-9EDD-A77258E281C6}"/>
              </a:ext>
            </a:extLst>
          </p:cNvPr>
          <p:cNvSpPr txBox="1"/>
          <p:nvPr/>
        </p:nvSpPr>
        <p:spPr>
          <a:xfrm>
            <a:off x="286845" y="5524217"/>
            <a:ext cx="5368386" cy="738664"/>
          </a:xfrm>
          <a:prstGeom prst="rect">
            <a:avLst/>
          </a:prstGeom>
          <a:noFill/>
        </p:spPr>
        <p:txBody>
          <a:bodyPr wrap="square" rtlCol="0">
            <a:spAutoFit/>
          </a:bodyPr>
          <a:lstStyle/>
          <a:p>
            <a:r>
              <a:rPr lang="en-US" sz="1400" dirty="0">
                <a:solidFill>
                  <a:srgbClr val="C00000"/>
                </a:solidFill>
              </a:rPr>
              <a:t>There seems to be a big mismatch in cover crop biomass, particularly for the 2-species cover crop; however, results for respiration and GPP do not look terrible</a:t>
            </a:r>
            <a:endParaRPr lang="en-US" dirty="0">
              <a:solidFill>
                <a:srgbClr val="C00000"/>
              </a:solidFill>
            </a:endParaRPr>
          </a:p>
        </p:txBody>
      </p:sp>
    </p:spTree>
    <p:extLst>
      <p:ext uri="{BB962C8B-B14F-4D97-AF65-F5344CB8AC3E}">
        <p14:creationId xmlns:p14="http://schemas.microsoft.com/office/powerpoint/2010/main" val="428256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70A373-BF86-5F79-6AB5-44346FAA5AF0}"/>
              </a:ext>
            </a:extLst>
          </p:cNvPr>
          <p:cNvSpPr txBox="1"/>
          <p:nvPr/>
        </p:nvSpPr>
        <p:spPr>
          <a:xfrm>
            <a:off x="0" y="0"/>
            <a:ext cx="643355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Default cover crop option from DNDC + max grain biomass = 10</a:t>
            </a:r>
          </a:p>
        </p:txBody>
      </p:sp>
      <p:pic>
        <p:nvPicPr>
          <p:cNvPr id="4" name="Picture 3">
            <a:extLst>
              <a:ext uri="{FF2B5EF4-FFF2-40B4-BE49-F238E27FC236}">
                <a16:creationId xmlns:a16="http://schemas.microsoft.com/office/drawing/2014/main" id="{0150065C-D19C-2C0D-8143-F5A0D0B50B9A}"/>
              </a:ext>
            </a:extLst>
          </p:cNvPr>
          <p:cNvPicPr>
            <a:picLocks noChangeAspect="1"/>
          </p:cNvPicPr>
          <p:nvPr/>
        </p:nvPicPr>
        <p:blipFill>
          <a:blip r:embed="rId2"/>
          <a:stretch>
            <a:fillRect/>
          </a:stretch>
        </p:blipFill>
        <p:spPr>
          <a:xfrm>
            <a:off x="0" y="1183602"/>
            <a:ext cx="7038604" cy="4006708"/>
          </a:xfrm>
          <a:prstGeom prst="rect">
            <a:avLst/>
          </a:prstGeom>
        </p:spPr>
      </p:pic>
      <p:pic>
        <p:nvPicPr>
          <p:cNvPr id="5" name="Picture 4">
            <a:extLst>
              <a:ext uri="{FF2B5EF4-FFF2-40B4-BE49-F238E27FC236}">
                <a16:creationId xmlns:a16="http://schemas.microsoft.com/office/drawing/2014/main" id="{4404343A-CA27-192A-7325-E2370D21471E}"/>
              </a:ext>
            </a:extLst>
          </p:cNvPr>
          <p:cNvPicPr>
            <a:picLocks noChangeAspect="1"/>
          </p:cNvPicPr>
          <p:nvPr/>
        </p:nvPicPr>
        <p:blipFill>
          <a:blip r:embed="rId3"/>
          <a:srcRect b="35179"/>
          <a:stretch/>
        </p:blipFill>
        <p:spPr>
          <a:xfrm>
            <a:off x="6718799" y="94996"/>
            <a:ext cx="5473201" cy="2953005"/>
          </a:xfrm>
          <a:prstGeom prst="rect">
            <a:avLst/>
          </a:prstGeom>
        </p:spPr>
      </p:pic>
      <p:pic>
        <p:nvPicPr>
          <p:cNvPr id="6" name="Picture 5">
            <a:extLst>
              <a:ext uri="{FF2B5EF4-FFF2-40B4-BE49-F238E27FC236}">
                <a16:creationId xmlns:a16="http://schemas.microsoft.com/office/drawing/2014/main" id="{0BC05CB8-73A6-E597-EC6D-374A73A0557B}"/>
              </a:ext>
            </a:extLst>
          </p:cNvPr>
          <p:cNvPicPr>
            <a:picLocks noChangeAspect="1"/>
          </p:cNvPicPr>
          <p:nvPr/>
        </p:nvPicPr>
        <p:blipFill>
          <a:blip r:embed="rId4"/>
          <a:srcRect b="35416"/>
          <a:stretch/>
        </p:blipFill>
        <p:spPr>
          <a:xfrm>
            <a:off x="6461279" y="3429000"/>
            <a:ext cx="5787463" cy="3111137"/>
          </a:xfrm>
          <a:prstGeom prst="rect">
            <a:avLst/>
          </a:prstGeom>
        </p:spPr>
      </p:pic>
      <p:sp>
        <p:nvSpPr>
          <p:cNvPr id="7" name="TextBox 6">
            <a:extLst>
              <a:ext uri="{FF2B5EF4-FFF2-40B4-BE49-F238E27FC236}">
                <a16:creationId xmlns:a16="http://schemas.microsoft.com/office/drawing/2014/main" id="{28EB5EBE-2F25-1E14-4008-33B5F15F8249}"/>
              </a:ext>
            </a:extLst>
          </p:cNvPr>
          <p:cNvSpPr txBox="1"/>
          <p:nvPr/>
        </p:nvSpPr>
        <p:spPr>
          <a:xfrm>
            <a:off x="635726" y="1776549"/>
            <a:ext cx="537327" cy="307777"/>
          </a:xfrm>
          <a:prstGeom prst="rect">
            <a:avLst/>
          </a:prstGeom>
          <a:noFill/>
        </p:spPr>
        <p:txBody>
          <a:bodyPr wrap="none" rtlCol="0">
            <a:spAutoFit/>
          </a:bodyPr>
          <a:lstStyle/>
          <a:p>
            <a:r>
              <a:rPr lang="en-US" sz="1400" dirty="0">
                <a:solidFill>
                  <a:srgbClr val="C00000"/>
                </a:solidFill>
              </a:rPr>
              <a:t>corn</a:t>
            </a:r>
            <a:endParaRPr lang="en-US" dirty="0">
              <a:solidFill>
                <a:srgbClr val="C00000"/>
              </a:solidFill>
            </a:endParaRPr>
          </a:p>
        </p:txBody>
      </p:sp>
      <p:sp>
        <p:nvSpPr>
          <p:cNvPr id="8" name="TextBox 7">
            <a:extLst>
              <a:ext uri="{FF2B5EF4-FFF2-40B4-BE49-F238E27FC236}">
                <a16:creationId xmlns:a16="http://schemas.microsoft.com/office/drawing/2014/main" id="{C4C1815F-D781-1836-CD13-1D7AB57C89A0}"/>
              </a:ext>
            </a:extLst>
          </p:cNvPr>
          <p:cNvSpPr txBox="1"/>
          <p:nvPr/>
        </p:nvSpPr>
        <p:spPr>
          <a:xfrm>
            <a:off x="717479" y="2794190"/>
            <a:ext cx="530915" cy="307777"/>
          </a:xfrm>
          <a:prstGeom prst="rect">
            <a:avLst/>
          </a:prstGeom>
          <a:noFill/>
        </p:spPr>
        <p:txBody>
          <a:bodyPr wrap="none" rtlCol="0">
            <a:spAutoFit/>
          </a:bodyPr>
          <a:lstStyle/>
          <a:p>
            <a:r>
              <a:rPr lang="en-US" sz="1400" dirty="0">
                <a:solidFill>
                  <a:srgbClr val="C00000"/>
                </a:solidFill>
              </a:rPr>
              <a:t>2-cc</a:t>
            </a:r>
            <a:endParaRPr lang="en-US" dirty="0">
              <a:solidFill>
                <a:srgbClr val="C00000"/>
              </a:solidFill>
            </a:endParaRPr>
          </a:p>
        </p:txBody>
      </p:sp>
      <p:sp>
        <p:nvSpPr>
          <p:cNvPr id="9" name="TextBox 8">
            <a:extLst>
              <a:ext uri="{FF2B5EF4-FFF2-40B4-BE49-F238E27FC236}">
                <a16:creationId xmlns:a16="http://schemas.microsoft.com/office/drawing/2014/main" id="{8BF57C15-0475-FB5A-9AE6-B3DB19462B33}"/>
              </a:ext>
            </a:extLst>
          </p:cNvPr>
          <p:cNvSpPr txBox="1"/>
          <p:nvPr/>
        </p:nvSpPr>
        <p:spPr>
          <a:xfrm>
            <a:off x="1808779" y="1492396"/>
            <a:ext cx="530915" cy="307777"/>
          </a:xfrm>
          <a:prstGeom prst="rect">
            <a:avLst/>
          </a:prstGeom>
          <a:noFill/>
        </p:spPr>
        <p:txBody>
          <a:bodyPr wrap="none" rtlCol="0">
            <a:spAutoFit/>
          </a:bodyPr>
          <a:lstStyle/>
          <a:p>
            <a:r>
              <a:rPr lang="en-US" sz="1400" dirty="0">
                <a:solidFill>
                  <a:srgbClr val="C00000"/>
                </a:solidFill>
              </a:rPr>
              <a:t>2-cc</a:t>
            </a:r>
            <a:endParaRPr lang="en-US" dirty="0">
              <a:solidFill>
                <a:srgbClr val="C00000"/>
              </a:solidFill>
            </a:endParaRPr>
          </a:p>
        </p:txBody>
      </p:sp>
      <p:sp>
        <p:nvSpPr>
          <p:cNvPr id="10" name="TextBox 9">
            <a:extLst>
              <a:ext uri="{FF2B5EF4-FFF2-40B4-BE49-F238E27FC236}">
                <a16:creationId xmlns:a16="http://schemas.microsoft.com/office/drawing/2014/main" id="{22FB79E8-A3FD-293E-DE52-A17F970F8EDB}"/>
              </a:ext>
            </a:extLst>
          </p:cNvPr>
          <p:cNvSpPr txBox="1"/>
          <p:nvPr/>
        </p:nvSpPr>
        <p:spPr>
          <a:xfrm>
            <a:off x="1638644" y="2691119"/>
            <a:ext cx="928331" cy="307777"/>
          </a:xfrm>
          <a:prstGeom prst="rect">
            <a:avLst/>
          </a:prstGeom>
          <a:noFill/>
        </p:spPr>
        <p:txBody>
          <a:bodyPr wrap="none" rtlCol="0">
            <a:spAutoFit/>
          </a:bodyPr>
          <a:lstStyle/>
          <a:p>
            <a:r>
              <a:rPr lang="en-US" sz="1400" dirty="0">
                <a:solidFill>
                  <a:srgbClr val="C00000"/>
                </a:solidFill>
              </a:rPr>
              <a:t>soybeans</a:t>
            </a:r>
            <a:endParaRPr lang="en-US" dirty="0">
              <a:solidFill>
                <a:srgbClr val="C00000"/>
              </a:solidFill>
            </a:endParaRPr>
          </a:p>
        </p:txBody>
      </p:sp>
      <p:sp>
        <p:nvSpPr>
          <p:cNvPr id="11" name="TextBox 10">
            <a:extLst>
              <a:ext uri="{FF2B5EF4-FFF2-40B4-BE49-F238E27FC236}">
                <a16:creationId xmlns:a16="http://schemas.microsoft.com/office/drawing/2014/main" id="{47A93DA9-E905-6CF7-636E-A5FF30579250}"/>
              </a:ext>
            </a:extLst>
          </p:cNvPr>
          <p:cNvSpPr txBox="1"/>
          <p:nvPr/>
        </p:nvSpPr>
        <p:spPr>
          <a:xfrm>
            <a:off x="2964954" y="1492396"/>
            <a:ext cx="444352" cy="307777"/>
          </a:xfrm>
          <a:prstGeom prst="rect">
            <a:avLst/>
          </a:prstGeom>
          <a:noFill/>
        </p:spPr>
        <p:txBody>
          <a:bodyPr wrap="none" rtlCol="0">
            <a:spAutoFit/>
          </a:bodyPr>
          <a:lstStyle/>
          <a:p>
            <a:r>
              <a:rPr lang="en-US" sz="1400" dirty="0">
                <a:solidFill>
                  <a:srgbClr val="C00000"/>
                </a:solidFill>
              </a:rPr>
              <a:t>ww</a:t>
            </a:r>
            <a:endParaRPr lang="en-US" dirty="0">
              <a:solidFill>
                <a:srgbClr val="C00000"/>
              </a:solidFill>
            </a:endParaRPr>
          </a:p>
        </p:txBody>
      </p:sp>
      <p:sp>
        <p:nvSpPr>
          <p:cNvPr id="12" name="TextBox 11">
            <a:extLst>
              <a:ext uri="{FF2B5EF4-FFF2-40B4-BE49-F238E27FC236}">
                <a16:creationId xmlns:a16="http://schemas.microsoft.com/office/drawing/2014/main" id="{D0A684F5-86B7-7E81-692B-2CCAE36D7548}"/>
              </a:ext>
            </a:extLst>
          </p:cNvPr>
          <p:cNvSpPr txBox="1"/>
          <p:nvPr/>
        </p:nvSpPr>
        <p:spPr>
          <a:xfrm>
            <a:off x="2802106" y="2691119"/>
            <a:ext cx="530915" cy="307777"/>
          </a:xfrm>
          <a:prstGeom prst="rect">
            <a:avLst/>
          </a:prstGeom>
          <a:noFill/>
        </p:spPr>
        <p:txBody>
          <a:bodyPr wrap="none" rtlCol="0">
            <a:spAutoFit/>
          </a:bodyPr>
          <a:lstStyle/>
          <a:p>
            <a:r>
              <a:rPr lang="en-US" sz="1400" dirty="0">
                <a:solidFill>
                  <a:srgbClr val="C00000"/>
                </a:solidFill>
              </a:rPr>
              <a:t>4-cc</a:t>
            </a:r>
            <a:endParaRPr lang="en-US" dirty="0">
              <a:solidFill>
                <a:srgbClr val="C00000"/>
              </a:solidFill>
            </a:endParaRPr>
          </a:p>
        </p:txBody>
      </p:sp>
      <p:sp>
        <p:nvSpPr>
          <p:cNvPr id="13" name="TextBox 12">
            <a:extLst>
              <a:ext uri="{FF2B5EF4-FFF2-40B4-BE49-F238E27FC236}">
                <a16:creationId xmlns:a16="http://schemas.microsoft.com/office/drawing/2014/main" id="{8F6080BA-7135-0AED-55AF-C213B31D1E08}"/>
              </a:ext>
            </a:extLst>
          </p:cNvPr>
          <p:cNvSpPr txBox="1"/>
          <p:nvPr/>
        </p:nvSpPr>
        <p:spPr>
          <a:xfrm>
            <a:off x="3859287" y="1492396"/>
            <a:ext cx="530915" cy="307777"/>
          </a:xfrm>
          <a:prstGeom prst="rect">
            <a:avLst/>
          </a:prstGeom>
          <a:noFill/>
        </p:spPr>
        <p:txBody>
          <a:bodyPr wrap="none" rtlCol="0">
            <a:spAutoFit/>
          </a:bodyPr>
          <a:lstStyle/>
          <a:p>
            <a:r>
              <a:rPr lang="en-US" sz="1400" dirty="0">
                <a:solidFill>
                  <a:srgbClr val="C00000"/>
                </a:solidFill>
              </a:rPr>
              <a:t>4-cc</a:t>
            </a:r>
            <a:endParaRPr lang="en-US" dirty="0">
              <a:solidFill>
                <a:srgbClr val="C00000"/>
              </a:solidFill>
            </a:endParaRPr>
          </a:p>
        </p:txBody>
      </p:sp>
      <p:sp>
        <p:nvSpPr>
          <p:cNvPr id="14" name="TextBox 13">
            <a:extLst>
              <a:ext uri="{FF2B5EF4-FFF2-40B4-BE49-F238E27FC236}">
                <a16:creationId xmlns:a16="http://schemas.microsoft.com/office/drawing/2014/main" id="{A5F03BFA-0CE6-6CD2-C858-7A94CE358FB9}"/>
              </a:ext>
            </a:extLst>
          </p:cNvPr>
          <p:cNvSpPr txBox="1"/>
          <p:nvPr/>
        </p:nvSpPr>
        <p:spPr>
          <a:xfrm>
            <a:off x="3958691" y="3241709"/>
            <a:ext cx="537327" cy="307777"/>
          </a:xfrm>
          <a:prstGeom prst="rect">
            <a:avLst/>
          </a:prstGeom>
          <a:noFill/>
        </p:spPr>
        <p:txBody>
          <a:bodyPr wrap="none" rtlCol="0">
            <a:spAutoFit/>
          </a:bodyPr>
          <a:lstStyle/>
          <a:p>
            <a:r>
              <a:rPr lang="en-US" sz="1400" dirty="0">
                <a:solidFill>
                  <a:srgbClr val="C00000"/>
                </a:solidFill>
              </a:rPr>
              <a:t>corn</a:t>
            </a:r>
            <a:endParaRPr lang="en-US" dirty="0">
              <a:solidFill>
                <a:srgbClr val="C00000"/>
              </a:solidFill>
            </a:endParaRPr>
          </a:p>
        </p:txBody>
      </p:sp>
      <p:sp>
        <p:nvSpPr>
          <p:cNvPr id="15" name="TextBox 14">
            <a:extLst>
              <a:ext uri="{FF2B5EF4-FFF2-40B4-BE49-F238E27FC236}">
                <a16:creationId xmlns:a16="http://schemas.microsoft.com/office/drawing/2014/main" id="{F011D393-1499-D82A-4D60-335059ED2038}"/>
              </a:ext>
            </a:extLst>
          </p:cNvPr>
          <p:cNvSpPr txBox="1"/>
          <p:nvPr/>
        </p:nvSpPr>
        <p:spPr>
          <a:xfrm>
            <a:off x="3958691" y="4070511"/>
            <a:ext cx="530915" cy="307777"/>
          </a:xfrm>
          <a:prstGeom prst="rect">
            <a:avLst/>
          </a:prstGeom>
          <a:noFill/>
        </p:spPr>
        <p:txBody>
          <a:bodyPr wrap="none" rtlCol="0">
            <a:spAutoFit/>
          </a:bodyPr>
          <a:lstStyle/>
          <a:p>
            <a:r>
              <a:rPr lang="en-US" sz="1400" dirty="0">
                <a:solidFill>
                  <a:srgbClr val="C00000"/>
                </a:solidFill>
              </a:rPr>
              <a:t>2-cc</a:t>
            </a:r>
            <a:endParaRPr lang="en-US" dirty="0">
              <a:solidFill>
                <a:srgbClr val="C00000"/>
              </a:solidFill>
            </a:endParaRPr>
          </a:p>
        </p:txBody>
      </p:sp>
      <p:sp>
        <p:nvSpPr>
          <p:cNvPr id="16" name="Oval 15">
            <a:extLst>
              <a:ext uri="{FF2B5EF4-FFF2-40B4-BE49-F238E27FC236}">
                <a16:creationId xmlns:a16="http://schemas.microsoft.com/office/drawing/2014/main" id="{94326C41-9015-1694-8FE7-53FE096A5D91}"/>
              </a:ext>
            </a:extLst>
          </p:cNvPr>
          <p:cNvSpPr/>
          <p:nvPr/>
        </p:nvSpPr>
        <p:spPr>
          <a:xfrm>
            <a:off x="477839" y="3298025"/>
            <a:ext cx="1010194" cy="54864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759700A-BD56-626F-E701-2B0E1526B455}"/>
              </a:ext>
            </a:extLst>
          </p:cNvPr>
          <p:cNvSpPr/>
          <p:nvPr/>
        </p:nvSpPr>
        <p:spPr>
          <a:xfrm>
            <a:off x="1556781" y="2142479"/>
            <a:ext cx="1010194" cy="54864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70D46AB-CB75-5099-C0E8-AC239B2D680C}"/>
              </a:ext>
            </a:extLst>
          </p:cNvPr>
          <p:cNvSpPr/>
          <p:nvPr/>
        </p:nvSpPr>
        <p:spPr>
          <a:xfrm>
            <a:off x="2579243" y="3264526"/>
            <a:ext cx="1010194" cy="54864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534C1E0-F11C-43BB-A07C-C166CBF173F3}"/>
              </a:ext>
            </a:extLst>
          </p:cNvPr>
          <p:cNvSpPr/>
          <p:nvPr/>
        </p:nvSpPr>
        <p:spPr>
          <a:xfrm>
            <a:off x="3654483" y="4442382"/>
            <a:ext cx="1010194" cy="54864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024FB57-1B28-DC7B-0E42-DC0E500BB2B7}"/>
              </a:ext>
            </a:extLst>
          </p:cNvPr>
          <p:cNvSpPr/>
          <p:nvPr/>
        </p:nvSpPr>
        <p:spPr>
          <a:xfrm>
            <a:off x="3719051" y="2061239"/>
            <a:ext cx="1010194" cy="54864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C09E750-4158-2245-A6EB-84FE2476B47E}"/>
              </a:ext>
            </a:extLst>
          </p:cNvPr>
          <p:cNvSpPr txBox="1"/>
          <p:nvPr/>
        </p:nvSpPr>
        <p:spPr>
          <a:xfrm>
            <a:off x="280761" y="5451376"/>
            <a:ext cx="5368386" cy="738664"/>
          </a:xfrm>
          <a:prstGeom prst="rect">
            <a:avLst/>
          </a:prstGeom>
          <a:noFill/>
        </p:spPr>
        <p:txBody>
          <a:bodyPr wrap="square" rtlCol="0">
            <a:spAutoFit/>
          </a:bodyPr>
          <a:lstStyle/>
          <a:p>
            <a:r>
              <a:rPr lang="en-US" sz="1400" dirty="0">
                <a:solidFill>
                  <a:srgbClr val="C00000"/>
                </a:solidFill>
              </a:rPr>
              <a:t>Cover crop and cash crop yields comparisons seem to get closer for simulated and observed, but respiration and GPP actually show worse alignment that in the scenario from the previous slide.</a:t>
            </a:r>
            <a:endParaRPr lang="en-US" dirty="0">
              <a:solidFill>
                <a:srgbClr val="C00000"/>
              </a:solidFill>
            </a:endParaRPr>
          </a:p>
        </p:txBody>
      </p:sp>
    </p:spTree>
    <p:extLst>
      <p:ext uri="{BB962C8B-B14F-4D97-AF65-F5344CB8AC3E}">
        <p14:creationId xmlns:p14="http://schemas.microsoft.com/office/powerpoint/2010/main" val="1841225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FCC8D7-C736-A6DA-0AA1-B64E7B17F8D9}"/>
              </a:ext>
            </a:extLst>
          </p:cNvPr>
          <p:cNvSpPr txBox="1"/>
          <p:nvPr/>
        </p:nvSpPr>
        <p:spPr>
          <a:xfrm>
            <a:off x="0" y="0"/>
            <a:ext cx="593557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Default cereal rye from DNDC for 2CC + default cover crop for 4CC with maximum biomass = 10</a:t>
            </a:r>
          </a:p>
        </p:txBody>
      </p:sp>
      <p:pic>
        <p:nvPicPr>
          <p:cNvPr id="4" name="Picture 3">
            <a:extLst>
              <a:ext uri="{FF2B5EF4-FFF2-40B4-BE49-F238E27FC236}">
                <a16:creationId xmlns:a16="http://schemas.microsoft.com/office/drawing/2014/main" id="{F27B030A-80A2-DC43-BC1B-33CA4B2F481A}"/>
              </a:ext>
            </a:extLst>
          </p:cNvPr>
          <p:cNvPicPr>
            <a:picLocks noChangeAspect="1"/>
          </p:cNvPicPr>
          <p:nvPr/>
        </p:nvPicPr>
        <p:blipFill>
          <a:blip r:embed="rId2"/>
          <a:srcRect b="34489"/>
          <a:stretch/>
        </p:blipFill>
        <p:spPr>
          <a:xfrm>
            <a:off x="6256420" y="0"/>
            <a:ext cx="5935579" cy="3236580"/>
          </a:xfrm>
          <a:prstGeom prst="rect">
            <a:avLst/>
          </a:prstGeom>
        </p:spPr>
      </p:pic>
      <p:pic>
        <p:nvPicPr>
          <p:cNvPr id="5" name="Picture 4">
            <a:extLst>
              <a:ext uri="{FF2B5EF4-FFF2-40B4-BE49-F238E27FC236}">
                <a16:creationId xmlns:a16="http://schemas.microsoft.com/office/drawing/2014/main" id="{DAE760F6-7071-330C-7CCA-88893BB95EB3}"/>
              </a:ext>
            </a:extLst>
          </p:cNvPr>
          <p:cNvPicPr>
            <a:picLocks noChangeAspect="1"/>
          </p:cNvPicPr>
          <p:nvPr/>
        </p:nvPicPr>
        <p:blipFill>
          <a:blip r:embed="rId3"/>
          <a:srcRect b="35767"/>
          <a:stretch/>
        </p:blipFill>
        <p:spPr>
          <a:xfrm>
            <a:off x="5778403" y="3415370"/>
            <a:ext cx="6413596" cy="3429000"/>
          </a:xfrm>
          <a:prstGeom prst="rect">
            <a:avLst/>
          </a:prstGeom>
        </p:spPr>
      </p:pic>
      <p:pic>
        <p:nvPicPr>
          <p:cNvPr id="6" name="Picture 5">
            <a:extLst>
              <a:ext uri="{FF2B5EF4-FFF2-40B4-BE49-F238E27FC236}">
                <a16:creationId xmlns:a16="http://schemas.microsoft.com/office/drawing/2014/main" id="{276CD29A-9013-293C-2B9C-5C2CA08CFD0C}"/>
              </a:ext>
            </a:extLst>
          </p:cNvPr>
          <p:cNvPicPr>
            <a:picLocks noChangeAspect="1"/>
          </p:cNvPicPr>
          <p:nvPr/>
        </p:nvPicPr>
        <p:blipFill>
          <a:blip r:embed="rId4"/>
          <a:stretch>
            <a:fillRect/>
          </a:stretch>
        </p:blipFill>
        <p:spPr>
          <a:xfrm>
            <a:off x="-3534" y="1022684"/>
            <a:ext cx="5781937" cy="4812632"/>
          </a:xfrm>
          <a:prstGeom prst="rect">
            <a:avLst/>
          </a:prstGeom>
        </p:spPr>
      </p:pic>
      <p:sp>
        <p:nvSpPr>
          <p:cNvPr id="7" name="TextBox 6">
            <a:extLst>
              <a:ext uri="{FF2B5EF4-FFF2-40B4-BE49-F238E27FC236}">
                <a16:creationId xmlns:a16="http://schemas.microsoft.com/office/drawing/2014/main" id="{F43F6D23-7618-34F0-E8E1-C19BC5372505}"/>
              </a:ext>
            </a:extLst>
          </p:cNvPr>
          <p:cNvSpPr txBox="1"/>
          <p:nvPr/>
        </p:nvSpPr>
        <p:spPr>
          <a:xfrm>
            <a:off x="560392" y="1989418"/>
            <a:ext cx="537327" cy="307777"/>
          </a:xfrm>
          <a:prstGeom prst="rect">
            <a:avLst/>
          </a:prstGeom>
          <a:noFill/>
        </p:spPr>
        <p:txBody>
          <a:bodyPr wrap="none" rtlCol="0">
            <a:spAutoFit/>
          </a:bodyPr>
          <a:lstStyle/>
          <a:p>
            <a:r>
              <a:rPr lang="en-US" sz="1400" dirty="0">
                <a:solidFill>
                  <a:srgbClr val="C00000"/>
                </a:solidFill>
              </a:rPr>
              <a:t>corn</a:t>
            </a:r>
            <a:endParaRPr lang="en-US" dirty="0">
              <a:solidFill>
                <a:srgbClr val="C00000"/>
              </a:solidFill>
            </a:endParaRPr>
          </a:p>
        </p:txBody>
      </p:sp>
      <p:sp>
        <p:nvSpPr>
          <p:cNvPr id="8" name="TextBox 7">
            <a:extLst>
              <a:ext uri="{FF2B5EF4-FFF2-40B4-BE49-F238E27FC236}">
                <a16:creationId xmlns:a16="http://schemas.microsoft.com/office/drawing/2014/main" id="{78670D82-6221-2301-EA4B-F1C0251EC19D}"/>
              </a:ext>
            </a:extLst>
          </p:cNvPr>
          <p:cNvSpPr txBox="1"/>
          <p:nvPr/>
        </p:nvSpPr>
        <p:spPr>
          <a:xfrm>
            <a:off x="560392" y="2956152"/>
            <a:ext cx="530915" cy="307777"/>
          </a:xfrm>
          <a:prstGeom prst="rect">
            <a:avLst/>
          </a:prstGeom>
          <a:noFill/>
        </p:spPr>
        <p:txBody>
          <a:bodyPr wrap="none" rtlCol="0">
            <a:spAutoFit/>
          </a:bodyPr>
          <a:lstStyle/>
          <a:p>
            <a:r>
              <a:rPr lang="en-US" sz="1400" dirty="0">
                <a:solidFill>
                  <a:srgbClr val="C00000"/>
                </a:solidFill>
              </a:rPr>
              <a:t>2-cc</a:t>
            </a:r>
            <a:endParaRPr lang="en-US" dirty="0">
              <a:solidFill>
                <a:srgbClr val="C00000"/>
              </a:solidFill>
            </a:endParaRPr>
          </a:p>
        </p:txBody>
      </p:sp>
      <p:sp>
        <p:nvSpPr>
          <p:cNvPr id="9" name="TextBox 8">
            <a:extLst>
              <a:ext uri="{FF2B5EF4-FFF2-40B4-BE49-F238E27FC236}">
                <a16:creationId xmlns:a16="http://schemas.microsoft.com/office/drawing/2014/main" id="{35195BE1-9B63-37D5-E74D-397528DE52CD}"/>
              </a:ext>
            </a:extLst>
          </p:cNvPr>
          <p:cNvSpPr txBox="1"/>
          <p:nvPr/>
        </p:nvSpPr>
        <p:spPr>
          <a:xfrm>
            <a:off x="1357557" y="1374324"/>
            <a:ext cx="530915" cy="307777"/>
          </a:xfrm>
          <a:prstGeom prst="rect">
            <a:avLst/>
          </a:prstGeom>
          <a:noFill/>
        </p:spPr>
        <p:txBody>
          <a:bodyPr wrap="none" rtlCol="0">
            <a:spAutoFit/>
          </a:bodyPr>
          <a:lstStyle/>
          <a:p>
            <a:r>
              <a:rPr lang="en-US" sz="1400" dirty="0">
                <a:solidFill>
                  <a:srgbClr val="C00000"/>
                </a:solidFill>
              </a:rPr>
              <a:t>2-cc</a:t>
            </a:r>
            <a:endParaRPr lang="en-US" dirty="0">
              <a:solidFill>
                <a:srgbClr val="C00000"/>
              </a:solidFill>
            </a:endParaRPr>
          </a:p>
        </p:txBody>
      </p:sp>
      <p:sp>
        <p:nvSpPr>
          <p:cNvPr id="10" name="TextBox 9">
            <a:extLst>
              <a:ext uri="{FF2B5EF4-FFF2-40B4-BE49-F238E27FC236}">
                <a16:creationId xmlns:a16="http://schemas.microsoft.com/office/drawing/2014/main" id="{CD7CE01A-7469-14D5-E20A-C45AD3B3B6A4}"/>
              </a:ext>
            </a:extLst>
          </p:cNvPr>
          <p:cNvSpPr txBox="1"/>
          <p:nvPr/>
        </p:nvSpPr>
        <p:spPr>
          <a:xfrm>
            <a:off x="1097719" y="2928803"/>
            <a:ext cx="928331" cy="307777"/>
          </a:xfrm>
          <a:prstGeom prst="rect">
            <a:avLst/>
          </a:prstGeom>
          <a:noFill/>
        </p:spPr>
        <p:txBody>
          <a:bodyPr wrap="none" rtlCol="0">
            <a:spAutoFit/>
          </a:bodyPr>
          <a:lstStyle/>
          <a:p>
            <a:r>
              <a:rPr lang="en-US" sz="1400" dirty="0">
                <a:solidFill>
                  <a:srgbClr val="C00000"/>
                </a:solidFill>
              </a:rPr>
              <a:t>soybeans</a:t>
            </a:r>
            <a:endParaRPr lang="en-US" dirty="0">
              <a:solidFill>
                <a:srgbClr val="C00000"/>
              </a:solidFill>
            </a:endParaRPr>
          </a:p>
        </p:txBody>
      </p:sp>
      <p:sp>
        <p:nvSpPr>
          <p:cNvPr id="11" name="TextBox 10">
            <a:extLst>
              <a:ext uri="{FF2B5EF4-FFF2-40B4-BE49-F238E27FC236}">
                <a16:creationId xmlns:a16="http://schemas.microsoft.com/office/drawing/2014/main" id="{4347F2A7-13A6-E204-CB6B-2CE5576BD340}"/>
              </a:ext>
            </a:extLst>
          </p:cNvPr>
          <p:cNvSpPr txBox="1"/>
          <p:nvPr/>
        </p:nvSpPr>
        <p:spPr>
          <a:xfrm>
            <a:off x="2261181" y="1374324"/>
            <a:ext cx="444352" cy="307777"/>
          </a:xfrm>
          <a:prstGeom prst="rect">
            <a:avLst/>
          </a:prstGeom>
          <a:noFill/>
        </p:spPr>
        <p:txBody>
          <a:bodyPr wrap="none" rtlCol="0">
            <a:spAutoFit/>
          </a:bodyPr>
          <a:lstStyle/>
          <a:p>
            <a:r>
              <a:rPr lang="en-US" sz="1400" dirty="0">
                <a:solidFill>
                  <a:srgbClr val="C00000"/>
                </a:solidFill>
              </a:rPr>
              <a:t>ww</a:t>
            </a:r>
            <a:endParaRPr lang="en-US" dirty="0">
              <a:solidFill>
                <a:srgbClr val="C00000"/>
              </a:solidFill>
            </a:endParaRPr>
          </a:p>
        </p:txBody>
      </p:sp>
      <p:sp>
        <p:nvSpPr>
          <p:cNvPr id="12" name="TextBox 11">
            <a:extLst>
              <a:ext uri="{FF2B5EF4-FFF2-40B4-BE49-F238E27FC236}">
                <a16:creationId xmlns:a16="http://schemas.microsoft.com/office/drawing/2014/main" id="{378C166D-2D48-39DF-35C8-CD694A71A97C}"/>
              </a:ext>
            </a:extLst>
          </p:cNvPr>
          <p:cNvSpPr txBox="1"/>
          <p:nvPr/>
        </p:nvSpPr>
        <p:spPr>
          <a:xfrm>
            <a:off x="2261181" y="2928803"/>
            <a:ext cx="530915" cy="307777"/>
          </a:xfrm>
          <a:prstGeom prst="rect">
            <a:avLst/>
          </a:prstGeom>
          <a:noFill/>
        </p:spPr>
        <p:txBody>
          <a:bodyPr wrap="none" rtlCol="0">
            <a:spAutoFit/>
          </a:bodyPr>
          <a:lstStyle/>
          <a:p>
            <a:r>
              <a:rPr lang="en-US" sz="1400" dirty="0">
                <a:solidFill>
                  <a:srgbClr val="C00000"/>
                </a:solidFill>
              </a:rPr>
              <a:t>4-cc</a:t>
            </a:r>
            <a:endParaRPr lang="en-US" dirty="0">
              <a:solidFill>
                <a:srgbClr val="C00000"/>
              </a:solidFill>
            </a:endParaRPr>
          </a:p>
        </p:txBody>
      </p:sp>
      <p:sp>
        <p:nvSpPr>
          <p:cNvPr id="13" name="TextBox 12">
            <a:extLst>
              <a:ext uri="{FF2B5EF4-FFF2-40B4-BE49-F238E27FC236}">
                <a16:creationId xmlns:a16="http://schemas.microsoft.com/office/drawing/2014/main" id="{AAC49001-1296-9D4C-35AD-1B8F299FE2FC}"/>
              </a:ext>
            </a:extLst>
          </p:cNvPr>
          <p:cNvSpPr txBox="1"/>
          <p:nvPr/>
        </p:nvSpPr>
        <p:spPr>
          <a:xfrm>
            <a:off x="3155514" y="1374324"/>
            <a:ext cx="530915" cy="307777"/>
          </a:xfrm>
          <a:prstGeom prst="rect">
            <a:avLst/>
          </a:prstGeom>
          <a:noFill/>
        </p:spPr>
        <p:txBody>
          <a:bodyPr wrap="none" rtlCol="0">
            <a:spAutoFit/>
          </a:bodyPr>
          <a:lstStyle/>
          <a:p>
            <a:r>
              <a:rPr lang="en-US" sz="1400" dirty="0">
                <a:solidFill>
                  <a:srgbClr val="C00000"/>
                </a:solidFill>
              </a:rPr>
              <a:t>4-cc</a:t>
            </a:r>
            <a:endParaRPr lang="en-US" dirty="0">
              <a:solidFill>
                <a:srgbClr val="C00000"/>
              </a:solidFill>
            </a:endParaRPr>
          </a:p>
        </p:txBody>
      </p:sp>
      <p:sp>
        <p:nvSpPr>
          <p:cNvPr id="14" name="TextBox 13">
            <a:extLst>
              <a:ext uri="{FF2B5EF4-FFF2-40B4-BE49-F238E27FC236}">
                <a16:creationId xmlns:a16="http://schemas.microsoft.com/office/drawing/2014/main" id="{49B08756-E950-0A65-0AF2-FF6B045EA811}"/>
              </a:ext>
            </a:extLst>
          </p:cNvPr>
          <p:cNvSpPr txBox="1"/>
          <p:nvPr/>
        </p:nvSpPr>
        <p:spPr>
          <a:xfrm>
            <a:off x="3149102" y="3479393"/>
            <a:ext cx="537327" cy="307777"/>
          </a:xfrm>
          <a:prstGeom prst="rect">
            <a:avLst/>
          </a:prstGeom>
          <a:noFill/>
        </p:spPr>
        <p:txBody>
          <a:bodyPr wrap="none" rtlCol="0">
            <a:spAutoFit/>
          </a:bodyPr>
          <a:lstStyle/>
          <a:p>
            <a:r>
              <a:rPr lang="en-US" sz="1400" dirty="0">
                <a:solidFill>
                  <a:srgbClr val="C00000"/>
                </a:solidFill>
              </a:rPr>
              <a:t>corn</a:t>
            </a:r>
            <a:endParaRPr lang="en-US" dirty="0">
              <a:solidFill>
                <a:srgbClr val="C00000"/>
              </a:solidFill>
            </a:endParaRPr>
          </a:p>
        </p:txBody>
      </p:sp>
      <p:sp>
        <p:nvSpPr>
          <p:cNvPr id="15" name="TextBox 14">
            <a:extLst>
              <a:ext uri="{FF2B5EF4-FFF2-40B4-BE49-F238E27FC236}">
                <a16:creationId xmlns:a16="http://schemas.microsoft.com/office/drawing/2014/main" id="{F75BA9A1-CBC2-AE88-1010-55DA31DCE778}"/>
              </a:ext>
            </a:extLst>
          </p:cNvPr>
          <p:cNvSpPr txBox="1"/>
          <p:nvPr/>
        </p:nvSpPr>
        <p:spPr>
          <a:xfrm>
            <a:off x="3149102" y="4876832"/>
            <a:ext cx="530915" cy="307777"/>
          </a:xfrm>
          <a:prstGeom prst="rect">
            <a:avLst/>
          </a:prstGeom>
          <a:noFill/>
        </p:spPr>
        <p:txBody>
          <a:bodyPr wrap="none" rtlCol="0">
            <a:spAutoFit/>
          </a:bodyPr>
          <a:lstStyle/>
          <a:p>
            <a:r>
              <a:rPr lang="en-US" sz="1400" dirty="0">
                <a:solidFill>
                  <a:srgbClr val="C00000"/>
                </a:solidFill>
              </a:rPr>
              <a:t>2-cc</a:t>
            </a:r>
            <a:endParaRPr lang="en-US" dirty="0">
              <a:solidFill>
                <a:srgbClr val="C00000"/>
              </a:solidFill>
            </a:endParaRPr>
          </a:p>
        </p:txBody>
      </p:sp>
    </p:spTree>
    <p:extLst>
      <p:ext uri="{BB962C8B-B14F-4D97-AF65-F5344CB8AC3E}">
        <p14:creationId xmlns:p14="http://schemas.microsoft.com/office/powerpoint/2010/main" val="4077868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be62a12b-2cad-49a1-a5fa-85f4f3156a7d}" enabled="0" method="" siteId="{be62a12b-2cad-49a1-a5fa-85f4f3156a7d}" removed="1"/>
</clbl:labelList>
</file>

<file path=docProps/app.xml><?xml version="1.0" encoding="utf-8"?>
<Properties xmlns="http://schemas.openxmlformats.org/officeDocument/2006/extended-properties" xmlns:vt="http://schemas.openxmlformats.org/officeDocument/2006/docPropsVTypes">
  <TotalTime>17257</TotalTime>
  <Words>217</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Agustin Jose Olivo</dc:creator>
  <cp:lastModifiedBy>Agustin Olivo</cp:lastModifiedBy>
  <cp:revision>7</cp:revision>
  <dcterms:created xsi:type="dcterms:W3CDTF">2024-08-29T15:16:25Z</dcterms:created>
  <dcterms:modified xsi:type="dcterms:W3CDTF">2024-10-10T17:36:43Z</dcterms:modified>
</cp:coreProperties>
</file>