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1" r:id="rId3"/>
    <p:sldId id="272" r:id="rId4"/>
    <p:sldId id="273" r:id="rId5"/>
    <p:sldId id="274" r:id="rId6"/>
    <p:sldId id="275" r:id="rId7"/>
    <p:sldId id="276" r:id="rId8"/>
    <p:sldId id="277" r:id="rId9"/>
    <p:sldId id="278"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Olivo" userId="8d630fca-09ec-469f-88ae-dc625f0272e4" providerId="ADAL" clId="{F9500B67-E8F9-4578-8AD4-FFF667AB6B7C}"/>
    <pc:docChg chg="delSld modSld">
      <pc:chgData name="Agustin Olivo" userId="8d630fca-09ec-469f-88ae-dc625f0272e4" providerId="ADAL" clId="{F9500B67-E8F9-4578-8AD4-FFF667AB6B7C}" dt="2024-09-26T18:54:03.865" v="1" actId="1076"/>
      <pc:docMkLst>
        <pc:docMk/>
      </pc:docMkLst>
      <pc:sldChg chg="del">
        <pc:chgData name="Agustin Olivo" userId="8d630fca-09ec-469f-88ae-dc625f0272e4" providerId="ADAL" clId="{F9500B67-E8F9-4578-8AD4-FFF667AB6B7C}" dt="2024-09-26T18:41:39.768" v="0" actId="47"/>
        <pc:sldMkLst>
          <pc:docMk/>
          <pc:sldMk cId="1223557077" sldId="263"/>
        </pc:sldMkLst>
      </pc:sldChg>
      <pc:sldChg chg="del">
        <pc:chgData name="Agustin Olivo" userId="8d630fca-09ec-469f-88ae-dc625f0272e4" providerId="ADAL" clId="{F9500B67-E8F9-4578-8AD4-FFF667AB6B7C}" dt="2024-09-26T18:41:39.768" v="0" actId="47"/>
        <pc:sldMkLst>
          <pc:docMk/>
          <pc:sldMk cId="3157836292" sldId="264"/>
        </pc:sldMkLst>
      </pc:sldChg>
      <pc:sldChg chg="del">
        <pc:chgData name="Agustin Olivo" userId="8d630fca-09ec-469f-88ae-dc625f0272e4" providerId="ADAL" clId="{F9500B67-E8F9-4578-8AD4-FFF667AB6B7C}" dt="2024-09-26T18:41:39.768" v="0" actId="47"/>
        <pc:sldMkLst>
          <pc:docMk/>
          <pc:sldMk cId="2901477320" sldId="265"/>
        </pc:sldMkLst>
      </pc:sldChg>
      <pc:sldChg chg="del">
        <pc:chgData name="Agustin Olivo" userId="8d630fca-09ec-469f-88ae-dc625f0272e4" providerId="ADAL" clId="{F9500B67-E8F9-4578-8AD4-FFF667AB6B7C}" dt="2024-09-26T18:41:39.768" v="0" actId="47"/>
        <pc:sldMkLst>
          <pc:docMk/>
          <pc:sldMk cId="3282664939" sldId="266"/>
        </pc:sldMkLst>
      </pc:sldChg>
      <pc:sldChg chg="del">
        <pc:chgData name="Agustin Olivo" userId="8d630fca-09ec-469f-88ae-dc625f0272e4" providerId="ADAL" clId="{F9500B67-E8F9-4578-8AD4-FFF667AB6B7C}" dt="2024-09-26T18:41:39.768" v="0" actId="47"/>
        <pc:sldMkLst>
          <pc:docMk/>
          <pc:sldMk cId="909046527" sldId="267"/>
        </pc:sldMkLst>
      </pc:sldChg>
      <pc:sldChg chg="del">
        <pc:chgData name="Agustin Olivo" userId="8d630fca-09ec-469f-88ae-dc625f0272e4" providerId="ADAL" clId="{F9500B67-E8F9-4578-8AD4-FFF667AB6B7C}" dt="2024-09-26T18:41:39.768" v="0" actId="47"/>
        <pc:sldMkLst>
          <pc:docMk/>
          <pc:sldMk cId="2469507319" sldId="268"/>
        </pc:sldMkLst>
      </pc:sldChg>
      <pc:sldChg chg="del">
        <pc:chgData name="Agustin Olivo" userId="8d630fca-09ec-469f-88ae-dc625f0272e4" providerId="ADAL" clId="{F9500B67-E8F9-4578-8AD4-FFF667AB6B7C}" dt="2024-09-26T18:41:39.768" v="0" actId="47"/>
        <pc:sldMkLst>
          <pc:docMk/>
          <pc:sldMk cId="1048274082" sldId="269"/>
        </pc:sldMkLst>
      </pc:sldChg>
      <pc:sldChg chg="del">
        <pc:chgData name="Agustin Olivo" userId="8d630fca-09ec-469f-88ae-dc625f0272e4" providerId="ADAL" clId="{F9500B67-E8F9-4578-8AD4-FFF667AB6B7C}" dt="2024-09-26T18:41:39.768" v="0" actId="47"/>
        <pc:sldMkLst>
          <pc:docMk/>
          <pc:sldMk cId="3542560281" sldId="270"/>
        </pc:sldMkLst>
      </pc:sldChg>
      <pc:sldChg chg="modSp mod">
        <pc:chgData name="Agustin Olivo" userId="8d630fca-09ec-469f-88ae-dc625f0272e4" providerId="ADAL" clId="{F9500B67-E8F9-4578-8AD4-FFF667AB6B7C}" dt="2024-09-26T18:54:03.865" v="1" actId="1076"/>
        <pc:sldMkLst>
          <pc:docMk/>
          <pc:sldMk cId="2761866088" sldId="273"/>
        </pc:sldMkLst>
        <pc:spChg chg="mod">
          <ac:chgData name="Agustin Olivo" userId="8d630fca-09ec-469f-88ae-dc625f0272e4" providerId="ADAL" clId="{F9500B67-E8F9-4578-8AD4-FFF667AB6B7C}" dt="2024-09-26T18:54:03.865" v="1" actId="1076"/>
          <ac:spMkLst>
            <pc:docMk/>
            <pc:sldMk cId="2761866088" sldId="273"/>
            <ac:spMk id="11" creationId="{8A389CBF-9792-CD1D-9677-CCA083F194EB}"/>
          </ac:spMkLst>
        </pc:spChg>
      </pc:sldChg>
      <pc:sldChg chg="del">
        <pc:chgData name="Agustin Olivo" userId="8d630fca-09ec-469f-88ae-dc625f0272e4" providerId="ADAL" clId="{F9500B67-E8F9-4578-8AD4-FFF667AB6B7C}" dt="2024-09-26T18:41:39.768" v="0" actId="47"/>
        <pc:sldMkLst>
          <pc:docMk/>
          <pc:sldMk cId="3041831917" sldId="280"/>
        </pc:sldMkLst>
      </pc:sldChg>
      <pc:sldChg chg="del">
        <pc:chgData name="Agustin Olivo" userId="8d630fca-09ec-469f-88ae-dc625f0272e4" providerId="ADAL" clId="{F9500B67-E8F9-4578-8AD4-FFF667AB6B7C}" dt="2024-09-26T18:41:39.768" v="0" actId="47"/>
        <pc:sldMkLst>
          <pc:docMk/>
          <pc:sldMk cId="4022507580"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817A-EA46-1401-93D1-81C396EA56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94BE4-F114-AC1A-0C0E-4217F4571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FDA7DC-D10C-265C-AE23-A5A9382370A8}"/>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3D90018C-D4F9-814C-E90B-3BEABD58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4FDCD-F3B4-1704-0744-D30B71EE427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04307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1B32-72EA-EF12-6A2D-7D78CAB66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743A6-21A1-2F79-35AB-6B7D73B0C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ABC0D-E2AB-5CD5-4EDE-BACB05D04ACD}"/>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0CB8208F-0E3F-8625-F775-C8BC34AE1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06BA-4ACE-10CF-0536-3770D4B8C6F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02918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D3D90-4498-6590-1821-616153A486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26FF0-88E3-5AA3-0F1F-128B9BD2C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63841-C3EF-E139-2E92-2B99CBD26915}"/>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8B4A8C35-E451-9CE9-67A5-E8A8CA05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FB4AF-D9C9-E051-83EA-61853B5C2DC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360414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E7EA-92FA-C8CF-E6BA-4F975183C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1A780E-46E3-9431-9DC8-7E9687FA7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E205B-BA70-D315-37CA-AB2C3865895E}"/>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069E32C4-C2EC-ADB8-4308-365AA729E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70172-0824-DB8C-4CAE-4952BBE61FB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147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25B-0DF5-1526-302D-F13405BF0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CFD5B-EFFF-ADCA-C790-D81518999C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B4BB3-737D-D3D8-FE41-FE18039DB80E}"/>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4053C37C-9F19-70DA-94C1-F1E4D02D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AA718-9E28-50B2-7113-4D83309F6EA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20033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D0A7-DE01-3E3A-D6CD-37A7F1BBA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B6E7-5DA3-0C2C-7621-0241A7696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7D637-9D89-4BA7-F0F5-1B13E5C73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91FCB-99A3-FA09-A954-83FBF1526421}"/>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6" name="Footer Placeholder 5">
            <a:extLst>
              <a:ext uri="{FF2B5EF4-FFF2-40B4-BE49-F238E27FC236}">
                <a16:creationId xmlns:a16="http://schemas.microsoft.com/office/drawing/2014/main" id="{A184019F-27BC-D4CA-09D5-8807380E7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19E72-E363-8856-D9C2-E12E3471C07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54276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38DF-B09D-7FCE-D13A-E50850104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B3FA0F-6CB5-8B63-601B-D6A855D8C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33F90-7D7D-D5BC-5C7F-6D852B0C2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9C279-22ED-BCA6-5860-346EC72DC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EAB1D-0746-0732-8F19-304A806BA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CE66D-E64D-6CF9-84F1-AC636A41F08F}"/>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8" name="Footer Placeholder 7">
            <a:extLst>
              <a:ext uri="{FF2B5EF4-FFF2-40B4-BE49-F238E27FC236}">
                <a16:creationId xmlns:a16="http://schemas.microsoft.com/office/drawing/2014/main" id="{275D5BB0-518E-9BBB-E966-3963CF1A0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84823F-AEB5-03FE-DE69-ACB486604579}"/>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353470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B6C4-4E81-F967-E66D-6AD078560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9FB8E-2C92-58BD-D9AD-637C3AE7CA44}"/>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4" name="Footer Placeholder 3">
            <a:extLst>
              <a:ext uri="{FF2B5EF4-FFF2-40B4-BE49-F238E27FC236}">
                <a16:creationId xmlns:a16="http://schemas.microsoft.com/office/drawing/2014/main" id="{A3FBBDEB-784E-F56C-650B-10FEA586F1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24E31-EEB0-17A1-6C52-DF0D085FDA2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10206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395C5-82FD-DE25-744B-59B809874BA8}"/>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3" name="Footer Placeholder 2">
            <a:extLst>
              <a:ext uri="{FF2B5EF4-FFF2-40B4-BE49-F238E27FC236}">
                <a16:creationId xmlns:a16="http://schemas.microsoft.com/office/drawing/2014/main" id="{DFDAF814-A99D-9BED-AC44-E6997184A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4D176-12E2-2EFA-0F0D-B4C9E50DB9B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150214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7F47-7F33-CB27-1D96-9458934B7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57692-76A8-A3E3-0AA8-FF6A417A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FA6FB-0BEA-2AFA-0AB4-A8A75C5A8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45A22-DAAF-8A97-4F52-0243BF41BC44}"/>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6" name="Footer Placeholder 5">
            <a:extLst>
              <a:ext uri="{FF2B5EF4-FFF2-40B4-BE49-F238E27FC236}">
                <a16:creationId xmlns:a16="http://schemas.microsoft.com/office/drawing/2014/main" id="{801F1A15-763F-B78A-A9E9-541311797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FE38F-4D02-EEA6-05B1-F796CC503C90}"/>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56174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5A40-1029-3A7D-A8BC-B0574DE5B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FB2F7-06FC-B7EC-8FB8-9A99A1B7C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C42E0-F327-17F9-2023-3E150D2AA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37E5B-D917-B1D0-59A6-A5B89E509AE8}"/>
              </a:ext>
            </a:extLst>
          </p:cNvPr>
          <p:cNvSpPr>
            <a:spLocks noGrp="1"/>
          </p:cNvSpPr>
          <p:nvPr>
            <p:ph type="dt" sz="half" idx="10"/>
          </p:nvPr>
        </p:nvSpPr>
        <p:spPr/>
        <p:txBody>
          <a:bodyPr/>
          <a:lstStyle/>
          <a:p>
            <a:fld id="{7CBE84D2-81C2-4E21-AEA7-643B7CC39ACA}" type="datetimeFigureOut">
              <a:rPr lang="en-US" smtClean="0"/>
              <a:t>9/26/2024</a:t>
            </a:fld>
            <a:endParaRPr lang="en-US"/>
          </a:p>
        </p:txBody>
      </p:sp>
      <p:sp>
        <p:nvSpPr>
          <p:cNvPr id="6" name="Footer Placeholder 5">
            <a:extLst>
              <a:ext uri="{FF2B5EF4-FFF2-40B4-BE49-F238E27FC236}">
                <a16:creationId xmlns:a16="http://schemas.microsoft.com/office/drawing/2014/main" id="{4C11913D-6606-9D52-5CFF-42E2A708E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60317-2369-CA52-7FD3-4F13E64A8D4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36415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4B782-D79E-DCF6-3DD5-1B047E0C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5EA04-6F7F-35DA-1DBD-89359056C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11D7E-CACC-A76D-381C-338C662F3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BE84D2-81C2-4E21-AEA7-643B7CC39ACA}" type="datetimeFigureOut">
              <a:rPr lang="en-US" smtClean="0"/>
              <a:t>9/26/2024</a:t>
            </a:fld>
            <a:endParaRPr lang="en-US"/>
          </a:p>
        </p:txBody>
      </p:sp>
      <p:sp>
        <p:nvSpPr>
          <p:cNvPr id="5" name="Footer Placeholder 4">
            <a:extLst>
              <a:ext uri="{FF2B5EF4-FFF2-40B4-BE49-F238E27FC236}">
                <a16:creationId xmlns:a16="http://schemas.microsoft.com/office/drawing/2014/main" id="{785E2B24-99E5-D9BD-406E-3B9C7C34C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3D2FB2-885F-EEE5-672C-5A50606B5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0956B-A10A-45DE-8F4D-8CDE9CAC3D6D}" type="slidenum">
              <a:rPr lang="en-US" smtClean="0"/>
              <a:t>‹#›</a:t>
            </a:fld>
            <a:endParaRPr lang="en-US"/>
          </a:p>
        </p:txBody>
      </p:sp>
    </p:spTree>
    <p:extLst>
      <p:ext uri="{BB962C8B-B14F-4D97-AF65-F5344CB8AC3E}">
        <p14:creationId xmlns:p14="http://schemas.microsoft.com/office/powerpoint/2010/main" val="77280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3B19A-4273-9736-107B-E204DACCB7E3}"/>
              </a:ext>
            </a:extLst>
          </p:cNvPr>
          <p:cNvSpPr txBox="1"/>
          <p:nvPr/>
        </p:nvSpPr>
        <p:spPr>
          <a:xfrm>
            <a:off x="163398" y="2228671"/>
            <a:ext cx="12028602"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Preliminary results conventional rotation E26 (2018-2022) + Questions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black"/>
                </a:solidFill>
                <a:latin typeface="Calibri" panose="020F0502020204030204" pitchFamily="34" charset="0"/>
                <a:cs typeface="Calibri" panose="020F0502020204030204" pitchFamily="34" charset="0"/>
              </a:rPr>
              <a:t>26/9/2024</a:t>
            </a:r>
            <a:endPar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10262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AA812-D40E-CA52-5682-0DB09138D211}"/>
              </a:ext>
            </a:extLst>
          </p:cNvPr>
          <p:cNvSpPr txBox="1"/>
          <p:nvPr/>
        </p:nvSpPr>
        <p:spPr>
          <a:xfrm>
            <a:off x="0" y="0"/>
            <a:ext cx="12006071"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Questions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prstClr val="black"/>
                </a:solidFill>
                <a:latin typeface="Calibri" panose="020F0502020204030204" pitchFamily="34" charset="0"/>
                <a:cs typeface="Calibri" panose="020F0502020204030204" pitchFamily="34" charset="0"/>
              </a:rPr>
              <a:t>DNDC</a:t>
            </a:r>
          </a:p>
          <a:p>
            <a:pPr marL="800100" lvl="1" indent="-342900">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I noticed that some of the values in the “tile drain and model parms” differ between the file that Azeem shared (modeling for 2015-2017), compared to those suggested by Brian in a document that he shared with </a:t>
            </a:r>
            <a:r>
              <a:rPr lang="en-US" sz="1600" dirty="0" err="1">
                <a:solidFill>
                  <a:prstClr val="black"/>
                </a:solidFill>
                <a:latin typeface="Calibri" panose="020F0502020204030204" pitchFamily="34" charset="0"/>
                <a:cs typeface="Calibri" panose="020F0502020204030204" pitchFamily="34" charset="0"/>
              </a:rPr>
              <a:t>Nirmani</a:t>
            </a:r>
            <a:r>
              <a:rPr lang="en-US" sz="1600" dirty="0">
                <a:solidFill>
                  <a:prstClr val="black"/>
                </a:solidFill>
                <a:latin typeface="Calibri" panose="020F0502020204030204" pitchFamily="34" charset="0"/>
                <a:cs typeface="Calibri" panose="020F0502020204030204" pitchFamily="34" charset="0"/>
              </a:rPr>
              <a:t> some time ago (see table, and colored values). I imagine some of that is due to calibration, but </a:t>
            </a:r>
            <a:r>
              <a:rPr lang="en-US" sz="1600" u="sng" dirty="0">
                <a:solidFill>
                  <a:prstClr val="black"/>
                </a:solidFill>
                <a:latin typeface="Calibri" panose="020F0502020204030204" pitchFamily="34" charset="0"/>
                <a:cs typeface="Calibri" panose="020F0502020204030204" pitchFamily="34" charset="0"/>
              </a:rPr>
              <a:t>I was curious how you got those values.</a:t>
            </a:r>
            <a:endPar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62D67CF-FD41-3037-E815-154A87437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584" y="1524000"/>
            <a:ext cx="5372492" cy="4991218"/>
          </a:xfrm>
          <a:prstGeom prst="rect">
            <a:avLst/>
          </a:prstGeom>
        </p:spPr>
      </p:pic>
      <p:cxnSp>
        <p:nvCxnSpPr>
          <p:cNvPr id="5" name="Straight Arrow Connector 4">
            <a:extLst>
              <a:ext uri="{FF2B5EF4-FFF2-40B4-BE49-F238E27FC236}">
                <a16:creationId xmlns:a16="http://schemas.microsoft.com/office/drawing/2014/main" id="{0DC8115A-BE54-10CE-545B-87F72EC748A9}"/>
              </a:ext>
            </a:extLst>
          </p:cNvPr>
          <p:cNvCxnSpPr>
            <a:cxnSpLocks/>
          </p:cNvCxnSpPr>
          <p:nvPr/>
        </p:nvCxnSpPr>
        <p:spPr>
          <a:xfrm flipH="1">
            <a:off x="8942954" y="3027621"/>
            <a:ext cx="60109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AE27C1E-BB30-2762-DF24-CD2ED254FBF2}"/>
              </a:ext>
            </a:extLst>
          </p:cNvPr>
          <p:cNvCxnSpPr>
            <a:cxnSpLocks/>
          </p:cNvCxnSpPr>
          <p:nvPr/>
        </p:nvCxnSpPr>
        <p:spPr>
          <a:xfrm flipH="1">
            <a:off x="8942954" y="5037396"/>
            <a:ext cx="60109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9EAEC-56FC-4FA4-9808-C13B6F17F39E}"/>
              </a:ext>
            </a:extLst>
          </p:cNvPr>
          <p:cNvCxnSpPr>
            <a:cxnSpLocks/>
          </p:cNvCxnSpPr>
          <p:nvPr/>
        </p:nvCxnSpPr>
        <p:spPr>
          <a:xfrm flipH="1">
            <a:off x="8942954" y="5237421"/>
            <a:ext cx="60109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1AB7CB0-A595-BE38-09B5-48E85CB56351}"/>
              </a:ext>
            </a:extLst>
          </p:cNvPr>
          <p:cNvCxnSpPr>
            <a:cxnSpLocks/>
          </p:cNvCxnSpPr>
          <p:nvPr/>
        </p:nvCxnSpPr>
        <p:spPr>
          <a:xfrm flipH="1">
            <a:off x="8942954" y="5789871"/>
            <a:ext cx="60109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7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7C5B8-2B80-113B-FC2B-D8FE777F28E9}"/>
              </a:ext>
            </a:extLst>
          </p:cNvPr>
          <p:cNvPicPr>
            <a:picLocks noChangeAspect="1"/>
          </p:cNvPicPr>
          <p:nvPr/>
        </p:nvPicPr>
        <p:blipFill>
          <a:blip r:embed="rId2"/>
          <a:stretch>
            <a:fillRect/>
          </a:stretch>
        </p:blipFill>
        <p:spPr>
          <a:xfrm>
            <a:off x="1384325" y="909561"/>
            <a:ext cx="8804704" cy="5284689"/>
          </a:xfrm>
          <a:prstGeom prst="rect">
            <a:avLst/>
          </a:prstGeom>
        </p:spPr>
      </p:pic>
      <p:sp>
        <p:nvSpPr>
          <p:cNvPr id="5" name="TextBox 4">
            <a:extLst>
              <a:ext uri="{FF2B5EF4-FFF2-40B4-BE49-F238E27FC236}">
                <a16:creationId xmlns:a16="http://schemas.microsoft.com/office/drawing/2014/main" id="{E833B19A-4273-9736-107B-E204DACCB7E3}"/>
              </a:ext>
            </a:extLst>
          </p:cNvPr>
          <p:cNvSpPr txBox="1"/>
          <p:nvPr/>
        </p:nvSpPr>
        <p:spPr>
          <a:xfrm>
            <a:off x="1" y="0"/>
            <a:ext cx="120286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Modeled vs observed yield showed good matching, but probably has opportunities for improvement</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7" name="Picture 6">
            <a:extLst>
              <a:ext uri="{FF2B5EF4-FFF2-40B4-BE49-F238E27FC236}">
                <a16:creationId xmlns:a16="http://schemas.microsoft.com/office/drawing/2014/main" id="{25B5A285-A0EC-D4B0-5043-1571AEA37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302" y="6368143"/>
            <a:ext cx="6130270" cy="412522"/>
          </a:xfrm>
          <a:prstGeom prst="rect">
            <a:avLst/>
          </a:prstGeom>
        </p:spPr>
      </p:pic>
    </p:spTree>
    <p:extLst>
      <p:ext uri="{BB962C8B-B14F-4D97-AF65-F5344CB8AC3E}">
        <p14:creationId xmlns:p14="http://schemas.microsoft.com/office/powerpoint/2010/main" val="34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E32ECE-63B5-1044-E416-7482A25171C7}"/>
              </a:ext>
            </a:extLst>
          </p:cNvPr>
          <p:cNvPicPr>
            <a:picLocks noChangeAspect="1"/>
          </p:cNvPicPr>
          <p:nvPr/>
        </p:nvPicPr>
        <p:blipFill>
          <a:blip r:embed="rId2"/>
          <a:stretch>
            <a:fillRect/>
          </a:stretch>
        </p:blipFill>
        <p:spPr>
          <a:xfrm>
            <a:off x="0" y="955687"/>
            <a:ext cx="12192000" cy="2951571"/>
          </a:xfrm>
          <a:prstGeom prst="rect">
            <a:avLst/>
          </a:prstGeom>
        </p:spPr>
      </p:pic>
      <p:pic>
        <p:nvPicPr>
          <p:cNvPr id="5" name="Picture 4">
            <a:extLst>
              <a:ext uri="{FF2B5EF4-FFF2-40B4-BE49-F238E27FC236}">
                <a16:creationId xmlns:a16="http://schemas.microsoft.com/office/drawing/2014/main" id="{A2503A56-E5D7-A78D-4E24-0AC1317AAE28}"/>
              </a:ext>
            </a:extLst>
          </p:cNvPr>
          <p:cNvPicPr>
            <a:picLocks noChangeAspect="1"/>
          </p:cNvPicPr>
          <p:nvPr/>
        </p:nvPicPr>
        <p:blipFill>
          <a:blip r:embed="rId3"/>
          <a:stretch>
            <a:fillRect/>
          </a:stretch>
        </p:blipFill>
        <p:spPr>
          <a:xfrm>
            <a:off x="0" y="3754305"/>
            <a:ext cx="12192000" cy="2951571"/>
          </a:xfrm>
          <a:prstGeom prst="rect">
            <a:avLst/>
          </a:prstGeom>
        </p:spPr>
      </p:pic>
      <p:sp>
        <p:nvSpPr>
          <p:cNvPr id="6" name="TextBox 5">
            <a:extLst>
              <a:ext uri="{FF2B5EF4-FFF2-40B4-BE49-F238E27FC236}">
                <a16:creationId xmlns:a16="http://schemas.microsoft.com/office/drawing/2014/main" id="{AA975474-AE6F-5D05-F6E5-6469B1C3C50A}"/>
              </a:ext>
            </a:extLst>
          </p:cNvPr>
          <p:cNvSpPr txBox="1"/>
          <p:nvPr/>
        </p:nvSpPr>
        <p:spPr>
          <a:xfrm>
            <a:off x="1" y="0"/>
            <a:ext cx="120286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Temperature at 5 and 25 cm showed high level of agreement between observed and simulated data</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7" name="TextBox 6">
            <a:extLst>
              <a:ext uri="{FF2B5EF4-FFF2-40B4-BE49-F238E27FC236}">
                <a16:creationId xmlns:a16="http://schemas.microsoft.com/office/drawing/2014/main" id="{5B6F361A-BCE9-E8D5-7E9E-3574D610FB6F}"/>
              </a:ext>
            </a:extLst>
          </p:cNvPr>
          <p:cNvSpPr txBox="1"/>
          <p:nvPr/>
        </p:nvSpPr>
        <p:spPr>
          <a:xfrm>
            <a:off x="9892145" y="3754305"/>
            <a:ext cx="16810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Observed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Simulated (gray)</a:t>
            </a:r>
          </a:p>
        </p:txBody>
      </p:sp>
      <p:pic>
        <p:nvPicPr>
          <p:cNvPr id="9" name="Picture 8">
            <a:extLst>
              <a:ext uri="{FF2B5EF4-FFF2-40B4-BE49-F238E27FC236}">
                <a16:creationId xmlns:a16="http://schemas.microsoft.com/office/drawing/2014/main" id="{1093A72A-61C5-4FAD-848F-5CB1C86DE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419" y="3088748"/>
            <a:ext cx="5274184" cy="307799"/>
          </a:xfrm>
          <a:prstGeom prst="rect">
            <a:avLst/>
          </a:prstGeom>
        </p:spPr>
      </p:pic>
      <p:pic>
        <p:nvPicPr>
          <p:cNvPr id="11" name="Picture 10">
            <a:extLst>
              <a:ext uri="{FF2B5EF4-FFF2-40B4-BE49-F238E27FC236}">
                <a16:creationId xmlns:a16="http://schemas.microsoft.com/office/drawing/2014/main" id="{F183EFE6-E05B-E09A-71C1-69F7568704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1963" y="5871745"/>
            <a:ext cx="4986640" cy="337147"/>
          </a:xfrm>
          <a:prstGeom prst="rect">
            <a:avLst/>
          </a:prstGeom>
        </p:spPr>
      </p:pic>
    </p:spTree>
    <p:extLst>
      <p:ext uri="{BB962C8B-B14F-4D97-AF65-F5344CB8AC3E}">
        <p14:creationId xmlns:p14="http://schemas.microsoft.com/office/powerpoint/2010/main" val="313094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767DD8-8CA2-5B14-A7AE-ED42DCD43751}"/>
              </a:ext>
            </a:extLst>
          </p:cNvPr>
          <p:cNvPicPr>
            <a:picLocks noChangeAspect="1"/>
          </p:cNvPicPr>
          <p:nvPr/>
        </p:nvPicPr>
        <p:blipFill>
          <a:blip r:embed="rId2"/>
          <a:stretch>
            <a:fillRect/>
          </a:stretch>
        </p:blipFill>
        <p:spPr>
          <a:xfrm>
            <a:off x="163397" y="752550"/>
            <a:ext cx="5301674" cy="6105450"/>
          </a:xfrm>
          <a:prstGeom prst="rect">
            <a:avLst/>
          </a:prstGeom>
        </p:spPr>
      </p:pic>
      <p:sp>
        <p:nvSpPr>
          <p:cNvPr id="6" name="TextBox 5">
            <a:extLst>
              <a:ext uri="{FF2B5EF4-FFF2-40B4-BE49-F238E27FC236}">
                <a16:creationId xmlns:a16="http://schemas.microsoft.com/office/drawing/2014/main" id="{F5446B3B-C2D3-C8DC-595A-F5DF31740994}"/>
              </a:ext>
            </a:extLst>
          </p:cNvPr>
          <p:cNvSpPr txBox="1"/>
          <p:nvPr/>
        </p:nvSpPr>
        <p:spPr>
          <a:xfrm>
            <a:off x="1" y="0"/>
            <a:ext cx="120286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Soil moisture shows large mismatch between observed and simulated data, particularly for winter months (in this period DNDC seems to simulate 0 WFPS).</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7" name="Picture 6">
            <a:extLst>
              <a:ext uri="{FF2B5EF4-FFF2-40B4-BE49-F238E27FC236}">
                <a16:creationId xmlns:a16="http://schemas.microsoft.com/office/drawing/2014/main" id="{D1712CE2-5328-DD8F-35CB-80763A1347BA}"/>
              </a:ext>
            </a:extLst>
          </p:cNvPr>
          <p:cNvPicPr>
            <a:picLocks noChangeAspect="1"/>
          </p:cNvPicPr>
          <p:nvPr/>
        </p:nvPicPr>
        <p:blipFill>
          <a:blip r:embed="rId3"/>
          <a:stretch>
            <a:fillRect/>
          </a:stretch>
        </p:blipFill>
        <p:spPr>
          <a:xfrm>
            <a:off x="6545116" y="749808"/>
            <a:ext cx="5304055" cy="6108192"/>
          </a:xfrm>
          <a:prstGeom prst="rect">
            <a:avLst/>
          </a:prstGeom>
        </p:spPr>
      </p:pic>
      <p:sp>
        <p:nvSpPr>
          <p:cNvPr id="8" name="Oval 7">
            <a:extLst>
              <a:ext uri="{FF2B5EF4-FFF2-40B4-BE49-F238E27FC236}">
                <a16:creationId xmlns:a16="http://schemas.microsoft.com/office/drawing/2014/main" id="{D8A5D3E7-4FF1-89FA-7EA1-0B779634C326}"/>
              </a:ext>
            </a:extLst>
          </p:cNvPr>
          <p:cNvSpPr/>
          <p:nvPr/>
        </p:nvSpPr>
        <p:spPr>
          <a:xfrm>
            <a:off x="609600" y="1219200"/>
            <a:ext cx="1357745" cy="68349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4A841C-42A0-C28C-B5FC-5F6669C8EEC5}"/>
              </a:ext>
            </a:extLst>
          </p:cNvPr>
          <p:cNvSpPr/>
          <p:nvPr/>
        </p:nvSpPr>
        <p:spPr>
          <a:xfrm>
            <a:off x="609600" y="2325161"/>
            <a:ext cx="1357745" cy="68349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B6D034-2FB3-5A89-FDB0-E4C1930D7068}"/>
              </a:ext>
            </a:extLst>
          </p:cNvPr>
          <p:cNvSpPr/>
          <p:nvPr/>
        </p:nvSpPr>
        <p:spPr>
          <a:xfrm>
            <a:off x="609599" y="3507603"/>
            <a:ext cx="1357745" cy="68349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389CBF-9792-CD1D-9677-CCA083F194EB}"/>
              </a:ext>
            </a:extLst>
          </p:cNvPr>
          <p:cNvSpPr/>
          <p:nvPr/>
        </p:nvSpPr>
        <p:spPr>
          <a:xfrm>
            <a:off x="609597" y="4690045"/>
            <a:ext cx="1357745" cy="68349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3FA2B4C-68C6-6167-A96E-51964C009212}"/>
              </a:ext>
            </a:extLst>
          </p:cNvPr>
          <p:cNvSpPr/>
          <p:nvPr/>
        </p:nvSpPr>
        <p:spPr>
          <a:xfrm>
            <a:off x="609597" y="5872487"/>
            <a:ext cx="2279907" cy="83099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BF998C9-566B-2FE5-7CEB-8DC27A5A0471}"/>
              </a:ext>
            </a:extLst>
          </p:cNvPr>
          <p:cNvSpPr/>
          <p:nvPr/>
        </p:nvSpPr>
        <p:spPr>
          <a:xfrm>
            <a:off x="7208517" y="2350477"/>
            <a:ext cx="1167387" cy="6581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FD97E2-7931-3356-8771-9ADC8F66136E}"/>
              </a:ext>
            </a:extLst>
          </p:cNvPr>
          <p:cNvSpPr/>
          <p:nvPr/>
        </p:nvSpPr>
        <p:spPr>
          <a:xfrm>
            <a:off x="7086597" y="3532919"/>
            <a:ext cx="1167387" cy="6581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DA951D-5149-3A46-0BF2-EC2083E97969}"/>
              </a:ext>
            </a:extLst>
          </p:cNvPr>
          <p:cNvSpPr/>
          <p:nvPr/>
        </p:nvSpPr>
        <p:spPr>
          <a:xfrm>
            <a:off x="7086597" y="4715361"/>
            <a:ext cx="1167387" cy="6581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E763951-1948-D9A2-EE86-356DAED8BF3B}"/>
              </a:ext>
            </a:extLst>
          </p:cNvPr>
          <p:cNvSpPr/>
          <p:nvPr/>
        </p:nvSpPr>
        <p:spPr>
          <a:xfrm>
            <a:off x="7208516" y="6045309"/>
            <a:ext cx="2026924" cy="6581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F3FDAB3-F644-1300-DC03-3BF7EF843475}"/>
              </a:ext>
            </a:extLst>
          </p:cNvPr>
          <p:cNvSpPr txBox="1"/>
          <p:nvPr/>
        </p:nvSpPr>
        <p:spPr>
          <a:xfrm>
            <a:off x="5430608" y="1548226"/>
            <a:ext cx="1167387" cy="4324261"/>
          </a:xfrm>
          <a:prstGeom prst="rect">
            <a:avLst/>
          </a:prstGeom>
          <a:noFill/>
        </p:spPr>
        <p:txBody>
          <a:bodyPr wrap="square" rtlCol="0">
            <a:spAutoFit/>
          </a:bodyPr>
          <a:lstStyle/>
          <a:p>
            <a:pPr algn="ctr"/>
            <a:r>
              <a:rPr lang="en-US" sz="1100" dirty="0">
                <a:solidFill>
                  <a:srgbClr val="FF0000"/>
                </a:solidFill>
              </a:rPr>
              <a:t>I think this is because DNDC predicts water is in the form of ice and predicts 0 WFPS then (with liquid water). Did you run into this in the past? In case yes, do you know of any model parameters that can be tunned to improve the fit?</a:t>
            </a:r>
          </a:p>
          <a:p>
            <a:pPr algn="ctr"/>
            <a:endParaRPr lang="en-US" sz="1100" dirty="0">
              <a:solidFill>
                <a:srgbClr val="FF0000"/>
              </a:solidFill>
            </a:endParaRPr>
          </a:p>
          <a:p>
            <a:pPr algn="ctr"/>
            <a:r>
              <a:rPr lang="en-US" sz="1100" dirty="0">
                <a:solidFill>
                  <a:srgbClr val="FF0000"/>
                </a:solidFill>
              </a:rPr>
              <a:t>The model seems to be doing relatively well for soil water during the cropping season</a:t>
            </a:r>
          </a:p>
        </p:txBody>
      </p:sp>
      <p:pic>
        <p:nvPicPr>
          <p:cNvPr id="19" name="Picture 18" descr="A blue background with white text&#10;&#10;Description automatically generated">
            <a:extLst>
              <a:ext uri="{FF2B5EF4-FFF2-40B4-BE49-F238E27FC236}">
                <a16:creationId xmlns:a16="http://schemas.microsoft.com/office/drawing/2014/main" id="{132DAB2F-DB4C-E6D9-E81A-4C6F24F27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599" y="6126086"/>
            <a:ext cx="3491155" cy="271897"/>
          </a:xfrm>
          <a:prstGeom prst="rect">
            <a:avLst/>
          </a:prstGeom>
        </p:spPr>
      </p:pic>
      <p:pic>
        <p:nvPicPr>
          <p:cNvPr id="21" name="Picture 20">
            <a:extLst>
              <a:ext uri="{FF2B5EF4-FFF2-40B4-BE49-F238E27FC236}">
                <a16:creationId xmlns:a16="http://schemas.microsoft.com/office/drawing/2014/main" id="{0EC4DA78-538A-C19C-6718-B82BCA258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3984" y="6163692"/>
            <a:ext cx="3550368" cy="245417"/>
          </a:xfrm>
          <a:prstGeom prst="rect">
            <a:avLst/>
          </a:prstGeom>
        </p:spPr>
      </p:pic>
    </p:spTree>
    <p:extLst>
      <p:ext uri="{BB962C8B-B14F-4D97-AF65-F5344CB8AC3E}">
        <p14:creationId xmlns:p14="http://schemas.microsoft.com/office/powerpoint/2010/main" val="276186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60AD4-B988-E478-EA85-B9789E9CD60B}"/>
              </a:ext>
            </a:extLst>
          </p:cNvPr>
          <p:cNvSpPr txBox="1"/>
          <p:nvPr/>
        </p:nvSpPr>
        <p:spPr>
          <a:xfrm>
            <a:off x="1" y="0"/>
            <a:ext cx="120286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Soil nitrogen also seems to have opportunities for improvement; mismatch is potentially linked to the differences observed for soil water.</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6" name="Picture 5">
            <a:extLst>
              <a:ext uri="{FF2B5EF4-FFF2-40B4-BE49-F238E27FC236}">
                <a16:creationId xmlns:a16="http://schemas.microsoft.com/office/drawing/2014/main" id="{3DC4C8C5-3C83-9638-4936-4DE199E5C045}"/>
              </a:ext>
            </a:extLst>
          </p:cNvPr>
          <p:cNvPicPr>
            <a:picLocks noChangeAspect="1"/>
          </p:cNvPicPr>
          <p:nvPr/>
        </p:nvPicPr>
        <p:blipFill>
          <a:blip r:embed="rId2"/>
          <a:stretch>
            <a:fillRect/>
          </a:stretch>
        </p:blipFill>
        <p:spPr>
          <a:xfrm>
            <a:off x="1201737" y="877177"/>
            <a:ext cx="9991725" cy="3171825"/>
          </a:xfrm>
          <a:prstGeom prst="rect">
            <a:avLst/>
          </a:prstGeom>
        </p:spPr>
      </p:pic>
      <p:pic>
        <p:nvPicPr>
          <p:cNvPr id="7" name="Picture 6">
            <a:extLst>
              <a:ext uri="{FF2B5EF4-FFF2-40B4-BE49-F238E27FC236}">
                <a16:creationId xmlns:a16="http://schemas.microsoft.com/office/drawing/2014/main" id="{0259E669-FB06-B1AE-E683-2029157F240C}"/>
              </a:ext>
            </a:extLst>
          </p:cNvPr>
          <p:cNvPicPr>
            <a:picLocks noChangeAspect="1"/>
          </p:cNvPicPr>
          <p:nvPr/>
        </p:nvPicPr>
        <p:blipFill>
          <a:blip r:embed="rId3"/>
          <a:stretch>
            <a:fillRect/>
          </a:stretch>
        </p:blipFill>
        <p:spPr>
          <a:xfrm>
            <a:off x="1201736" y="3138210"/>
            <a:ext cx="9991725" cy="3171825"/>
          </a:xfrm>
          <a:prstGeom prst="rect">
            <a:avLst/>
          </a:prstGeom>
        </p:spPr>
      </p:pic>
      <p:sp>
        <p:nvSpPr>
          <p:cNvPr id="8" name="TextBox 7">
            <a:extLst>
              <a:ext uri="{FF2B5EF4-FFF2-40B4-BE49-F238E27FC236}">
                <a16:creationId xmlns:a16="http://schemas.microsoft.com/office/drawing/2014/main" id="{154BBC97-1039-2A94-10B5-7A29C8DACE7E}"/>
              </a:ext>
            </a:extLst>
          </p:cNvPr>
          <p:cNvSpPr txBox="1"/>
          <p:nvPr/>
        </p:nvSpPr>
        <p:spPr>
          <a:xfrm>
            <a:off x="3832006" y="1467876"/>
            <a:ext cx="2615902" cy="430887"/>
          </a:xfrm>
          <a:prstGeom prst="rect">
            <a:avLst/>
          </a:prstGeom>
          <a:noFill/>
        </p:spPr>
        <p:txBody>
          <a:bodyPr wrap="square" rtlCol="0">
            <a:spAutoFit/>
          </a:bodyPr>
          <a:lstStyle/>
          <a:p>
            <a:pPr algn="ctr"/>
            <a:r>
              <a:rPr lang="en-US" sz="1100" dirty="0">
                <a:solidFill>
                  <a:srgbClr val="FF0000"/>
                </a:solidFill>
              </a:rPr>
              <a:t>The mismatch seems to be particularly relevant in soybean years (2019-2020)</a:t>
            </a:r>
          </a:p>
        </p:txBody>
      </p:sp>
      <p:sp>
        <p:nvSpPr>
          <p:cNvPr id="9" name="TextBox 8">
            <a:extLst>
              <a:ext uri="{FF2B5EF4-FFF2-40B4-BE49-F238E27FC236}">
                <a16:creationId xmlns:a16="http://schemas.microsoft.com/office/drawing/2014/main" id="{3D9DFDC0-29B9-C007-6560-6E1DB057C5C2}"/>
              </a:ext>
            </a:extLst>
          </p:cNvPr>
          <p:cNvSpPr txBox="1"/>
          <p:nvPr/>
        </p:nvSpPr>
        <p:spPr>
          <a:xfrm>
            <a:off x="3832006" y="3664295"/>
            <a:ext cx="2615902" cy="430887"/>
          </a:xfrm>
          <a:prstGeom prst="rect">
            <a:avLst/>
          </a:prstGeom>
          <a:noFill/>
        </p:spPr>
        <p:txBody>
          <a:bodyPr wrap="square" rtlCol="0">
            <a:spAutoFit/>
          </a:bodyPr>
          <a:lstStyle/>
          <a:p>
            <a:pPr algn="ctr"/>
            <a:r>
              <a:rPr lang="en-US" sz="1100" dirty="0">
                <a:solidFill>
                  <a:srgbClr val="FF0000"/>
                </a:solidFill>
              </a:rPr>
              <a:t>The mismatch seems to be particularly relevant in soybean years (2019-2020)</a:t>
            </a:r>
          </a:p>
        </p:txBody>
      </p:sp>
      <p:pic>
        <p:nvPicPr>
          <p:cNvPr id="11" name="Picture 10">
            <a:extLst>
              <a:ext uri="{FF2B5EF4-FFF2-40B4-BE49-F238E27FC236}">
                <a16:creationId xmlns:a16="http://schemas.microsoft.com/office/drawing/2014/main" id="{0E871D85-097F-DD3D-5EF4-70053EC94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011" y="1334798"/>
            <a:ext cx="4193591" cy="266156"/>
          </a:xfrm>
          <a:prstGeom prst="rect">
            <a:avLst/>
          </a:prstGeom>
        </p:spPr>
      </p:pic>
      <p:pic>
        <p:nvPicPr>
          <p:cNvPr id="13" name="Picture 12">
            <a:extLst>
              <a:ext uri="{FF2B5EF4-FFF2-40B4-BE49-F238E27FC236}">
                <a16:creationId xmlns:a16="http://schemas.microsoft.com/office/drawing/2014/main" id="{6A7C4BFA-828F-9589-D481-4D5CD74F4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5859" y="3595831"/>
            <a:ext cx="4351896" cy="265194"/>
          </a:xfrm>
          <a:prstGeom prst="rect">
            <a:avLst/>
          </a:prstGeom>
        </p:spPr>
      </p:pic>
      <p:sp>
        <p:nvSpPr>
          <p:cNvPr id="14" name="TextBox 13">
            <a:extLst>
              <a:ext uri="{FF2B5EF4-FFF2-40B4-BE49-F238E27FC236}">
                <a16:creationId xmlns:a16="http://schemas.microsoft.com/office/drawing/2014/main" id="{A61812DD-D51B-56B9-F757-BACFF17F6D7D}"/>
              </a:ext>
            </a:extLst>
          </p:cNvPr>
          <p:cNvSpPr txBox="1"/>
          <p:nvPr/>
        </p:nvSpPr>
        <p:spPr>
          <a:xfrm>
            <a:off x="3538384" y="6310035"/>
            <a:ext cx="2910609" cy="430887"/>
          </a:xfrm>
          <a:prstGeom prst="rect">
            <a:avLst/>
          </a:prstGeom>
          <a:noFill/>
        </p:spPr>
        <p:txBody>
          <a:bodyPr wrap="square" rtlCol="0">
            <a:spAutoFit/>
          </a:bodyPr>
          <a:lstStyle/>
          <a:p>
            <a:pPr algn="ctr"/>
            <a:r>
              <a:rPr lang="en-US" sz="1100" b="1" dirty="0">
                <a:solidFill>
                  <a:srgbClr val="FF0000"/>
                </a:solidFill>
              </a:rPr>
              <a:t>What variables could be calibrated in the model to improve soil N dynamics?</a:t>
            </a:r>
          </a:p>
        </p:txBody>
      </p:sp>
    </p:spTree>
    <p:extLst>
      <p:ext uri="{BB962C8B-B14F-4D97-AF65-F5344CB8AC3E}">
        <p14:creationId xmlns:p14="http://schemas.microsoft.com/office/powerpoint/2010/main" val="83071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5BD1A8-C2F4-433E-11B7-270F9580B352}"/>
              </a:ext>
            </a:extLst>
          </p:cNvPr>
          <p:cNvPicPr>
            <a:picLocks noChangeAspect="1"/>
          </p:cNvPicPr>
          <p:nvPr/>
        </p:nvPicPr>
        <p:blipFill>
          <a:blip r:embed="rId2"/>
          <a:srcRect b="22155"/>
          <a:stretch/>
        </p:blipFill>
        <p:spPr>
          <a:xfrm>
            <a:off x="5141807" y="538657"/>
            <a:ext cx="6534139" cy="6152543"/>
          </a:xfrm>
          <a:prstGeom prst="rect">
            <a:avLst/>
          </a:prstGeom>
        </p:spPr>
      </p:pic>
      <p:sp>
        <p:nvSpPr>
          <p:cNvPr id="3" name="TextBox 2">
            <a:extLst>
              <a:ext uri="{FF2B5EF4-FFF2-40B4-BE49-F238E27FC236}">
                <a16:creationId xmlns:a16="http://schemas.microsoft.com/office/drawing/2014/main" id="{D3EF229A-8BBB-151A-774E-2481A1F412D2}"/>
              </a:ext>
            </a:extLst>
          </p:cNvPr>
          <p:cNvSpPr txBox="1"/>
          <p:nvPr/>
        </p:nvSpPr>
        <p:spPr>
          <a:xfrm>
            <a:off x="1" y="0"/>
            <a:ext cx="120286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Respiration seems to show a decent fit, with error metrics matching previous published studies</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 name="TextBox 3">
            <a:extLst>
              <a:ext uri="{FF2B5EF4-FFF2-40B4-BE49-F238E27FC236}">
                <a16:creationId xmlns:a16="http://schemas.microsoft.com/office/drawing/2014/main" id="{6BA90049-6653-A4DA-6E06-5B84DCACA3E1}"/>
              </a:ext>
            </a:extLst>
          </p:cNvPr>
          <p:cNvSpPr txBox="1"/>
          <p:nvPr/>
        </p:nvSpPr>
        <p:spPr>
          <a:xfrm>
            <a:off x="9994928" y="3614928"/>
            <a:ext cx="16810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Observed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Simulated (gray)</a:t>
            </a:r>
          </a:p>
        </p:txBody>
      </p:sp>
      <p:pic>
        <p:nvPicPr>
          <p:cNvPr id="6" name="Picture 5">
            <a:extLst>
              <a:ext uri="{FF2B5EF4-FFF2-40B4-BE49-F238E27FC236}">
                <a16:creationId xmlns:a16="http://schemas.microsoft.com/office/drawing/2014/main" id="{39D8B22C-66F8-9C36-DAD0-5AFCD5915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7141"/>
            <a:ext cx="5052432" cy="371859"/>
          </a:xfrm>
          <a:prstGeom prst="rect">
            <a:avLst/>
          </a:prstGeom>
        </p:spPr>
      </p:pic>
    </p:spTree>
    <p:extLst>
      <p:ext uri="{BB962C8B-B14F-4D97-AF65-F5344CB8AC3E}">
        <p14:creationId xmlns:p14="http://schemas.microsoft.com/office/powerpoint/2010/main" val="33753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01E29-C3FA-AAA9-C50C-DE6066652247}"/>
              </a:ext>
            </a:extLst>
          </p:cNvPr>
          <p:cNvPicPr>
            <a:picLocks noChangeAspect="1"/>
          </p:cNvPicPr>
          <p:nvPr/>
        </p:nvPicPr>
        <p:blipFill>
          <a:blip r:embed="rId2"/>
          <a:srcRect b="22020"/>
          <a:stretch/>
        </p:blipFill>
        <p:spPr>
          <a:xfrm>
            <a:off x="5335964" y="461665"/>
            <a:ext cx="6504195" cy="6134944"/>
          </a:xfrm>
          <a:prstGeom prst="rect">
            <a:avLst/>
          </a:prstGeom>
        </p:spPr>
      </p:pic>
      <p:sp>
        <p:nvSpPr>
          <p:cNvPr id="3" name="TextBox 2">
            <a:extLst>
              <a:ext uri="{FF2B5EF4-FFF2-40B4-BE49-F238E27FC236}">
                <a16:creationId xmlns:a16="http://schemas.microsoft.com/office/drawing/2014/main" id="{2164BD0C-BBA9-D125-12BD-E20DC9537AC2}"/>
              </a:ext>
            </a:extLst>
          </p:cNvPr>
          <p:cNvSpPr txBox="1"/>
          <p:nvPr/>
        </p:nvSpPr>
        <p:spPr>
          <a:xfrm>
            <a:off x="1" y="0"/>
            <a:ext cx="12028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Gross primary production seems to have opportunities for fit improvement.</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 name="TextBox 3">
            <a:extLst>
              <a:ext uri="{FF2B5EF4-FFF2-40B4-BE49-F238E27FC236}">
                <a16:creationId xmlns:a16="http://schemas.microsoft.com/office/drawing/2014/main" id="{ECF31EF8-1432-0D5F-D47A-390BE696BFAA}"/>
              </a:ext>
            </a:extLst>
          </p:cNvPr>
          <p:cNvSpPr txBox="1"/>
          <p:nvPr/>
        </p:nvSpPr>
        <p:spPr>
          <a:xfrm>
            <a:off x="10159141" y="3529137"/>
            <a:ext cx="16810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Observed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Simulated (gray)</a:t>
            </a:r>
          </a:p>
        </p:txBody>
      </p:sp>
      <p:pic>
        <p:nvPicPr>
          <p:cNvPr id="6" name="Picture 5" descr="A blue background with white text&#10;&#10;Description automatically generated">
            <a:extLst>
              <a:ext uri="{FF2B5EF4-FFF2-40B4-BE49-F238E27FC236}">
                <a16:creationId xmlns:a16="http://schemas.microsoft.com/office/drawing/2014/main" id="{6BD0704D-A78C-D4DA-8C1D-08201FC3D1FB}"/>
              </a:ext>
            </a:extLst>
          </p:cNvPr>
          <p:cNvPicPr>
            <a:picLocks noChangeAspect="1"/>
          </p:cNvPicPr>
          <p:nvPr/>
        </p:nvPicPr>
        <p:blipFill>
          <a:blip r:embed="rId3">
            <a:extLst>
              <a:ext uri="{28A0092B-C50C-407E-A947-70E740481C1C}">
                <a14:useLocalDpi xmlns:a14="http://schemas.microsoft.com/office/drawing/2010/main" val="0"/>
              </a:ext>
            </a:extLst>
          </a:blip>
          <a:srcRect t="15118" b="1"/>
          <a:stretch/>
        </p:blipFill>
        <p:spPr>
          <a:xfrm>
            <a:off x="198956" y="1261689"/>
            <a:ext cx="4948564" cy="394407"/>
          </a:xfrm>
          <a:prstGeom prst="rect">
            <a:avLst/>
          </a:prstGeom>
        </p:spPr>
      </p:pic>
      <p:cxnSp>
        <p:nvCxnSpPr>
          <p:cNvPr id="8" name="Straight Arrow Connector 7">
            <a:extLst>
              <a:ext uri="{FF2B5EF4-FFF2-40B4-BE49-F238E27FC236}">
                <a16:creationId xmlns:a16="http://schemas.microsoft.com/office/drawing/2014/main" id="{74F224A2-666E-A002-4850-C6C1DB7D15B9}"/>
              </a:ext>
            </a:extLst>
          </p:cNvPr>
          <p:cNvCxnSpPr/>
          <p:nvPr/>
        </p:nvCxnSpPr>
        <p:spPr>
          <a:xfrm flipV="1">
            <a:off x="7974417" y="3955312"/>
            <a:ext cx="882502" cy="4465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DAE2C24-FC71-3E3D-AD0C-511BB8A85430}"/>
              </a:ext>
            </a:extLst>
          </p:cNvPr>
          <p:cNvSpPr txBox="1"/>
          <p:nvPr/>
        </p:nvSpPr>
        <p:spPr>
          <a:xfrm>
            <a:off x="5941343" y="4021987"/>
            <a:ext cx="2050818" cy="600164"/>
          </a:xfrm>
          <a:prstGeom prst="rect">
            <a:avLst/>
          </a:prstGeom>
          <a:noFill/>
        </p:spPr>
        <p:txBody>
          <a:bodyPr wrap="square" rtlCol="0">
            <a:spAutoFit/>
          </a:bodyPr>
          <a:lstStyle/>
          <a:p>
            <a:pPr algn="ctr"/>
            <a:r>
              <a:rPr lang="en-US" sz="1100" dirty="0">
                <a:solidFill>
                  <a:srgbClr val="FF0000"/>
                </a:solidFill>
              </a:rPr>
              <a:t>Model predicts GPP = 0 or very low for some summer days; is that realistic?</a:t>
            </a:r>
          </a:p>
        </p:txBody>
      </p:sp>
      <p:cxnSp>
        <p:nvCxnSpPr>
          <p:cNvPr id="10" name="Straight Arrow Connector 9">
            <a:extLst>
              <a:ext uri="{FF2B5EF4-FFF2-40B4-BE49-F238E27FC236}">
                <a16:creationId xmlns:a16="http://schemas.microsoft.com/office/drawing/2014/main" id="{B0E2EC9C-A935-6F14-7832-271CBCD12C32}"/>
              </a:ext>
            </a:extLst>
          </p:cNvPr>
          <p:cNvCxnSpPr>
            <a:cxnSpLocks/>
          </p:cNvCxnSpPr>
          <p:nvPr/>
        </p:nvCxnSpPr>
        <p:spPr>
          <a:xfrm flipV="1">
            <a:off x="7627388" y="2456121"/>
            <a:ext cx="1439391" cy="161213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044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A174B0-7CBC-77D6-C691-E3CC9B8A0D96}"/>
              </a:ext>
            </a:extLst>
          </p:cNvPr>
          <p:cNvPicPr>
            <a:picLocks noChangeAspect="1"/>
          </p:cNvPicPr>
          <p:nvPr/>
        </p:nvPicPr>
        <p:blipFill>
          <a:blip r:embed="rId2"/>
          <a:srcRect b="18788"/>
          <a:stretch/>
        </p:blipFill>
        <p:spPr>
          <a:xfrm>
            <a:off x="4889433" y="80685"/>
            <a:ext cx="7099368" cy="6696630"/>
          </a:xfrm>
          <a:prstGeom prst="rect">
            <a:avLst/>
          </a:prstGeom>
        </p:spPr>
      </p:pic>
      <p:sp>
        <p:nvSpPr>
          <p:cNvPr id="7" name="TextBox 6">
            <a:extLst>
              <a:ext uri="{FF2B5EF4-FFF2-40B4-BE49-F238E27FC236}">
                <a16:creationId xmlns:a16="http://schemas.microsoft.com/office/drawing/2014/main" id="{A839E6D1-F873-BC4F-EF11-4F060A6447BB}"/>
              </a:ext>
            </a:extLst>
          </p:cNvPr>
          <p:cNvSpPr txBox="1"/>
          <p:nvPr/>
        </p:nvSpPr>
        <p:spPr>
          <a:xfrm>
            <a:off x="1" y="0"/>
            <a:ext cx="488943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For N</a:t>
            </a:r>
            <a:r>
              <a:rPr lang="en-US" sz="2400" b="1" baseline="-25000" dirty="0">
                <a:solidFill>
                  <a:prstClr val="black"/>
                </a:solidFill>
                <a:latin typeface="Calibri" panose="020F0502020204030204" pitchFamily="34" charset="0"/>
                <a:cs typeface="Calibri" panose="020F0502020204030204" pitchFamily="34" charset="0"/>
              </a:rPr>
              <a:t>2</a:t>
            </a:r>
            <a:r>
              <a:rPr lang="en-US" sz="2400" b="1" dirty="0">
                <a:solidFill>
                  <a:prstClr val="black"/>
                </a:solidFill>
                <a:latin typeface="Calibri" panose="020F0502020204030204" pitchFamily="34" charset="0"/>
                <a:cs typeface="Calibri" panose="020F0502020204030204" pitchFamily="34" charset="0"/>
              </a:rPr>
              <a:t>O, error metrics seem comparable to previous studies, although it may have opportunities to improve</a:t>
            </a: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580E2142-EEFE-17E5-F5A8-28C7D2B60B4B}"/>
              </a:ext>
            </a:extLst>
          </p:cNvPr>
          <p:cNvSpPr txBox="1"/>
          <p:nvPr/>
        </p:nvSpPr>
        <p:spPr>
          <a:xfrm>
            <a:off x="10307783" y="5412711"/>
            <a:ext cx="16810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Observed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Simulated (gray)</a:t>
            </a:r>
          </a:p>
        </p:txBody>
      </p:sp>
      <p:pic>
        <p:nvPicPr>
          <p:cNvPr id="10" name="Picture 9">
            <a:extLst>
              <a:ext uri="{FF2B5EF4-FFF2-40B4-BE49-F238E27FC236}">
                <a16:creationId xmlns:a16="http://schemas.microsoft.com/office/drawing/2014/main" id="{AF571C04-74AA-932C-FB87-B85556C19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8" y="2493295"/>
            <a:ext cx="4965405" cy="295200"/>
          </a:xfrm>
          <a:prstGeom prst="rect">
            <a:avLst/>
          </a:prstGeom>
        </p:spPr>
      </p:pic>
    </p:spTree>
    <p:extLst>
      <p:ext uri="{BB962C8B-B14F-4D97-AF65-F5344CB8AC3E}">
        <p14:creationId xmlns:p14="http://schemas.microsoft.com/office/powerpoint/2010/main" val="62359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AA812-D40E-CA52-5682-0DB09138D211}"/>
              </a:ext>
            </a:extLst>
          </p:cNvPr>
          <p:cNvSpPr txBox="1"/>
          <p:nvPr/>
        </p:nvSpPr>
        <p:spPr>
          <a:xfrm>
            <a:off x="0" y="0"/>
            <a:ext cx="12006071" cy="59400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pitchFamily="34" charset="0"/>
                <a:cs typeface="Calibri" panose="020F0502020204030204" pitchFamily="34" charset="0"/>
              </a:rPr>
              <a:t>Additional Questions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Nirmani</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I discussed calibrating DNDC comparing simulated vs observed data with plots 1 and 3, and then validating with plots 2 and 4. However, in 2021 plot 1 has different</a:t>
            </a:r>
            <a:r>
              <a:rPr lang="en-US" sz="1600" dirty="0">
                <a:solidFill>
                  <a:prstClr val="black"/>
                </a:solidFill>
                <a:latin typeface="Calibri" panose="020F0502020204030204" pitchFamily="34" charset="0"/>
                <a:cs typeface="Calibri" panose="020F0502020204030204" pitchFamily="34" charset="0"/>
              </a:rPr>
              <a:t>t management than </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and plot 3 has different management than 4 (with and without N use inhibitors); </a:t>
            </a: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would it still be fair to use plots for calibration and validation as outlined?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DNDC</a:t>
            </a:r>
          </a:p>
          <a:p>
            <a:pPr marL="742950" lvl="1" indent="-285750">
              <a:buFont typeface="Arial" panose="020B0604020202020204" pitchFamily="34" charset="0"/>
              <a:buChar char="•"/>
              <a:defRPr/>
            </a:pP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Azeem's files, wilting point is set up at 0.38 </a:t>
            </a:r>
            <a:r>
              <a:rPr kumimoji="0" lang="en-US" sz="16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wfps</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(soil's tab); it seems to be lower in other files I have seen (0.07;0.08); </a:t>
            </a: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is 0.38 correct?</a:t>
            </a:r>
          </a:p>
          <a:p>
            <a:pPr marL="742950" lvl="1" indent="-285750">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T</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he current porosity in the soil's tab we have on file for the field is 0.54; however, when calculating it with the following equation: bulk density listed in the mode for E26 (1.2)/particle density (2.65) = 0.45; </a:t>
            </a: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should the porosity be set to be around 0.45?</a:t>
            </a:r>
          </a:p>
          <a:p>
            <a:pPr marL="742950" lvl="1" indent="-285750">
              <a:buFont typeface="Arial" panose="020B0604020202020204" pitchFamily="34" charset="0"/>
              <a:buChar char="•"/>
              <a:defRPr/>
            </a:pP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 think Elora has tile drainage. Based on my understanding, </a:t>
            </a: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 think that means we should be selecting "Dynamic water table &lt;2 m" in the soils tab; is that correct?</a:t>
            </a:r>
            <a:r>
              <a:rPr kumimoji="0" lang="en-US" sz="1600" i="0"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 do not think I saw it was selected in previous files.</a:t>
            </a:r>
          </a:p>
          <a:p>
            <a:pPr marL="742950" lvl="1" indent="-285750">
              <a:buFont typeface="Arial" panose="020B0604020202020204" pitchFamily="34" charset="0"/>
              <a:buChar char="•"/>
              <a:defRPr/>
            </a:pP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Why is the residue left in the field set to 0.75 for corn crops in previous DNDC files? </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Shouldn't it be 1? (crops tab)</a:t>
            </a:r>
          </a:p>
          <a:p>
            <a:pPr marL="742950" lvl="1" indent="-285750">
              <a:buFont typeface="Arial" panose="020B0604020202020204" pitchFamily="34" charset="0"/>
              <a:buChar char="•"/>
              <a:defRPr/>
            </a:pP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Should we be using the CO2 increase rate option in the model? </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(Climate tab)</a:t>
            </a:r>
          </a:p>
          <a:p>
            <a:pPr marL="742950" lvl="1" indent="-285750">
              <a:buFont typeface="Arial" panose="020B0604020202020204" pitchFamily="34" charset="0"/>
              <a:buChar char="•"/>
              <a:defRPr/>
            </a:pP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When fertilizer is incorporated through disking, </a:t>
            </a: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should we use "surface" application with an 15 cm depth, or the injection option?</a:t>
            </a:r>
          </a:p>
          <a:p>
            <a:pPr marL="742950" lvl="1" indent="-285750">
              <a:buFont typeface="Arial" panose="020B0604020202020204" pitchFamily="34" charset="0"/>
              <a:buChar char="•"/>
              <a:defRPr/>
            </a:pPr>
            <a:r>
              <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How does the calibration process exactly work?</a:t>
            </a:r>
            <a:r>
              <a:rPr kumimoji="0" lang="en-US" sz="1600" i="0"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16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What I have been trying is to play with some key variables one at a time in the model (varying the values +-20%), and then check what was the impact on RMSE(%) for the variables of interest (N2O fluxes, CO2 fluxes, GPP, yield, and soil water). I am not sure how I should exactly proceed with this information: should I re-set parameter values to the ones showing the lowest error values all at once after running scenarios, or should I follow more of a sequential change of parameters where I test values +-20% for one parameter, choose the best option and then continuing with the next parameter, and so on?</a:t>
            </a:r>
          </a:p>
          <a:p>
            <a:pPr marL="742950" lvl="1" indent="-285750">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For calibration, I chose to test calibrating all corn years in the rotation together, and then all soybean years together. This would result in a single set of parameters for each crop for all the modeling exercise. </a:t>
            </a:r>
            <a:r>
              <a:rPr lang="en-US" sz="1600" u="sng" dirty="0">
                <a:solidFill>
                  <a:prstClr val="black"/>
                </a:solidFill>
                <a:latin typeface="Calibri" panose="020F0502020204030204" pitchFamily="34" charset="0"/>
                <a:cs typeface="Calibri" panose="020F0502020204030204" pitchFamily="34" charset="0"/>
              </a:rPr>
              <a:t>Does that sound correct?</a:t>
            </a:r>
            <a:endParaRPr kumimoji="0" lang="en-US" sz="1600"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77220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e62a12b-2cad-49a1-a5fa-85f4f3156a7d}" enabled="0" method="" siteId="{be62a12b-2cad-49a1-a5fa-85f4f3156a7d}" removed="1"/>
</clbl:labelList>
</file>

<file path=docProps/app.xml><?xml version="1.0" encoding="utf-8"?>
<Properties xmlns="http://schemas.openxmlformats.org/officeDocument/2006/extended-properties" xmlns:vt="http://schemas.openxmlformats.org/officeDocument/2006/docPropsVTypes">
  <TotalTime>7913</TotalTime>
  <Words>828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Agustin Jose Olivo</dc:creator>
  <cp:lastModifiedBy>Agustin Olivo</cp:lastModifiedBy>
  <cp:revision>7</cp:revision>
  <dcterms:created xsi:type="dcterms:W3CDTF">2024-08-29T15:16:25Z</dcterms:created>
  <dcterms:modified xsi:type="dcterms:W3CDTF">2024-09-26T18:54:12Z</dcterms:modified>
</cp:coreProperties>
</file>