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1"/>
  </p:sldMasterIdLst>
  <p:notesMasterIdLst>
    <p:notesMasterId r:id="rId14"/>
  </p:notesMasterIdLst>
  <p:sldIdLst>
    <p:sldId id="256" r:id="rId2"/>
    <p:sldId id="257" r:id="rId3"/>
    <p:sldId id="258" r:id="rId4"/>
    <p:sldId id="259" r:id="rId5"/>
    <p:sldId id="274" r:id="rId6"/>
    <p:sldId id="276" r:id="rId7"/>
    <p:sldId id="277" r:id="rId8"/>
    <p:sldId id="278" r:id="rId9"/>
    <p:sldId id="279" r:id="rId10"/>
    <p:sldId id="280" r:id="rId11"/>
    <p:sldId id="281" r:id="rId12"/>
    <p:sldId id="273" r:id="rId13"/>
  </p:sldIdLst>
  <p:sldSz cx="13004800" cy="975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CAD4ED"/>
          </a:solidFill>
        </a:fill>
      </a:tcStyle>
    </a:wholeTbl>
    <a:band2H>
      <a:tcTxStyle/>
      <a:tcStyle>
        <a:tcBdr/>
        <a:fill>
          <a:solidFill>
            <a:srgbClr val="E6EBF6"/>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1"/>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1"/>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1"/>
          </a:solidFill>
        </a:fill>
      </a:tcStyle>
    </a:firstRow>
  </a:tblStyle>
  <a:tblStyle styleId="{C7B018BB-80A7-4F77-B60F-C8B233D01FF8}"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3"/>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3"/>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3"/>
          </a:solidFill>
        </a:fill>
      </a:tcStyle>
    </a:firstRow>
  </a:tblStyle>
  <a:tblStyle styleId="{EEE7283C-3CF3-47DC-8721-378D4A62B228}"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6"/>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6"/>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chemeClr val="accent6"/>
          </a:solidFill>
        </a:fill>
      </a:tcStyle>
    </a:firstRow>
  </a:tblStyle>
  <a:tblStyle styleId="{CF821DB8-F4EB-4A41-A1BA-3FCAFE7338EE}" styleName="">
    <a:tblBg/>
    <a:wholeTb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BC00FF"/>
          </a:solidFill>
        </a:fill>
      </a:tcStyle>
    </a:band2H>
    <a:firstCol>
      <a:tcTxStyle b="on" i="off">
        <a:font>
          <a:latin typeface="Helvetica"/>
          <a:ea typeface="Helvetica"/>
          <a:cs typeface="Helvetica"/>
        </a:font>
        <a:srgbClr val="BC00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BC00FF"/>
          </a:solidFill>
        </a:fill>
      </a:tcStyle>
    </a:lastRow>
    <a:firstRow>
      <a:tcTxStyle b="on" i="off">
        <a:font>
          <a:latin typeface="Helvetica"/>
          <a:ea typeface="Helvetica"/>
          <a:cs typeface="Helvetica"/>
        </a:font>
        <a:srgbClr val="BC00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Helvetica"/>
          <a:ea typeface="Helvetica"/>
          <a:cs typeface="Helvetica"/>
        </a:font>
        <a:srgbClr val="FFFF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381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381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FFFFFF"/>
          </a:solidFill>
        </a:fill>
      </a:tcStyle>
    </a:firstRow>
  </a:tblStyle>
  <a:tblStyle styleId="{2708684C-4D16-4618-839F-0558EEFCDFE6}" styleName="">
    <a:tblBg/>
    <a:wholeTb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BC00FF">
              <a:alpha val="20000"/>
            </a:srgbClr>
          </a:solidFill>
        </a:fill>
      </a:tcStyle>
    </a:wholeTbl>
    <a:band2H>
      <a:tcTxStyle/>
      <a:tcStyle>
        <a:tcBdr/>
        <a:fill>
          <a:solidFill>
            <a:srgbClr val="FFFFFF"/>
          </a:solidFill>
        </a:fill>
      </a:tcStyle>
    </a:band2H>
    <a:firstCol>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solidFill>
            <a:srgbClr val="BC00FF">
              <a:alpha val="20000"/>
            </a:srgbClr>
          </a:solidFill>
        </a:fill>
      </a:tcStyle>
    </a:firstCol>
    <a:la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50800" cap="flat">
              <a:solidFill>
                <a:srgbClr val="BC00FF"/>
              </a:solidFill>
              <a:prstDash val="solid"/>
              <a:round/>
            </a:ln>
          </a:top>
          <a:bottom>
            <a:ln w="127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noFill/>
        </a:fill>
      </a:tcStyle>
    </a:lastRow>
    <a:firstRow>
      <a:tcTxStyle b="on" i="off">
        <a:font>
          <a:latin typeface="Helvetica"/>
          <a:ea typeface="Helvetica"/>
          <a:cs typeface="Helvetica"/>
        </a:font>
        <a:srgbClr val="BC00FF"/>
      </a:tcTxStyle>
      <a:tcStyle>
        <a:tcBdr>
          <a:left>
            <a:ln w="12700" cap="flat">
              <a:solidFill>
                <a:srgbClr val="BC00FF"/>
              </a:solidFill>
              <a:prstDash val="solid"/>
              <a:round/>
            </a:ln>
          </a:left>
          <a:right>
            <a:ln w="12700" cap="flat">
              <a:solidFill>
                <a:srgbClr val="BC00FF"/>
              </a:solidFill>
              <a:prstDash val="solid"/>
              <a:round/>
            </a:ln>
          </a:right>
          <a:top>
            <a:ln w="12700" cap="flat">
              <a:solidFill>
                <a:srgbClr val="BC00FF"/>
              </a:solidFill>
              <a:prstDash val="solid"/>
              <a:round/>
            </a:ln>
          </a:top>
          <a:bottom>
            <a:ln w="25400" cap="flat">
              <a:solidFill>
                <a:srgbClr val="BC00FF"/>
              </a:solidFill>
              <a:prstDash val="solid"/>
              <a:round/>
            </a:ln>
          </a:bottom>
          <a:insideH>
            <a:ln w="12700" cap="flat">
              <a:solidFill>
                <a:srgbClr val="BC00FF"/>
              </a:solidFill>
              <a:prstDash val="solid"/>
              <a:round/>
            </a:ln>
          </a:insideH>
          <a:insideV>
            <a:ln w="12700" cap="flat">
              <a:solidFill>
                <a:srgbClr val="BC00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13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37285" y="4388644"/>
            <a:ext cx="11719265" cy="47001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26584" y="1408853"/>
            <a:ext cx="11363203" cy="2140223"/>
          </a:xfrm>
          <a:effectLst/>
        </p:spPr>
        <p:txBody>
          <a:bodyPr anchor="b">
            <a:normAutofit/>
          </a:bodyPr>
          <a:lstStyle>
            <a:lvl1pPr>
              <a:defRPr sz="512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6584" y="3549076"/>
            <a:ext cx="11363203" cy="839568"/>
          </a:xfrm>
        </p:spPr>
        <p:txBody>
          <a:bodyPr anchor="t">
            <a:normAutofit/>
          </a:bodyPr>
          <a:lstStyle>
            <a:lvl1pPr marL="0" indent="0" algn="l">
              <a:buNone/>
              <a:defRPr sz="2276" cap="all">
                <a:solidFill>
                  <a:schemeClr val="accent2"/>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44FA04C-D7CF-4861-95F0-3F5ACF508755}" type="datetimeFigureOut">
              <a:rPr lang="en-US" smtClean="0"/>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8629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45B24B-F41A-4540-8EEC-C29B4F79802D}"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408801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9428481" y="852942"/>
            <a:ext cx="2926079" cy="8272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9428481" y="961032"/>
            <a:ext cx="2137775" cy="737148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26585" y="961032"/>
            <a:ext cx="8422697" cy="737148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9593252" y="8470950"/>
            <a:ext cx="1347800" cy="519289"/>
          </a:xfrm>
        </p:spPr>
        <p:txBody>
          <a:bodyPr/>
          <a:lstStyle>
            <a:lvl1pPr>
              <a:defRPr>
                <a:solidFill>
                  <a:schemeClr val="accent1">
                    <a:lumMod val="75000"/>
                    <a:lumOff val="25000"/>
                  </a:schemeClr>
                </a:solidFill>
              </a:defRPr>
            </a:lvl1pPr>
          </a:lstStyle>
          <a:p>
            <a:fld id="{CFBF989E-5397-49EE-B0F5-E72D9FFD7EC0}" type="datetimeFigureOut">
              <a:rPr lang="en-US" smtClean="0"/>
              <a:t>11/25/2019</a:t>
            </a:fld>
            <a:endParaRPr lang="en-US" dirty="0"/>
          </a:p>
        </p:txBody>
      </p:sp>
      <p:sp>
        <p:nvSpPr>
          <p:cNvPr id="5" name="Footer Placeholder 4"/>
          <p:cNvSpPr>
            <a:spLocks noGrp="1"/>
          </p:cNvSpPr>
          <p:nvPr>
            <p:ph type="ftr" sz="quarter" idx="11"/>
          </p:nvPr>
        </p:nvSpPr>
        <p:spPr>
          <a:xfrm>
            <a:off x="826585" y="8464797"/>
            <a:ext cx="8422697" cy="519289"/>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061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5" name="Texto del título"/>
          <p:cNvSpPr txBox="1">
            <a:spLocks noGrp="1"/>
          </p:cNvSpPr>
          <p:nvPr>
            <p:ph type="title"/>
          </p:nvPr>
        </p:nvSpPr>
        <p:spPr>
          <a:xfrm>
            <a:off x="787400" y="254000"/>
            <a:ext cx="11430000" cy="2438400"/>
          </a:xfrm>
          <a:prstGeom prst="rect">
            <a:avLst/>
          </a:prstGeom>
        </p:spPr>
        <p:txBody>
          <a:bodyPr/>
          <a:lstStyle/>
          <a:p>
            <a:r>
              <a:t>Texto del título</a:t>
            </a:r>
          </a:p>
        </p:txBody>
      </p:sp>
      <p:sp>
        <p:nvSpPr>
          <p:cNvPr id="56" name="Nivel de texto 1…"/>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Nivel de texto 1</a:t>
            </a:r>
          </a:p>
          <a:p>
            <a:pPr lvl="1"/>
            <a:r>
              <a:t>Nivel de texto 2</a:t>
            </a:r>
          </a:p>
          <a:p>
            <a:pPr lvl="2"/>
            <a:r>
              <a:t>Nivel de texto 3</a:t>
            </a:r>
          </a:p>
          <a:p>
            <a:pPr lvl="3"/>
            <a:r>
              <a:t>Nivel de texto 4</a:t>
            </a:r>
          </a:p>
          <a:p>
            <a:pPr lvl="4"/>
            <a:r>
              <a:t>Nivel de texto 5</a:t>
            </a:r>
          </a:p>
        </p:txBody>
      </p:sp>
      <p:sp>
        <p:nvSpPr>
          <p:cNvPr id="57" name="Número de diapositiva"/>
          <p:cNvSpPr txBox="1">
            <a:spLocks noGrp="1"/>
          </p:cNvSpPr>
          <p:nvPr>
            <p:ph type="sldNum" sz="quarter" idx="2"/>
          </p:nvPr>
        </p:nvSpPr>
        <p:spPr>
          <a:prstGeom prst="rect">
            <a:avLst/>
          </a:prstGeom>
        </p:spPr>
        <p:txBody>
          <a:bodyPr/>
          <a:lstStyle/>
          <a:p>
            <a:pPr>
              <a:defRPr>
                <a:effectLst/>
              </a:defRPr>
            </a:pPr>
            <a:fld id="{86CB4B4D-7CA3-9044-876B-883B54F8677D}" type="slidenum">
              <a:t>‹Nº›</a:t>
            </a:fld>
            <a:endParaRPr/>
          </a:p>
        </p:txBody>
      </p:sp>
    </p:spTree>
    <p:extLst>
      <p:ext uri="{BB962C8B-B14F-4D97-AF65-F5344CB8AC3E}">
        <p14:creationId xmlns:p14="http://schemas.microsoft.com/office/powerpoint/2010/main" val="2436087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26584" y="3168716"/>
            <a:ext cx="11363203" cy="516379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6BC42F-EA91-460E-9436-9A6C9B1CB0C6}" type="datetimeFigureOut">
              <a:rPr lang="en-US" smtClean="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426421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643764" y="7313029"/>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587" y="4318681"/>
            <a:ext cx="11363201" cy="2140223"/>
          </a:xfrm>
        </p:spPr>
        <p:txBody>
          <a:bodyPr anchor="b">
            <a:normAutofit/>
          </a:bodyPr>
          <a:lstStyle>
            <a:lvl1pPr algn="l">
              <a:defRPr sz="512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6587" y="6458904"/>
            <a:ext cx="11363201" cy="854124"/>
          </a:xfrm>
        </p:spPr>
        <p:txBody>
          <a:bodyPr anchor="t">
            <a:normAutofit/>
          </a:bodyPr>
          <a:lstStyle>
            <a:lvl1pPr marL="0" indent="0" algn="l">
              <a:buNone/>
              <a:defRPr sz="2560" cap="all">
                <a:solidFill>
                  <a:schemeClr val="accent2"/>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23D4350-0632-4F67-B357-AFC21C62564D}" type="datetimeFigureOut">
              <a:rPr lang="en-US" smtClean="0"/>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385821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6585" y="3168715"/>
            <a:ext cx="5545994" cy="51670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32223" y="3168716"/>
            <a:ext cx="5557564" cy="51670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2831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22" y="3168715"/>
            <a:ext cx="5110756"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s-ES"/>
              <a:t>Haga clic para modificar los estilos de texto del patrón</a:t>
            </a:r>
          </a:p>
        </p:txBody>
      </p:sp>
      <p:sp>
        <p:nvSpPr>
          <p:cNvPr id="4" name="Content Placeholder 3"/>
          <p:cNvSpPr>
            <a:spLocks noGrp="1"/>
          </p:cNvSpPr>
          <p:nvPr>
            <p:ph sz="half" idx="2"/>
          </p:nvPr>
        </p:nvSpPr>
        <p:spPr>
          <a:xfrm>
            <a:off x="826585" y="4161495"/>
            <a:ext cx="5545994" cy="417422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067461" y="3168715"/>
            <a:ext cx="5122325" cy="819573"/>
          </a:xfrm>
        </p:spPr>
        <p:txBody>
          <a:bodyPr anchor="b">
            <a:noAutofit/>
          </a:bodyPr>
          <a:lstStyle>
            <a:lvl1pPr marL="0" indent="0">
              <a:buNone/>
              <a:defRPr sz="3129" b="0">
                <a:solidFill>
                  <a:schemeClr val="accent2"/>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s-ES"/>
              <a:t>Haga clic para modificar los estilos de texto del patrón</a:t>
            </a:r>
          </a:p>
        </p:txBody>
      </p:sp>
      <p:sp>
        <p:nvSpPr>
          <p:cNvPr id="6" name="Content Placeholder 5"/>
          <p:cNvSpPr>
            <a:spLocks noGrp="1"/>
          </p:cNvSpPr>
          <p:nvPr>
            <p:ph sz="quarter" idx="4"/>
          </p:nvPr>
        </p:nvSpPr>
        <p:spPr>
          <a:xfrm>
            <a:off x="6632223" y="4161495"/>
            <a:ext cx="5557564" cy="417422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0400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637287" y="852943"/>
            <a:ext cx="11717272" cy="17903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9237B0-CC05-45CB-9D8E-44851499E325}" type="datetimeFigureOut">
              <a:rPr lang="en-US" smtClean="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293732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228640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643764" y="7313028"/>
            <a:ext cx="11717272" cy="18129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6812" y="7484154"/>
            <a:ext cx="5029867" cy="980642"/>
          </a:xfrm>
        </p:spPr>
        <p:txBody>
          <a:bodyPr anchor="ctr"/>
          <a:lstStyle>
            <a:lvl1pPr algn="l">
              <a:defRPr sz="2844"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4879" y="855040"/>
            <a:ext cx="11719680" cy="5980160"/>
          </a:xfrm>
        </p:spPr>
        <p:txBody>
          <a:bodyPr anchor="ctr">
            <a:normAutofit/>
          </a:bodyPr>
          <a:lstStyle>
            <a:lvl1pPr>
              <a:defRPr sz="2844">
                <a:solidFill>
                  <a:schemeClr val="tx2"/>
                </a:solidFill>
              </a:defRPr>
            </a:lvl1pPr>
            <a:lvl2pPr>
              <a:defRPr sz="2560">
                <a:solidFill>
                  <a:schemeClr val="tx2"/>
                </a:solidFill>
              </a:defRPr>
            </a:lvl2pPr>
            <a:lvl3pPr>
              <a:defRPr sz="2276">
                <a:solidFill>
                  <a:schemeClr val="tx2"/>
                </a:solidFill>
              </a:defRPr>
            </a:lvl3pPr>
            <a:lvl4pPr>
              <a:defRPr sz="1991">
                <a:solidFill>
                  <a:schemeClr val="tx2"/>
                </a:solidFill>
              </a:defRPr>
            </a:lvl4pPr>
            <a:lvl5pPr>
              <a:defRPr sz="1991">
                <a:solidFill>
                  <a:schemeClr val="tx2"/>
                </a:solidFill>
              </a:defRPr>
            </a:lvl5pPr>
            <a:lvl6pPr>
              <a:defRPr sz="1991">
                <a:solidFill>
                  <a:schemeClr val="tx2"/>
                </a:solidFill>
              </a:defRPr>
            </a:lvl6pPr>
            <a:lvl7pPr>
              <a:defRPr sz="1991">
                <a:solidFill>
                  <a:schemeClr val="tx2"/>
                </a:solidFill>
              </a:defRPr>
            </a:lvl7pPr>
            <a:lvl8pPr>
              <a:defRPr sz="1991">
                <a:solidFill>
                  <a:schemeClr val="tx2"/>
                </a:solidFill>
              </a:defRPr>
            </a:lvl8pPr>
            <a:lvl9pPr>
              <a:defRPr sz="1991">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123545" y="7484153"/>
            <a:ext cx="6066243" cy="980644"/>
          </a:xfrm>
        </p:spPr>
        <p:txBody>
          <a:bodyPr anchor="ctr">
            <a:normAutofit/>
          </a:bodyPr>
          <a:lstStyle>
            <a:lvl1pPr marL="0" indent="0" algn="r">
              <a:buNone/>
              <a:defRPr sz="1564">
                <a:solidFill>
                  <a:schemeClr val="bg1"/>
                </a:solidFill>
              </a:defRPr>
            </a:lvl1pPr>
            <a:lvl2pPr marL="650230" indent="0">
              <a:buNone/>
              <a:defRPr sz="1564"/>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F6AA2A1-C9A8-42DC-AF5F-29D58FE3A81E}" type="datetimeFigureOut">
              <a:rPr lang="en-US" smtClean="0"/>
              <a:t>11/25/2019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85119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26584" y="6675042"/>
            <a:ext cx="11363203" cy="806027"/>
          </a:xfrm>
        </p:spPr>
        <p:txBody>
          <a:bodyPr anchor="b">
            <a:normAutofit/>
          </a:bodyPr>
          <a:lstStyle>
            <a:lvl1pPr algn="l">
              <a:defRPr sz="3413"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37288" y="852942"/>
            <a:ext cx="11717271" cy="5059203"/>
          </a:xfrm>
        </p:spPr>
        <p:txBody>
          <a:bodyPr anchor="t">
            <a:normAutofit/>
          </a:bodyPr>
          <a:lstStyle>
            <a:lvl1pPr marL="0" indent="0" algn="ctr">
              <a:buNone/>
              <a:defRPr sz="2276"/>
            </a:lvl1pPr>
            <a:lvl2pPr marL="650230" indent="0">
              <a:buNone/>
              <a:defRPr sz="2276"/>
            </a:lvl2pPr>
            <a:lvl3pPr marL="1300460" indent="0">
              <a:buNone/>
              <a:defRPr sz="2276"/>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6584" y="7481069"/>
            <a:ext cx="11363203" cy="851443"/>
          </a:xfrm>
        </p:spPr>
        <p:txBody>
          <a:bodyPr>
            <a:normAutofit/>
          </a:bodyPr>
          <a:lstStyle>
            <a:lvl1pPr marL="0" indent="0">
              <a:buNone/>
              <a:defRPr sz="1707"/>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FC28B6-2144-4760-B3DF-18C646FA52B1}" type="datetimeFigureOut">
              <a:rPr lang="en-US" smtClean="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effectLst/>
              </a:defRPr>
            </a:pPr>
            <a:fld id="{86CB4B4D-7CA3-9044-876B-883B54F8677D}" type="slidenum">
              <a:rPr lang="es-PE" smtClean="0"/>
              <a:t>‹Nº›</a:t>
            </a:fld>
            <a:endParaRPr lang="es-PE"/>
          </a:p>
        </p:txBody>
      </p:sp>
    </p:spTree>
    <p:extLst>
      <p:ext uri="{BB962C8B-B14F-4D97-AF65-F5344CB8AC3E}">
        <p14:creationId xmlns:p14="http://schemas.microsoft.com/office/powerpoint/2010/main" val="1942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6584" y="977741"/>
            <a:ext cx="11363203" cy="15407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6584" y="3168715"/>
            <a:ext cx="11363203" cy="5163796"/>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06599" y="8470950"/>
            <a:ext cx="3034453" cy="519289"/>
          </a:xfrm>
          <a:prstGeom prst="rect">
            <a:avLst/>
          </a:prstGeom>
        </p:spPr>
        <p:txBody>
          <a:bodyPr vert="horz" lIns="91440" tIns="45720" rIns="91440" bIns="45720" rtlCol="0" anchor="ctr"/>
          <a:lstStyle>
            <a:lvl1pPr algn="r">
              <a:defRPr sz="1280">
                <a:solidFill>
                  <a:schemeClr val="accent2"/>
                </a:solidFill>
              </a:defRPr>
            </a:lvl1pPr>
          </a:lstStyle>
          <a:p>
            <a:fld id="{251F38EA-B09F-4C97-9264-D1353869D1EA}" type="datetimeFigureOut">
              <a:rPr lang="en-US" smtClean="0"/>
              <a:t>11/25/2019</a:t>
            </a:fld>
            <a:endParaRPr lang="en-US" dirty="0"/>
          </a:p>
        </p:txBody>
      </p:sp>
      <p:sp>
        <p:nvSpPr>
          <p:cNvPr id="5" name="Footer Placeholder 4"/>
          <p:cNvSpPr>
            <a:spLocks noGrp="1"/>
          </p:cNvSpPr>
          <p:nvPr>
            <p:ph type="ftr" sz="quarter" idx="3"/>
          </p:nvPr>
        </p:nvSpPr>
        <p:spPr>
          <a:xfrm>
            <a:off x="826585" y="8464797"/>
            <a:ext cx="6927054" cy="519289"/>
          </a:xfrm>
          <a:prstGeom prst="rect">
            <a:avLst/>
          </a:prstGeom>
        </p:spPr>
        <p:txBody>
          <a:bodyPr vert="horz" lIns="91440" tIns="45720" rIns="91440" bIns="45720" rtlCol="0" anchor="ctr"/>
          <a:lstStyle>
            <a:lvl1pPr algn="l">
              <a:defRPr sz="128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1094010" y="8470950"/>
            <a:ext cx="1095777" cy="519289"/>
          </a:xfrm>
          <a:prstGeom prst="rect">
            <a:avLst/>
          </a:prstGeom>
        </p:spPr>
        <p:txBody>
          <a:bodyPr vert="horz" lIns="91440" tIns="45720" rIns="91440" bIns="45720" rtlCol="0" anchor="ctr"/>
          <a:lstStyle>
            <a:lvl1pPr algn="r">
              <a:defRPr sz="1280">
                <a:solidFill>
                  <a:schemeClr val="accent2"/>
                </a:solidFill>
              </a:defRPr>
            </a:lvl1pPr>
          </a:lstStyle>
          <a:p>
            <a:pPr>
              <a:defRPr>
                <a:effectLst/>
              </a:defRPr>
            </a:pPr>
            <a:fld id="{86CB4B4D-7CA3-9044-876B-883B54F8677D}" type="slidenum">
              <a:rPr lang="es-PE" smtClean="0"/>
              <a:t>‹Nº›</a:t>
            </a:fld>
            <a:endParaRPr lang="es-PE"/>
          </a:p>
        </p:txBody>
      </p:sp>
      <p:sp>
        <p:nvSpPr>
          <p:cNvPr id="9" name="Rectangle 8"/>
          <p:cNvSpPr/>
          <p:nvPr/>
        </p:nvSpPr>
        <p:spPr>
          <a:xfrm>
            <a:off x="637286" y="627662"/>
            <a:ext cx="3868315" cy="15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499201" y="627662"/>
            <a:ext cx="3855360" cy="1536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574721" y="627662"/>
            <a:ext cx="3855360" cy="1536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7659861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35193"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560" kern="1200">
          <a:solidFill>
            <a:schemeClr val="tx2"/>
          </a:solidFill>
          <a:latin typeface="+mn-lt"/>
          <a:ea typeface="+mn-ea"/>
          <a:cs typeface="+mn-cs"/>
        </a:defRPr>
      </a:lvl1pPr>
      <a:lvl2pPr marL="895986" indent="-435193"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2276" kern="1200">
          <a:solidFill>
            <a:schemeClr val="tx2"/>
          </a:solidFill>
          <a:latin typeface="+mn-lt"/>
          <a:ea typeface="+mn-ea"/>
          <a:cs typeface="+mn-cs"/>
        </a:defRPr>
      </a:lvl2pPr>
      <a:lvl3pPr marL="1279980" indent="-383994"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991" kern="1200">
          <a:solidFill>
            <a:schemeClr val="tx2"/>
          </a:solidFill>
          <a:latin typeface="+mn-lt"/>
          <a:ea typeface="+mn-ea"/>
          <a:cs typeface="+mn-cs"/>
        </a:defRPr>
      </a:lvl3pPr>
      <a:lvl4pPr marL="1766372"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4pPr>
      <a:lvl5pPr marL="2278364" indent="-33279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5pPr>
      <a:lvl6pPr marL="270218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6pPr>
      <a:lvl7pPr marL="312884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7pPr>
      <a:lvl8pPr marL="355550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8pPr>
      <a:lvl9pPr marL="3982160" indent="-325115" algn="l" defTabSz="650230" rtl="0" eaLnBrk="1" latinLnBrk="0" hangingPunct="1">
        <a:spcBef>
          <a:spcPct val="20000"/>
        </a:spcBef>
        <a:spcAft>
          <a:spcPts val="853"/>
        </a:spcAft>
        <a:buClr>
          <a:schemeClr val="accent2"/>
        </a:buClr>
        <a:buSzPct val="92000"/>
        <a:buFont typeface="Wingdings 2" panose="05020102010507070707" pitchFamily="18" charset="2"/>
        <a:buChar char=""/>
        <a:defRPr sz="1707" kern="1200">
          <a:solidFill>
            <a:schemeClr val="tx2"/>
          </a:solidFill>
          <a:latin typeface="+mn-lt"/>
          <a:ea typeface="+mn-ea"/>
          <a:cs typeface="+mn-cs"/>
        </a:defRPr>
      </a:lvl9pPr>
    </p:bodyStyle>
    <p:otherStyle>
      <a:defPPr>
        <a:defRPr lang="en-US"/>
      </a:defPPr>
      <a:lvl1pPr marL="0" algn="l" defTabSz="650230" rtl="0" eaLnBrk="1" latinLnBrk="0" hangingPunct="1">
        <a:defRPr sz="2560" kern="1200">
          <a:solidFill>
            <a:schemeClr val="tx1"/>
          </a:solidFill>
          <a:latin typeface="+mn-lt"/>
          <a:ea typeface="+mn-ea"/>
          <a:cs typeface="+mn-cs"/>
        </a:defRPr>
      </a:lvl1pPr>
      <a:lvl2pPr marL="650230" algn="l" defTabSz="650230" rtl="0" eaLnBrk="1" latinLnBrk="0" hangingPunct="1">
        <a:defRPr sz="2560" kern="1200">
          <a:solidFill>
            <a:schemeClr val="tx1"/>
          </a:solidFill>
          <a:latin typeface="+mn-lt"/>
          <a:ea typeface="+mn-ea"/>
          <a:cs typeface="+mn-cs"/>
        </a:defRPr>
      </a:lvl2pPr>
      <a:lvl3pPr marL="1300460" algn="l" defTabSz="650230" rtl="0" eaLnBrk="1" latinLnBrk="0" hangingPunct="1">
        <a:defRPr sz="2560" kern="1200">
          <a:solidFill>
            <a:schemeClr val="tx1"/>
          </a:solidFill>
          <a:latin typeface="+mn-lt"/>
          <a:ea typeface="+mn-ea"/>
          <a:cs typeface="+mn-cs"/>
        </a:defRPr>
      </a:lvl3pPr>
      <a:lvl4pPr marL="1950690" algn="l" defTabSz="650230" rtl="0" eaLnBrk="1" latinLnBrk="0" hangingPunct="1">
        <a:defRPr sz="2560" kern="1200">
          <a:solidFill>
            <a:schemeClr val="tx1"/>
          </a:solidFill>
          <a:latin typeface="+mn-lt"/>
          <a:ea typeface="+mn-ea"/>
          <a:cs typeface="+mn-cs"/>
        </a:defRPr>
      </a:lvl4pPr>
      <a:lvl5pPr marL="2600919" algn="l" defTabSz="650230" rtl="0" eaLnBrk="1" latinLnBrk="0" hangingPunct="1">
        <a:defRPr sz="2560" kern="1200">
          <a:solidFill>
            <a:schemeClr val="tx1"/>
          </a:solidFill>
          <a:latin typeface="+mn-lt"/>
          <a:ea typeface="+mn-ea"/>
          <a:cs typeface="+mn-cs"/>
        </a:defRPr>
      </a:lvl5pPr>
      <a:lvl6pPr marL="3251149" algn="l" defTabSz="650230" rtl="0" eaLnBrk="1" latinLnBrk="0" hangingPunct="1">
        <a:defRPr sz="2560" kern="1200">
          <a:solidFill>
            <a:schemeClr val="tx1"/>
          </a:solidFill>
          <a:latin typeface="+mn-lt"/>
          <a:ea typeface="+mn-ea"/>
          <a:cs typeface="+mn-cs"/>
        </a:defRPr>
      </a:lvl6pPr>
      <a:lvl7pPr marL="3901379" algn="l" defTabSz="650230" rtl="0" eaLnBrk="1" latinLnBrk="0" hangingPunct="1">
        <a:defRPr sz="2560" kern="1200">
          <a:solidFill>
            <a:schemeClr val="tx1"/>
          </a:solidFill>
          <a:latin typeface="+mn-lt"/>
          <a:ea typeface="+mn-ea"/>
          <a:cs typeface="+mn-cs"/>
        </a:defRPr>
      </a:lvl7pPr>
      <a:lvl8pPr marL="4551609" algn="l" defTabSz="650230" rtl="0" eaLnBrk="1" latinLnBrk="0" hangingPunct="1">
        <a:defRPr sz="2560" kern="1200">
          <a:solidFill>
            <a:schemeClr val="tx1"/>
          </a:solidFill>
          <a:latin typeface="+mn-lt"/>
          <a:ea typeface="+mn-ea"/>
          <a:cs typeface="+mn-cs"/>
        </a:defRPr>
      </a:lvl8pPr>
      <a:lvl9pPr marL="5201839" algn="l" defTabSz="65023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es/" TargetMode="External"/><Relationship Id="rId2" Type="http://schemas.openxmlformats.org/officeDocument/2006/relationships/hyperlink" Target="http://www.rackspace-latam.com/aws/?utm_source=googleads&amp;utm_medium=cpc&amp;utm_campaign=6481365751&amp;utm_term=aws&amp;utm_content=381875960303&amp;gclid=Cj0KCQjwrMHsBRCIARIsAFgSeI1VEJ4INVKt0spDJKfGJ_oHeu1eGce1K62Pv9jicUrjQ2Na0qNi0PoaAnzsEALw_wcB" TargetMode="External"/><Relationship Id="rId1" Type="http://schemas.openxmlformats.org/officeDocument/2006/relationships/slideLayout" Target="../slideLayouts/slideLayout12.xml"/><Relationship Id="rId6" Type="http://schemas.openxmlformats.org/officeDocument/2006/relationships/hyperlink" Target="https://sg.com.mx/content/view/638" TargetMode="External"/><Relationship Id="rId5" Type="http://schemas.openxmlformats.org/officeDocument/2006/relationships/hyperlink" Target="https://www.gb-advisors.com/es/itil-cobit-cumplimiento-de-ti/" TargetMode="External"/><Relationship Id="rId4" Type="http://schemas.openxmlformats.org/officeDocument/2006/relationships/hyperlink" Target="https://www.genbeta.com/desarrollo/entendiendo-la-nube-el-significado-de-saas-paas-y-ia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Imagen 1" descr="Imagen 1"/>
          <p:cNvPicPr>
            <a:picLocks noChangeAspect="1"/>
          </p:cNvPicPr>
          <p:nvPr/>
        </p:nvPicPr>
        <p:blipFill>
          <a:blip r:embed="rId2"/>
          <a:stretch>
            <a:fillRect/>
          </a:stretch>
        </p:blipFill>
        <p:spPr>
          <a:xfrm>
            <a:off x="640945" y="895287"/>
            <a:ext cx="1264597" cy="1440525"/>
          </a:xfrm>
          <a:prstGeom prst="rect">
            <a:avLst/>
          </a:prstGeom>
          <a:ln w="12700">
            <a:miter lim="400000"/>
          </a:ln>
        </p:spPr>
      </p:pic>
      <p:pic>
        <p:nvPicPr>
          <p:cNvPr id="128" name="Imagen 3" descr="Imagen 3"/>
          <p:cNvPicPr>
            <a:picLocks noChangeAspect="1"/>
          </p:cNvPicPr>
          <p:nvPr/>
        </p:nvPicPr>
        <p:blipFill>
          <a:blip r:embed="rId3"/>
          <a:stretch>
            <a:fillRect/>
          </a:stretch>
        </p:blipFill>
        <p:spPr>
          <a:xfrm>
            <a:off x="11260655" y="895288"/>
            <a:ext cx="1103200" cy="1524840"/>
          </a:xfrm>
          <a:prstGeom prst="rect">
            <a:avLst/>
          </a:prstGeom>
          <a:ln w="12700">
            <a:miter lim="400000"/>
          </a:ln>
        </p:spPr>
      </p:pic>
      <p:sp>
        <p:nvSpPr>
          <p:cNvPr id="129" name="CuadroTexto 4"/>
          <p:cNvSpPr txBox="1"/>
          <p:nvPr/>
        </p:nvSpPr>
        <p:spPr>
          <a:xfrm>
            <a:off x="1905542" y="1149754"/>
            <a:ext cx="9355113" cy="2687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defRPr sz="2600">
                <a:latin typeface="Helvetica Neue Light"/>
                <a:ea typeface="Helvetica Neue Light"/>
                <a:cs typeface="Helvetica Neue Light"/>
                <a:sym typeface="Helvetica Neue Light"/>
              </a:defRPr>
            </a:pPr>
            <a:r>
              <a:rPr b="1" dirty="0">
                <a:latin typeface="Corbel" panose="020B0503020204020204" pitchFamily="34" charset="0"/>
              </a:rPr>
              <a:t>INSTITUTO POLITÉCNICO NACIONAL</a:t>
            </a:r>
            <a:endParaRPr lang="es-PE" b="1" dirty="0">
              <a:latin typeface="Corbel" panose="020B0503020204020204" pitchFamily="34" charset="0"/>
            </a:endParaRPr>
          </a:p>
          <a:p>
            <a:pPr algn="ctr">
              <a:defRPr sz="2600">
                <a:latin typeface="Helvetica Neue Light"/>
                <a:ea typeface="Helvetica Neue Light"/>
                <a:cs typeface="Helvetica Neue Light"/>
                <a:sym typeface="Helvetica Neue Light"/>
              </a:defRPr>
            </a:pPr>
            <a:br>
              <a:rPr dirty="0"/>
            </a:br>
            <a:r>
              <a:rPr dirty="0">
                <a:latin typeface="Corbel Light" panose="020B0303020204020204" pitchFamily="34" charset="0"/>
              </a:rPr>
              <a:t>UNIDAD PROFESIONAL</a:t>
            </a:r>
            <a:r>
              <a:rPr lang="es-PE" dirty="0">
                <a:latin typeface="Corbel Light" panose="020B0303020204020204" pitchFamily="34" charset="0"/>
              </a:rPr>
              <a:t> </a:t>
            </a:r>
            <a:r>
              <a:rPr dirty="0">
                <a:latin typeface="Corbel Light" panose="020B0303020204020204" pitchFamily="34" charset="0"/>
              </a:rPr>
              <a:t>INTERDISCIPLINARIA DE INGENIERÍA Y CIENCIAS SOCIALES Y ADMINISTRATIVAS</a:t>
            </a:r>
            <a:endParaRPr dirty="0">
              <a:solidFill>
                <a:srgbClr val="BC00FF"/>
              </a:solidFill>
              <a:latin typeface="Corbel Light" panose="020B0303020204020204" pitchFamily="34" charset="0"/>
            </a:endParaRPr>
          </a:p>
          <a:p>
            <a:pPr algn="ctr">
              <a:defRPr sz="2600">
                <a:latin typeface="Helvetica Neue Light"/>
                <a:ea typeface="Helvetica Neue Light"/>
                <a:cs typeface="Helvetica Neue Light"/>
                <a:sym typeface="Helvetica Neue Light"/>
              </a:defRPr>
            </a:pPr>
            <a:br>
              <a:rPr sz="3200" b="1" dirty="0">
                <a:solidFill>
                  <a:srgbClr val="BC00FF"/>
                </a:solidFill>
                <a:latin typeface="Corbel" panose="020B0503020204020204" pitchFamily="34" charset="0"/>
              </a:rPr>
            </a:br>
            <a:r>
              <a:rPr lang="es-PE" sz="3200" b="1" dirty="0">
                <a:latin typeface="Corbel" panose="020B0503020204020204" pitchFamily="34" charset="0"/>
              </a:rPr>
              <a:t>Algoritmo</a:t>
            </a:r>
            <a:r>
              <a:rPr sz="3200" b="1" dirty="0">
                <a:latin typeface="Corbel" panose="020B0503020204020204" pitchFamily="34" charset="0"/>
              </a:rPr>
              <a:t> </a:t>
            </a:r>
            <a:r>
              <a:rPr lang="es-PE" sz="3200" b="1" dirty="0">
                <a:latin typeface="Corbel" panose="020B0503020204020204" pitchFamily="34" charset="0"/>
              </a:rPr>
              <a:t>HASH</a:t>
            </a:r>
            <a:endParaRPr sz="3200" b="1" dirty="0">
              <a:solidFill>
                <a:srgbClr val="BC00FF"/>
              </a:solidFill>
              <a:latin typeface="Corbel" panose="020B0503020204020204" pitchFamily="34" charset="0"/>
            </a:endParaRPr>
          </a:p>
        </p:txBody>
      </p:sp>
      <p:sp>
        <p:nvSpPr>
          <p:cNvPr id="130" name="CuadroTexto 5"/>
          <p:cNvSpPr txBox="1"/>
          <p:nvPr/>
        </p:nvSpPr>
        <p:spPr>
          <a:xfrm>
            <a:off x="3788017" y="5915932"/>
            <a:ext cx="5428765" cy="1395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defTabSz="391413">
              <a:buSzPct val="100000"/>
              <a:defRPr sz="2800">
                <a:effectLst>
                  <a:outerShdw blurRad="38100" dist="25527" dir="5400000" rotWithShape="0">
                    <a:srgbClr val="000000"/>
                  </a:outerShdw>
                </a:effectLst>
                <a:latin typeface="Helvetica Neue Light"/>
                <a:ea typeface="Helvetica Neue Light"/>
                <a:cs typeface="Helvetica Neue Light"/>
                <a:sym typeface="Helvetica Neue Light"/>
              </a:defRPr>
            </a:pPr>
            <a:r>
              <a:rPr lang="pt-BR" b="1" dirty="0">
                <a:solidFill>
                  <a:schemeClr val="bg1"/>
                </a:solidFill>
                <a:latin typeface="Consolas" panose="020B0609020204030204" pitchFamily="49" charset="0"/>
              </a:rPr>
              <a:t>Estrada Perez Jesus </a:t>
            </a:r>
            <a:r>
              <a:rPr lang="pt-BR" b="1" dirty="0" err="1">
                <a:solidFill>
                  <a:schemeClr val="bg1"/>
                </a:solidFill>
                <a:latin typeface="Consolas" panose="020B0609020204030204" pitchFamily="49" charset="0"/>
              </a:rPr>
              <a:t>Hisao</a:t>
            </a:r>
            <a:endParaRPr lang="pt-BR" b="1" dirty="0">
              <a:solidFill>
                <a:schemeClr val="bg1"/>
              </a:solidFill>
              <a:latin typeface="Consolas" panose="020B0609020204030204" pitchFamily="49" charset="0"/>
            </a:endParaRPr>
          </a:p>
          <a:p>
            <a:pPr algn="ctr" defTabSz="391413">
              <a:buSzPct val="100000"/>
              <a:defRPr sz="2800">
                <a:effectLst>
                  <a:outerShdw blurRad="38100" dist="25527" dir="5400000" rotWithShape="0">
                    <a:srgbClr val="000000"/>
                  </a:outerShdw>
                </a:effectLst>
                <a:latin typeface="Helvetica Neue Light"/>
                <a:ea typeface="Helvetica Neue Light"/>
                <a:cs typeface="Helvetica Neue Light"/>
                <a:sym typeface="Helvetica Neue Light"/>
              </a:defRPr>
            </a:pPr>
            <a:r>
              <a:rPr lang="pt-BR" b="1" dirty="0">
                <a:solidFill>
                  <a:schemeClr val="bg1"/>
                </a:solidFill>
                <a:latin typeface="Consolas" panose="020B0609020204030204" pitchFamily="49" charset="0"/>
              </a:rPr>
              <a:t>Rios Crisóstomo Omar</a:t>
            </a:r>
          </a:p>
          <a:p>
            <a:pPr algn="ctr" defTabSz="391413">
              <a:buSzPct val="100000"/>
              <a:defRPr sz="2800">
                <a:effectLst>
                  <a:outerShdw blurRad="38100" dist="25527" dir="5400000" rotWithShape="0">
                    <a:srgbClr val="000000"/>
                  </a:outerShdw>
                </a:effectLst>
                <a:latin typeface="Helvetica Neue Light"/>
                <a:ea typeface="Helvetica Neue Light"/>
                <a:cs typeface="Helvetica Neue Light"/>
                <a:sym typeface="Helvetica Neue Light"/>
              </a:defRPr>
            </a:pPr>
            <a:r>
              <a:rPr lang="pt-BR" b="1" dirty="0">
                <a:solidFill>
                  <a:schemeClr val="bg1"/>
                </a:solidFill>
                <a:latin typeface="Consolas" panose="020B0609020204030204" pitchFamily="49" charset="0"/>
              </a:rPr>
              <a:t>Mecca Paredes Franco Samuel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855881"/>
            <a:ext cx="11678598" cy="2397055"/>
          </a:xfrm>
          <a:prstGeom prst="rect">
            <a:avLst/>
          </a:prstGeom>
        </p:spPr>
        <p:txBody>
          <a:bodyPr>
            <a:normAutofit lnSpcReduction="10000"/>
          </a:bodyPr>
          <a:lstStyle>
            <a:lvl1pPr marL="444500" indent="-444500" algn="just">
              <a:buBlip>
                <a:blip r:embed="rId2"/>
              </a:buBlip>
              <a:defRPr sz="3000"/>
            </a:lvl1pPr>
          </a:lstStyle>
          <a:p>
            <a:pPr marL="0" indent="0">
              <a:buNone/>
            </a:pPr>
            <a:r>
              <a:rPr lang="es-PE" dirty="0"/>
              <a:t>El proceso de decodificación analiza los 16 bytes centrales para extraer el tamaño de la cadena codificada. Posteriormente trabaja sobre los 240 datos codificados y decodifica los necesarios.</a:t>
            </a:r>
          </a:p>
          <a:p>
            <a:pPr marL="0" indent="0">
              <a:buNone/>
            </a:pPr>
            <a:r>
              <a:rPr lang="es-PE" dirty="0"/>
              <a:t>Se aplica el proceso inverso de codificación para obtener los datos codificados. </a:t>
            </a:r>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458605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err="1">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rPr>
              <a:t>Decode</a:t>
            </a:r>
            <a:endParaRPr lang="es-PE" sz="4600" b="1" cap="none" dirty="0">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endParaRPr>
          </a:p>
        </p:txBody>
      </p:sp>
      <p:pic>
        <p:nvPicPr>
          <p:cNvPr id="4" name="Imagen 3">
            <a:extLst>
              <a:ext uri="{FF2B5EF4-FFF2-40B4-BE49-F238E27FC236}">
                <a16:creationId xmlns:a16="http://schemas.microsoft.com/office/drawing/2014/main" id="{AD49CD3C-8B88-4EF8-8784-4D51FFFEF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5" y="4876800"/>
            <a:ext cx="13004800" cy="4826453"/>
          </a:xfrm>
          <a:prstGeom prst="rect">
            <a:avLst/>
          </a:prstGeom>
        </p:spPr>
      </p:pic>
    </p:spTree>
    <p:extLst>
      <p:ext uri="{BB962C8B-B14F-4D97-AF65-F5344CB8AC3E}">
        <p14:creationId xmlns:p14="http://schemas.microsoft.com/office/powerpoint/2010/main" val="39562664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E4ACBEBC-507B-454C-BE52-A44B60CC2EC8}"/>
              </a:ext>
            </a:extLst>
          </p:cNvPr>
          <p:cNvSpPr txBox="1">
            <a:spLocks/>
          </p:cNvSpPr>
          <p:nvPr/>
        </p:nvSpPr>
        <p:spPr>
          <a:xfrm>
            <a:off x="8516026"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a:ln w="22225">
                  <a:solidFill>
                    <a:schemeClr val="bg2">
                      <a:lumMod val="75000"/>
                    </a:schemeClr>
                  </a:solidFill>
                  <a:prstDash val="solid"/>
                </a:ln>
                <a:solidFill>
                  <a:schemeClr val="bg1">
                    <a:lumMod val="65000"/>
                  </a:schemeClr>
                </a:solidFill>
                <a:effectLst>
                  <a:outerShdw blurRad="40132" dist="30099" dir="5400000" rotWithShape="0">
                    <a:srgbClr val="000000"/>
                  </a:outerShdw>
                </a:effectLst>
              </a:rPr>
              <a:t>Conclusiones</a:t>
            </a:r>
          </a:p>
        </p:txBody>
      </p:sp>
      <p:sp>
        <p:nvSpPr>
          <p:cNvPr id="4" name="Marcador de texto 2">
            <a:extLst>
              <a:ext uri="{FF2B5EF4-FFF2-40B4-BE49-F238E27FC236}">
                <a16:creationId xmlns:a16="http://schemas.microsoft.com/office/drawing/2014/main" id="{0902A6BD-69F8-4D22-96E3-1E2DA05F06FA}"/>
              </a:ext>
            </a:extLst>
          </p:cNvPr>
          <p:cNvSpPr txBox="1">
            <a:spLocks noGrp="1"/>
          </p:cNvSpPr>
          <p:nvPr>
            <p:ph type="body" idx="1"/>
          </p:nvPr>
        </p:nvSpPr>
        <p:spPr>
          <a:xfrm>
            <a:off x="656074" y="2855881"/>
            <a:ext cx="11678598" cy="2397055"/>
          </a:xfrm>
          <a:prstGeom prst="rect">
            <a:avLst/>
          </a:prstGeom>
        </p:spPr>
        <p:txBody>
          <a:bodyPr/>
          <a:lstStyle>
            <a:lvl1pPr marL="444500" indent="-444500" algn="just">
              <a:buBlip>
                <a:blip r:embed="rId2"/>
              </a:buBlip>
              <a:defRPr sz="3000"/>
            </a:lvl1pPr>
          </a:lstStyle>
          <a:p>
            <a:pPr marL="0" indent="0">
              <a:buNone/>
            </a:pPr>
            <a:r>
              <a:rPr lang="es-PE" dirty="0"/>
              <a:t>El principal objetivo del desarrollo de este proyecto fue lograr encriptar una cadena teniendo en cuenta los principios básicos de encriptación los cuales son ser </a:t>
            </a:r>
            <a:r>
              <a:rPr lang="es-PE" dirty="0" err="1"/>
              <a:t>normalizable</a:t>
            </a:r>
            <a:r>
              <a:rPr lang="es-PE" dirty="0"/>
              <a:t>, de rango amplio, determinista, resistente a la imagen (primera y segunda resistencia),  resistente a la colisión,  grado de dificultad, etc.</a:t>
            </a:r>
          </a:p>
        </p:txBody>
      </p:sp>
    </p:spTree>
    <p:extLst>
      <p:ext uri="{BB962C8B-B14F-4D97-AF65-F5344CB8AC3E}">
        <p14:creationId xmlns:p14="http://schemas.microsoft.com/office/powerpoint/2010/main" val="416285153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Marcador de texto 2"/>
          <p:cNvSpPr txBox="1">
            <a:spLocks noGrp="1"/>
          </p:cNvSpPr>
          <p:nvPr>
            <p:ph type="body" idx="1"/>
          </p:nvPr>
        </p:nvSpPr>
        <p:spPr>
          <a:xfrm>
            <a:off x="787399" y="2768599"/>
            <a:ext cx="11561325" cy="6212564"/>
          </a:xfrm>
          <a:prstGeom prst="rect">
            <a:avLst/>
          </a:prstGeom>
        </p:spPr>
        <p:txBody>
          <a:bodyPr/>
          <a:lstStyle/>
          <a:p>
            <a:pPr marL="0" indent="0">
              <a:lnSpc>
                <a:spcPct val="80000"/>
              </a:lnSpc>
              <a:buNone/>
              <a:defRPr sz="3000"/>
            </a:pPr>
            <a:r>
              <a:rPr dirty="0">
                <a:solidFill>
                  <a:schemeClr val="tx1"/>
                </a:solidFill>
                <a:uFill>
                  <a:solidFill>
                    <a:srgbClr val="0000FF"/>
                  </a:solidFill>
                </a:uFill>
                <a:hlinkClick r:id="rId2">
                  <a:extLst>
                    <a:ext uri="{A12FA001-AC4F-418D-AE19-62706E023703}">
                      <ahyp:hlinkClr xmlns:ahyp="http://schemas.microsoft.com/office/drawing/2018/hyperlinkcolor" val="tx"/>
                    </a:ext>
                  </a:extLst>
                </a:hlinkClick>
              </a:rPr>
              <a:t>http://www.rackspace-latam.com/aws/?utm_source=googleads&amp;utm_medium=cpc&amp;utm_campaign=6481365751&amp;utm_term=aws&amp;utm_content=381875960303&amp;gclid=Cj0KCQjwrMHsBRCIARIsAFgSeI1VEJ4INVKt0spDJKfGJ_oHeu1eGce1K62Pv9jicUrjQ2Na0qNi0PoaAnzsEALw_wcB</a:t>
            </a:r>
            <a:r>
              <a:rPr dirty="0">
                <a:solidFill>
                  <a:schemeClr val="tx1"/>
                </a:solidFill>
              </a:rPr>
              <a:t> </a:t>
            </a:r>
          </a:p>
          <a:p>
            <a:pPr marL="0" indent="0">
              <a:lnSpc>
                <a:spcPct val="80000"/>
              </a:lnSpc>
              <a:buNone/>
              <a:defRPr sz="3000"/>
            </a:pPr>
            <a:r>
              <a:rPr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rPr>
              <a:t>https://aws.amazon.com/es/</a:t>
            </a:r>
          </a:p>
          <a:p>
            <a:pPr marL="0" indent="0">
              <a:lnSpc>
                <a:spcPct val="80000"/>
              </a:lnSpc>
              <a:buNone/>
              <a:defRPr sz="3000"/>
            </a:pPr>
            <a:r>
              <a:rPr dirty="0">
                <a:solidFill>
                  <a:schemeClr val="tx1"/>
                </a:solidFill>
                <a:uFill>
                  <a:solidFill>
                    <a:srgbClr val="0000FF"/>
                  </a:solidFill>
                </a:uFill>
                <a:hlinkClick r:id="rId4">
                  <a:extLst>
                    <a:ext uri="{A12FA001-AC4F-418D-AE19-62706E023703}">
                      <ahyp:hlinkClr xmlns:ahyp="http://schemas.microsoft.com/office/drawing/2018/hyperlinkcolor" val="tx"/>
                    </a:ext>
                  </a:extLst>
                </a:hlinkClick>
              </a:rPr>
              <a:t>https://www.genbeta.com/desarrollo/entendiendo-la-nube-el-significado-de-saas-paas-y-iaas</a:t>
            </a:r>
          </a:p>
          <a:p>
            <a:pPr marL="0" indent="0">
              <a:lnSpc>
                <a:spcPct val="80000"/>
              </a:lnSpc>
              <a:buNone/>
              <a:defRPr sz="3000"/>
            </a:pPr>
            <a:r>
              <a:rPr dirty="0">
                <a:solidFill>
                  <a:schemeClr val="tx1"/>
                </a:solidFill>
                <a:uFill>
                  <a:solidFill>
                    <a:srgbClr val="0000FF"/>
                  </a:solidFill>
                </a:uFill>
                <a:hlinkClick r:id="rId5">
                  <a:extLst>
                    <a:ext uri="{A12FA001-AC4F-418D-AE19-62706E023703}">
                      <ahyp:hlinkClr xmlns:ahyp="http://schemas.microsoft.com/office/drawing/2018/hyperlinkcolor" val="tx"/>
                    </a:ext>
                  </a:extLst>
                </a:hlinkClick>
              </a:rPr>
              <a:t>https://www.gb-advisors.com/es/itil-cobit-cumplimiento-de-ti/</a:t>
            </a:r>
          </a:p>
          <a:p>
            <a:pPr marL="0" indent="0">
              <a:lnSpc>
                <a:spcPct val="80000"/>
              </a:lnSpc>
              <a:buNone/>
              <a:defRPr sz="3000"/>
            </a:pPr>
            <a:r>
              <a:rPr dirty="0">
                <a:solidFill>
                  <a:schemeClr val="tx1"/>
                </a:solidFill>
                <a:uFill>
                  <a:solidFill>
                    <a:srgbClr val="0000FF"/>
                  </a:solidFill>
                </a:uFill>
                <a:hlinkClick r:id="rId6">
                  <a:extLst>
                    <a:ext uri="{A12FA001-AC4F-418D-AE19-62706E023703}">
                      <ahyp:hlinkClr xmlns:ahyp="http://schemas.microsoft.com/office/drawing/2018/hyperlinkcolor" val="tx"/>
                    </a:ext>
                  </a:extLst>
                </a:hlinkClick>
              </a:rPr>
              <a:t>https://sg.com.mx/content/view/638</a:t>
            </a:r>
          </a:p>
        </p:txBody>
      </p:sp>
      <p:sp>
        <p:nvSpPr>
          <p:cNvPr id="6" name="Título 1">
            <a:extLst>
              <a:ext uri="{FF2B5EF4-FFF2-40B4-BE49-F238E27FC236}">
                <a16:creationId xmlns:a16="http://schemas.microsoft.com/office/drawing/2014/main" id="{E4ACBEBC-507B-454C-BE52-A44B60CC2EC8}"/>
              </a:ext>
            </a:extLst>
          </p:cNvPr>
          <p:cNvSpPr txBox="1">
            <a:spLocks/>
          </p:cNvSpPr>
          <p:nvPr/>
        </p:nvSpPr>
        <p:spPr>
          <a:xfrm>
            <a:off x="8516026"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a:ln w="22225">
                  <a:solidFill>
                    <a:schemeClr val="bg2">
                      <a:lumMod val="75000"/>
                    </a:schemeClr>
                  </a:solidFill>
                  <a:prstDash val="solid"/>
                </a:ln>
                <a:solidFill>
                  <a:schemeClr val="bg1">
                    <a:lumMod val="65000"/>
                  </a:schemeClr>
                </a:solidFill>
                <a:effectLst>
                  <a:outerShdw blurRad="40132" dist="30099" dir="5400000" rotWithShape="0">
                    <a:srgbClr val="000000"/>
                  </a:outerShdw>
                </a:effectLst>
              </a:rPr>
              <a:t>Referencias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ítulo 1"/>
          <p:cNvSpPr txBox="1">
            <a:spLocks noGrp="1"/>
          </p:cNvSpPr>
          <p:nvPr>
            <p:ph type="title"/>
          </p:nvPr>
        </p:nvSpPr>
        <p:spPr>
          <a:xfrm>
            <a:off x="787400" y="-33507"/>
            <a:ext cx="11430000" cy="2438401"/>
          </a:xfrm>
          <a:prstGeom prst="rect">
            <a:avLst/>
          </a:prstGeom>
        </p:spPr>
        <p:txBody>
          <a:bodyPr/>
          <a:lstStyle>
            <a:lvl1pPr algn="ctr">
              <a:defRPr sz="5400"/>
            </a:lvl1pPr>
          </a:lstStyle>
          <a:p>
            <a:r>
              <a:t>ÍNDICE</a:t>
            </a:r>
          </a:p>
        </p:txBody>
      </p:sp>
      <p:sp>
        <p:nvSpPr>
          <p:cNvPr id="133" name="CuadroTexto 4"/>
          <p:cNvSpPr txBox="1"/>
          <p:nvPr/>
        </p:nvSpPr>
        <p:spPr>
          <a:xfrm>
            <a:off x="642026" y="3648642"/>
            <a:ext cx="3852153" cy="1487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lnSpc>
                <a:spcPct val="150000"/>
              </a:lnSpc>
              <a:defRPr sz="2000">
                <a:latin typeface="Helvetica Neue Light"/>
                <a:ea typeface="Helvetica Neue Light"/>
                <a:cs typeface="Helvetica Neue Light"/>
                <a:sym typeface="Helvetica Neue Light"/>
              </a:defRPr>
            </a:pPr>
            <a:r>
              <a:rPr lang="es-PE" sz="3200" b="1" dirty="0"/>
              <a:t>Introducción</a:t>
            </a:r>
            <a:endParaRPr lang="es-PE" sz="3200" b="1" dirty="0">
              <a:solidFill>
                <a:srgbClr val="BC00FF"/>
              </a:solidFill>
            </a:endParaRPr>
          </a:p>
          <a:p>
            <a:pPr algn="ctr">
              <a:lnSpc>
                <a:spcPct val="150000"/>
              </a:lnSpc>
              <a:defRPr sz="2000">
                <a:latin typeface="Helvetica Neue Light"/>
                <a:ea typeface="Helvetica Neue Light"/>
                <a:cs typeface="Helvetica Neue Light"/>
                <a:sym typeface="Helvetica Neue Light"/>
              </a:defRPr>
            </a:pPr>
            <a:r>
              <a:rPr lang="es-PE" sz="3200" b="1" dirty="0"/>
              <a:t>Propósito</a:t>
            </a:r>
          </a:p>
        </p:txBody>
      </p:sp>
      <p:sp>
        <p:nvSpPr>
          <p:cNvPr id="4" name="CuadroTexto 4">
            <a:extLst>
              <a:ext uri="{FF2B5EF4-FFF2-40B4-BE49-F238E27FC236}">
                <a16:creationId xmlns:a16="http://schemas.microsoft.com/office/drawing/2014/main" id="{83794197-16ED-4167-B76D-48C2A7964143}"/>
              </a:ext>
            </a:extLst>
          </p:cNvPr>
          <p:cNvSpPr txBox="1"/>
          <p:nvPr/>
        </p:nvSpPr>
        <p:spPr>
          <a:xfrm>
            <a:off x="4576323" y="3648643"/>
            <a:ext cx="3852153" cy="1487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lnSpc>
                <a:spcPct val="150000"/>
              </a:lnSpc>
              <a:defRPr sz="2000">
                <a:latin typeface="Helvetica Neue Light"/>
                <a:ea typeface="Helvetica Neue Light"/>
                <a:cs typeface="Helvetica Neue Light"/>
                <a:sym typeface="Helvetica Neue Light"/>
              </a:defRPr>
            </a:pPr>
            <a:r>
              <a:rPr lang="es-PE" sz="3200" b="1" dirty="0" err="1"/>
              <a:t>Encode</a:t>
            </a:r>
            <a:endParaRPr lang="es-PE" sz="3200" b="1" dirty="0"/>
          </a:p>
          <a:p>
            <a:pPr algn="ctr">
              <a:lnSpc>
                <a:spcPct val="150000"/>
              </a:lnSpc>
              <a:defRPr sz="2000">
                <a:latin typeface="Helvetica Neue Light"/>
                <a:ea typeface="Helvetica Neue Light"/>
                <a:cs typeface="Helvetica Neue Light"/>
                <a:sym typeface="Helvetica Neue Light"/>
              </a:defRPr>
            </a:pPr>
            <a:r>
              <a:rPr lang="es-PE" sz="3200" b="1" dirty="0" err="1"/>
              <a:t>Decode</a:t>
            </a:r>
            <a:endParaRPr lang="es-PE" sz="3200" dirty="0"/>
          </a:p>
        </p:txBody>
      </p:sp>
      <p:sp>
        <p:nvSpPr>
          <p:cNvPr id="5" name="CuadroTexto 4">
            <a:extLst>
              <a:ext uri="{FF2B5EF4-FFF2-40B4-BE49-F238E27FC236}">
                <a16:creationId xmlns:a16="http://schemas.microsoft.com/office/drawing/2014/main" id="{F730AD0F-2AEF-45E3-9306-30E958EEB63A}"/>
              </a:ext>
            </a:extLst>
          </p:cNvPr>
          <p:cNvSpPr txBox="1"/>
          <p:nvPr/>
        </p:nvSpPr>
        <p:spPr>
          <a:xfrm>
            <a:off x="8510621" y="3648644"/>
            <a:ext cx="3852153" cy="1487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ctr">
              <a:lnSpc>
                <a:spcPct val="150000"/>
              </a:lnSpc>
              <a:defRPr sz="2000">
                <a:latin typeface="Helvetica Neue Light"/>
                <a:ea typeface="Helvetica Neue Light"/>
                <a:cs typeface="Helvetica Neue Light"/>
                <a:sym typeface="Helvetica Neue Light"/>
              </a:defRPr>
            </a:pPr>
            <a:r>
              <a:rPr lang="es-PE" sz="3200" b="1" dirty="0"/>
              <a:t>Conclusiones </a:t>
            </a:r>
            <a:endParaRPr lang="es-PE" sz="3200" b="1" dirty="0">
              <a:solidFill>
                <a:srgbClr val="BC00FF"/>
              </a:solidFill>
            </a:endParaRPr>
          </a:p>
          <a:p>
            <a:pPr algn="ctr">
              <a:lnSpc>
                <a:spcPct val="150000"/>
              </a:lnSpc>
              <a:defRPr sz="2000">
                <a:latin typeface="Helvetica Neue Light"/>
                <a:ea typeface="Helvetica Neue Light"/>
                <a:cs typeface="Helvetica Neue Light"/>
                <a:sym typeface="Helvetica Neue Light"/>
              </a:defRPr>
            </a:pPr>
            <a:r>
              <a:rPr lang="es-PE" sz="3200" b="1" dirty="0"/>
              <a:t>Referencias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Marcador de texto 2"/>
          <p:cNvSpPr txBox="1">
            <a:spLocks noGrp="1"/>
          </p:cNvSpPr>
          <p:nvPr>
            <p:ph type="body" idx="1"/>
          </p:nvPr>
        </p:nvSpPr>
        <p:spPr>
          <a:xfrm>
            <a:off x="656075" y="1854200"/>
            <a:ext cx="11639687" cy="5715000"/>
          </a:xfrm>
          <a:prstGeom prst="rect">
            <a:avLst/>
          </a:prstGeom>
        </p:spPr>
        <p:txBody>
          <a:bodyPr/>
          <a:lstStyle/>
          <a:p>
            <a:pPr marL="0" indent="0" algn="just">
              <a:buNone/>
              <a:defRPr sz="3300"/>
            </a:pPr>
            <a:r>
              <a:rPr dirty="0"/>
              <a:t>El t</a:t>
            </a:r>
            <a:r>
              <a:rPr lang="es-PE" dirty="0"/>
              <a:t>é</a:t>
            </a:r>
            <a:r>
              <a:rPr dirty="0" err="1"/>
              <a:t>rmino</a:t>
            </a:r>
            <a:r>
              <a:rPr dirty="0"/>
              <a:t> hash se </a:t>
            </a:r>
            <a:r>
              <a:rPr dirty="0" err="1"/>
              <a:t>refiere</a:t>
            </a:r>
            <a:r>
              <a:rPr dirty="0"/>
              <a:t> a una </a:t>
            </a:r>
            <a:r>
              <a:rPr dirty="0" err="1"/>
              <a:t>función</a:t>
            </a:r>
            <a:r>
              <a:rPr dirty="0"/>
              <a:t> o </a:t>
            </a:r>
            <a:r>
              <a:rPr dirty="0" err="1"/>
              <a:t>método</a:t>
            </a:r>
            <a:r>
              <a:rPr dirty="0"/>
              <a:t> para </a:t>
            </a:r>
            <a:r>
              <a:rPr dirty="0" err="1"/>
              <a:t>generar</a:t>
            </a:r>
            <a:r>
              <a:rPr dirty="0"/>
              <a:t> claves o </a:t>
            </a:r>
            <a:r>
              <a:rPr dirty="0" err="1"/>
              <a:t>llaves</a:t>
            </a:r>
            <a:r>
              <a:rPr dirty="0"/>
              <a:t> </a:t>
            </a:r>
            <a:r>
              <a:rPr dirty="0" err="1"/>
              <a:t>únicas</a:t>
            </a:r>
            <a:r>
              <a:rPr dirty="0"/>
              <a:t> para un </a:t>
            </a:r>
            <a:r>
              <a:rPr dirty="0" err="1"/>
              <a:t>documento</a:t>
            </a:r>
            <a:r>
              <a:rPr dirty="0"/>
              <a:t>.</a:t>
            </a:r>
            <a:endParaRPr lang="es-PE" dirty="0"/>
          </a:p>
          <a:p>
            <a:pPr marL="444500" indent="-444500" algn="just">
              <a:buBlip>
                <a:blip r:embed="rId2"/>
              </a:buBlip>
              <a:defRPr sz="3300"/>
            </a:pPr>
            <a:endParaRPr dirty="0"/>
          </a:p>
          <a:p>
            <a:pPr marL="0" indent="0" algn="just">
              <a:buNone/>
              <a:defRPr sz="3300"/>
            </a:pPr>
            <a:r>
              <a:rPr dirty="0"/>
              <a:t>Hashing es el </a:t>
            </a:r>
            <a:r>
              <a:rPr dirty="0" err="1"/>
              <a:t>proceso</a:t>
            </a:r>
            <a:r>
              <a:rPr dirty="0"/>
              <a:t> por el </a:t>
            </a:r>
            <a:r>
              <a:rPr dirty="0" err="1"/>
              <a:t>cual</a:t>
            </a:r>
            <a:r>
              <a:rPr dirty="0"/>
              <a:t> se </a:t>
            </a:r>
            <a:r>
              <a:rPr dirty="0" err="1"/>
              <a:t>transforma</a:t>
            </a:r>
            <a:r>
              <a:rPr dirty="0"/>
              <a:t> una </a:t>
            </a:r>
            <a:r>
              <a:rPr dirty="0" err="1"/>
              <a:t>cadena</a:t>
            </a:r>
            <a:r>
              <a:rPr dirty="0"/>
              <a:t> de </a:t>
            </a:r>
            <a:r>
              <a:rPr dirty="0" err="1"/>
              <a:t>caracteres</a:t>
            </a:r>
            <a:r>
              <a:rPr dirty="0"/>
              <a:t> </a:t>
            </a:r>
            <a:r>
              <a:rPr dirty="0" err="1"/>
              <a:t>en</a:t>
            </a:r>
            <a:r>
              <a:rPr dirty="0"/>
              <a:t> un valor de un largo </a:t>
            </a:r>
            <a:r>
              <a:rPr dirty="0" err="1"/>
              <a:t>preestablecido</a:t>
            </a:r>
            <a:r>
              <a:rPr dirty="0"/>
              <a:t> o clave de </a:t>
            </a:r>
            <a:r>
              <a:rPr dirty="0" err="1"/>
              <a:t>cadena</a:t>
            </a:r>
            <a:r>
              <a:rPr dirty="0"/>
              <a:t> original.</a:t>
            </a:r>
          </a:p>
        </p:txBody>
      </p:sp>
      <p:sp>
        <p:nvSpPr>
          <p:cNvPr id="7" name="Título 1">
            <a:extLst>
              <a:ext uri="{FF2B5EF4-FFF2-40B4-BE49-F238E27FC236}">
                <a16:creationId xmlns:a16="http://schemas.microsoft.com/office/drawing/2014/main" id="{03671957-5978-4902-A397-43E3F75E20E5}"/>
              </a:ext>
            </a:extLst>
          </p:cNvPr>
          <p:cNvSpPr txBox="1">
            <a:spLocks/>
          </p:cNvSpPr>
          <p:nvPr/>
        </p:nvSpPr>
        <p:spPr>
          <a:xfrm>
            <a:off x="656075" y="791893"/>
            <a:ext cx="3832699" cy="822900"/>
          </a:xfrm>
          <a:prstGeom prst="rect">
            <a:avLst/>
          </a:prstGeom>
        </p:spPr>
        <p:txBody>
          <a:bodyPr vert="horz" lIns="91440" tIns="45720" rIns="91440" bIns="45720" rtlCol="0" anchor="b">
            <a:normAutofit fontScale="900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5056" b="1" cap="none" dirty="0">
                <a:ln w="22225">
                  <a:solidFill>
                    <a:schemeClr val="accent2"/>
                  </a:solidFill>
                  <a:prstDash val="solid"/>
                </a:ln>
                <a:solidFill>
                  <a:schemeClr val="accent1"/>
                </a:solidFill>
              </a:rPr>
              <a:t>Introducción</a:t>
            </a:r>
            <a:endParaRPr lang="es-PE" sz="5056" dirty="0">
              <a:solidFill>
                <a:schemeClr val="accent1"/>
              </a:solidFill>
              <a:effectLst>
                <a:outerShdw blurRad="40132" dist="30099" dir="5400000" rotWithShape="0">
                  <a:srgbClr val="000000"/>
                </a:outerShdw>
              </a:effectLs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019300"/>
            <a:ext cx="11678598" cy="5715000"/>
          </a:xfrm>
          <a:prstGeom prst="rect">
            <a:avLst/>
          </a:prstGeom>
        </p:spPr>
        <p:txBody>
          <a:bodyPr/>
          <a:lstStyle>
            <a:lvl1pPr marL="444500" indent="-444500" algn="just">
              <a:buBlip>
                <a:blip r:embed="rId2"/>
              </a:buBlip>
              <a:defRPr sz="3000"/>
            </a:lvl1pPr>
          </a:lstStyle>
          <a:p>
            <a:pPr marL="0" indent="0">
              <a:buNone/>
            </a:pPr>
            <a:r>
              <a:rPr dirty="0"/>
              <a:t>E</a:t>
            </a:r>
            <a:r>
              <a:rPr lang="es-PE" dirty="0"/>
              <a:t>l</a:t>
            </a:r>
            <a:r>
              <a:rPr dirty="0"/>
              <a:t> </a:t>
            </a:r>
            <a:r>
              <a:rPr dirty="0" err="1"/>
              <a:t>proposito</a:t>
            </a:r>
            <a:r>
              <a:rPr dirty="0"/>
              <a:t> del c</a:t>
            </a:r>
            <a:r>
              <a:rPr lang="es-PE" dirty="0" err="1"/>
              <a:t>ó</a:t>
            </a:r>
            <a:r>
              <a:rPr dirty="0" err="1"/>
              <a:t>digo</a:t>
            </a:r>
            <a:r>
              <a:rPr dirty="0"/>
              <a:t> es </a:t>
            </a:r>
            <a:r>
              <a:rPr dirty="0" err="1"/>
              <a:t>encriptar</a:t>
            </a:r>
            <a:r>
              <a:rPr dirty="0"/>
              <a:t> </a:t>
            </a:r>
            <a:r>
              <a:rPr lang="es-PE" dirty="0"/>
              <a:t>datos </a:t>
            </a:r>
            <a:r>
              <a:rPr dirty="0" err="1"/>
              <a:t>dando</a:t>
            </a:r>
            <a:r>
              <a:rPr dirty="0"/>
              <a:t> </a:t>
            </a:r>
            <a:r>
              <a:rPr dirty="0" err="1"/>
              <a:t>como</a:t>
            </a:r>
            <a:r>
              <a:rPr dirty="0"/>
              <a:t> </a:t>
            </a:r>
            <a:r>
              <a:rPr dirty="0" err="1"/>
              <a:t>resultado</a:t>
            </a:r>
            <a:r>
              <a:rPr dirty="0"/>
              <a:t> una </a:t>
            </a:r>
            <a:r>
              <a:rPr dirty="0" err="1"/>
              <a:t>cadena</a:t>
            </a:r>
            <a:r>
              <a:rPr dirty="0"/>
              <a:t> de </a:t>
            </a:r>
            <a:r>
              <a:rPr dirty="0" err="1"/>
              <a:t>caracteres</a:t>
            </a:r>
            <a:r>
              <a:rPr lang="es-PE" dirty="0"/>
              <a:t>,</a:t>
            </a:r>
            <a:r>
              <a:rPr dirty="0"/>
              <a:t> </a:t>
            </a:r>
            <a:r>
              <a:rPr dirty="0" err="1"/>
              <a:t>llevando</a:t>
            </a:r>
            <a:r>
              <a:rPr dirty="0"/>
              <a:t> </a:t>
            </a:r>
            <a:r>
              <a:rPr dirty="0" err="1"/>
              <a:t>acabo</a:t>
            </a:r>
            <a:r>
              <a:rPr dirty="0"/>
              <a:t> </a:t>
            </a:r>
            <a:r>
              <a:rPr dirty="0" err="1"/>
              <a:t>varios</a:t>
            </a:r>
            <a:r>
              <a:rPr dirty="0"/>
              <a:t> </a:t>
            </a:r>
            <a:r>
              <a:rPr dirty="0" err="1"/>
              <a:t>procedimientos</a:t>
            </a:r>
            <a:r>
              <a:rPr dirty="0"/>
              <a:t> para que sea </a:t>
            </a:r>
            <a:r>
              <a:rPr dirty="0" err="1"/>
              <a:t>segura</a:t>
            </a:r>
            <a:r>
              <a:rPr dirty="0"/>
              <a:t>, y no </a:t>
            </a:r>
            <a:r>
              <a:rPr dirty="0" err="1"/>
              <a:t>cualquier</a:t>
            </a:r>
            <a:r>
              <a:rPr dirty="0"/>
              <a:t> persona </a:t>
            </a:r>
            <a:r>
              <a:rPr dirty="0" err="1"/>
              <a:t>pueda</a:t>
            </a:r>
            <a:r>
              <a:rPr dirty="0"/>
              <a:t> acceder a la </a:t>
            </a:r>
            <a:r>
              <a:rPr dirty="0" err="1"/>
              <a:t>información</a:t>
            </a:r>
            <a:r>
              <a:rPr dirty="0"/>
              <a:t>, solo </a:t>
            </a:r>
            <a:r>
              <a:rPr dirty="0" err="1"/>
              <a:t>quieres</a:t>
            </a:r>
            <a:r>
              <a:rPr dirty="0"/>
              <a:t> </a:t>
            </a:r>
            <a:r>
              <a:rPr dirty="0" err="1"/>
              <a:t>tengan</a:t>
            </a:r>
            <a:r>
              <a:rPr dirty="0"/>
              <a:t> </a:t>
            </a:r>
            <a:r>
              <a:rPr dirty="0" err="1"/>
              <a:t>acceso</a:t>
            </a:r>
            <a:r>
              <a:rPr dirty="0"/>
              <a:t> al </a:t>
            </a:r>
            <a:r>
              <a:rPr dirty="0" err="1"/>
              <a:t>codigo</a:t>
            </a:r>
            <a:endParaRPr dirty="0"/>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65607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a:ln w="22225">
                  <a:solidFill>
                    <a:schemeClr val="accent2"/>
                  </a:solidFill>
                  <a:prstDash val="solid"/>
                </a:ln>
                <a:solidFill>
                  <a:schemeClr val="accent1"/>
                </a:solidFill>
                <a:effectLst>
                  <a:outerShdw blurRad="40132" dist="30099" dir="5400000" rotWithShape="0">
                    <a:srgbClr val="000000"/>
                  </a:outerShdw>
                </a:effectLst>
              </a:rPr>
              <a:t>Propósito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855881"/>
            <a:ext cx="11678598" cy="3176480"/>
          </a:xfrm>
          <a:prstGeom prst="rect">
            <a:avLst/>
          </a:prstGeom>
        </p:spPr>
        <p:txBody>
          <a:bodyPr/>
          <a:lstStyle>
            <a:lvl1pPr marL="444500" indent="-444500" algn="just">
              <a:buBlip>
                <a:blip r:embed="rId2"/>
              </a:buBlip>
              <a:defRPr sz="3000"/>
            </a:lvl1pPr>
          </a:lstStyle>
          <a:p>
            <a:pPr marL="0" indent="0">
              <a:buNone/>
            </a:pPr>
            <a:r>
              <a:rPr lang="es-PE" dirty="0"/>
              <a:t>Para una mejor comprensión del algoritmo, codificaremos la cadena “contraseña”. </a:t>
            </a:r>
          </a:p>
          <a:p>
            <a:pPr marL="0" indent="0">
              <a:buNone/>
            </a:pPr>
            <a:r>
              <a:rPr lang="es-PE" dirty="0"/>
              <a:t>Se recorrerá cada </a:t>
            </a:r>
            <a:r>
              <a:rPr lang="es-PE" dirty="0" err="1"/>
              <a:t>caracter</a:t>
            </a:r>
            <a:r>
              <a:rPr lang="es-PE" dirty="0"/>
              <a:t> de la cadena y para cada carácter se aplicará la siguiente lógica.</a:t>
            </a:r>
          </a:p>
          <a:p>
            <a:pPr marL="0" indent="0">
              <a:buNone/>
            </a:pPr>
            <a:r>
              <a:rPr lang="es-PE" dirty="0"/>
              <a:t>Tomamos el </a:t>
            </a:r>
            <a:r>
              <a:rPr lang="es-PE" dirty="0" err="1"/>
              <a:t>caracter</a:t>
            </a:r>
            <a:r>
              <a:rPr lang="es-PE" dirty="0"/>
              <a:t> (byte) y lo pasamos a bits.</a:t>
            </a:r>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458605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err="1">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rPr>
              <a:t>Encode</a:t>
            </a:r>
            <a:endParaRPr lang="es-PE" sz="4600" b="1" cap="none" dirty="0">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endParaRPr>
          </a:p>
        </p:txBody>
      </p:sp>
      <p:pic>
        <p:nvPicPr>
          <p:cNvPr id="9" name="Imagen 8">
            <a:extLst>
              <a:ext uri="{FF2B5EF4-FFF2-40B4-BE49-F238E27FC236}">
                <a16:creationId xmlns:a16="http://schemas.microsoft.com/office/drawing/2014/main" id="{F601322E-3B89-414F-B810-E25417D54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373" y="6032361"/>
            <a:ext cx="3048000" cy="723900"/>
          </a:xfrm>
          <a:prstGeom prst="rect">
            <a:avLst/>
          </a:prstGeom>
        </p:spPr>
      </p:pic>
    </p:spTree>
    <p:extLst>
      <p:ext uri="{BB962C8B-B14F-4D97-AF65-F5344CB8AC3E}">
        <p14:creationId xmlns:p14="http://schemas.microsoft.com/office/powerpoint/2010/main" val="4883653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855881"/>
            <a:ext cx="11678598" cy="3088548"/>
          </a:xfrm>
          <a:prstGeom prst="rect">
            <a:avLst/>
          </a:prstGeom>
        </p:spPr>
        <p:txBody>
          <a:bodyPr/>
          <a:lstStyle>
            <a:lvl1pPr marL="444500" indent="-444500" algn="just">
              <a:buBlip>
                <a:blip r:embed="rId2"/>
              </a:buBlip>
              <a:defRPr sz="3000"/>
            </a:lvl1pPr>
          </a:lstStyle>
          <a:p>
            <a:pPr marL="0" indent="0">
              <a:buNone/>
            </a:pPr>
            <a:r>
              <a:rPr lang="es-PE" dirty="0"/>
              <a:t>Cada par de bits (en orden) se combinaran con 4 bytes nuevos en las posiciones  (bits) 8 y 128.</a:t>
            </a:r>
          </a:p>
          <a:p>
            <a:pPr marL="0" indent="0">
              <a:buNone/>
            </a:pPr>
            <a:r>
              <a:rPr lang="es-PE" dirty="0"/>
              <a:t>Estos bytes nuevos serán creados aleatoriamente, asignando valores fijos </a:t>
            </a:r>
            <a:r>
              <a:rPr lang="es-PE" dirty="0">
                <a:latin typeface="Consolas" panose="020B0609020204030204" pitchFamily="49" charset="0"/>
              </a:rPr>
              <a:t>(1) </a:t>
            </a:r>
            <a:r>
              <a:rPr lang="es-PE" dirty="0"/>
              <a:t>a los bits 4 y 32.</a:t>
            </a:r>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458605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err="1">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rPr>
              <a:t>Encode</a:t>
            </a:r>
            <a:endParaRPr lang="es-PE" sz="4600" b="1" cap="none" dirty="0">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endParaRPr>
          </a:p>
        </p:txBody>
      </p:sp>
      <p:pic>
        <p:nvPicPr>
          <p:cNvPr id="8" name="Imagen 7">
            <a:extLst>
              <a:ext uri="{FF2B5EF4-FFF2-40B4-BE49-F238E27FC236}">
                <a16:creationId xmlns:a16="http://schemas.microsoft.com/office/drawing/2014/main" id="{B5A563BC-CBBB-45E0-8911-827615C3F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373" y="5944429"/>
            <a:ext cx="3048000" cy="723900"/>
          </a:xfrm>
          <a:prstGeom prst="rect">
            <a:avLst/>
          </a:prstGeom>
        </p:spPr>
      </p:pic>
      <p:pic>
        <p:nvPicPr>
          <p:cNvPr id="5" name="Imagen 4">
            <a:extLst>
              <a:ext uri="{FF2B5EF4-FFF2-40B4-BE49-F238E27FC236}">
                <a16:creationId xmlns:a16="http://schemas.microsoft.com/office/drawing/2014/main" id="{F17EB5EB-1D5E-45CA-A0EF-15394D18C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74" y="6668329"/>
            <a:ext cx="11678598" cy="2293378"/>
          </a:xfrm>
          <a:prstGeom prst="rect">
            <a:avLst/>
          </a:prstGeom>
        </p:spPr>
      </p:pic>
    </p:spTree>
    <p:extLst>
      <p:ext uri="{BB962C8B-B14F-4D97-AF65-F5344CB8AC3E}">
        <p14:creationId xmlns:p14="http://schemas.microsoft.com/office/powerpoint/2010/main" val="36347749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855881"/>
            <a:ext cx="11678598" cy="3836749"/>
          </a:xfrm>
          <a:prstGeom prst="rect">
            <a:avLst/>
          </a:prstGeom>
        </p:spPr>
        <p:txBody>
          <a:bodyPr/>
          <a:lstStyle>
            <a:lvl1pPr marL="444500" indent="-444500" algn="just">
              <a:buBlip>
                <a:blip r:embed="rId2"/>
              </a:buBlip>
              <a:defRPr sz="3000"/>
            </a:lvl1pPr>
          </a:lstStyle>
          <a:p>
            <a:pPr marL="0" indent="0">
              <a:buNone/>
            </a:pPr>
            <a:r>
              <a:rPr lang="es-PE" dirty="0"/>
              <a:t>Finalmente, cada byte nuevo será transformado a un </a:t>
            </a:r>
            <a:r>
              <a:rPr lang="es-PE" dirty="0" err="1"/>
              <a:t>caracter</a:t>
            </a:r>
            <a:r>
              <a:rPr lang="es-PE" dirty="0"/>
              <a:t>, y se agregará a la cadena que será devuelta como resultado codificado.</a:t>
            </a:r>
          </a:p>
          <a:p>
            <a:pPr marL="0" indent="0">
              <a:buNone/>
            </a:pPr>
            <a:r>
              <a:rPr lang="es-PE" dirty="0"/>
              <a:t>Por lo que cada </a:t>
            </a:r>
            <a:r>
              <a:rPr lang="es-PE" dirty="0" err="1"/>
              <a:t>caracter</a:t>
            </a:r>
            <a:r>
              <a:rPr lang="es-PE" dirty="0"/>
              <a:t> en la cadena a codificar dará 4 caracteres nuevos como resultado.</a:t>
            </a:r>
          </a:p>
          <a:p>
            <a:pPr marL="0" indent="0">
              <a:buNone/>
            </a:pPr>
            <a:r>
              <a:rPr lang="es-PE" dirty="0"/>
              <a:t>Debido a esto la cadena codificada se limita a 60 caracteres a codificar, de esta manera se entregará una cadena de 240 caracteres de datos.</a:t>
            </a:r>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458605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err="1">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rPr>
              <a:t>Encode</a:t>
            </a:r>
            <a:endParaRPr lang="es-PE" sz="4600" b="1" cap="none" dirty="0">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endParaRPr>
          </a:p>
        </p:txBody>
      </p:sp>
      <p:pic>
        <p:nvPicPr>
          <p:cNvPr id="3" name="Imagen 2">
            <a:extLst>
              <a:ext uri="{FF2B5EF4-FFF2-40B4-BE49-F238E27FC236}">
                <a16:creationId xmlns:a16="http://schemas.microsoft.com/office/drawing/2014/main" id="{8FF1AE68-4583-467D-BAD5-A32558539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29" y="6674490"/>
            <a:ext cx="11664544" cy="1190625"/>
          </a:xfrm>
          <a:prstGeom prst="rect">
            <a:avLst/>
          </a:prstGeom>
        </p:spPr>
      </p:pic>
    </p:spTree>
    <p:extLst>
      <p:ext uri="{BB962C8B-B14F-4D97-AF65-F5344CB8AC3E}">
        <p14:creationId xmlns:p14="http://schemas.microsoft.com/office/powerpoint/2010/main" val="19492363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855882"/>
            <a:ext cx="11678598" cy="1852306"/>
          </a:xfrm>
          <a:prstGeom prst="rect">
            <a:avLst/>
          </a:prstGeom>
        </p:spPr>
        <p:txBody>
          <a:bodyPr/>
          <a:lstStyle>
            <a:lvl1pPr marL="444500" indent="-444500" algn="just">
              <a:buBlip>
                <a:blip r:embed="rId2"/>
              </a:buBlip>
              <a:defRPr sz="3000"/>
            </a:lvl1pPr>
          </a:lstStyle>
          <a:p>
            <a:pPr marL="0" indent="0">
              <a:buNone/>
            </a:pPr>
            <a:r>
              <a:rPr lang="es-PE" dirty="0"/>
              <a:t>Para completar los 240 caracteres restantes de la cadena “contraseña” se emplea el mismo formato con caracteres aleatorios para el resto de bytes.</a:t>
            </a:r>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458605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err="1">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rPr>
              <a:t>Encode</a:t>
            </a:r>
            <a:endParaRPr lang="es-PE" sz="4600" b="1" cap="none" dirty="0">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endParaRPr>
          </a:p>
        </p:txBody>
      </p:sp>
      <p:pic>
        <p:nvPicPr>
          <p:cNvPr id="3" name="Imagen 2">
            <a:extLst>
              <a:ext uri="{FF2B5EF4-FFF2-40B4-BE49-F238E27FC236}">
                <a16:creationId xmlns:a16="http://schemas.microsoft.com/office/drawing/2014/main" id="{B43E05E0-577C-4BE7-A849-9926B59E6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74" y="4824919"/>
            <a:ext cx="11678598" cy="4270363"/>
          </a:xfrm>
          <a:prstGeom prst="rect">
            <a:avLst/>
          </a:prstGeom>
        </p:spPr>
      </p:pic>
    </p:spTree>
    <p:extLst>
      <p:ext uri="{BB962C8B-B14F-4D97-AF65-F5344CB8AC3E}">
        <p14:creationId xmlns:p14="http://schemas.microsoft.com/office/powerpoint/2010/main" val="28826175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arcador de texto 2"/>
          <p:cNvSpPr txBox="1">
            <a:spLocks noGrp="1"/>
          </p:cNvSpPr>
          <p:nvPr>
            <p:ph type="body" idx="1"/>
          </p:nvPr>
        </p:nvSpPr>
        <p:spPr>
          <a:xfrm>
            <a:off x="656074" y="2855881"/>
            <a:ext cx="11678598" cy="2397055"/>
          </a:xfrm>
          <a:prstGeom prst="rect">
            <a:avLst/>
          </a:prstGeom>
        </p:spPr>
        <p:txBody>
          <a:bodyPr/>
          <a:lstStyle>
            <a:lvl1pPr marL="444500" indent="-444500" algn="just">
              <a:buBlip>
                <a:blip r:embed="rId2"/>
              </a:buBlip>
              <a:defRPr sz="3000"/>
            </a:lvl1pPr>
          </a:lstStyle>
          <a:p>
            <a:pPr marL="0" indent="0">
              <a:buNone/>
            </a:pPr>
            <a:r>
              <a:rPr lang="es-PE" dirty="0"/>
              <a:t>Finalmente se adicionan 16 caracteres de configuración, que serán insertados al medio de los 240 datos codificados, aquí aplicaremos la misma lógica para insertar el tamaño de la cadena que se codificó, para finalmente entregar una cadena de 256 caracteres o bytes.</a:t>
            </a:r>
          </a:p>
        </p:txBody>
      </p:sp>
      <p:sp>
        <p:nvSpPr>
          <p:cNvPr id="7" name="Título 1">
            <a:extLst>
              <a:ext uri="{FF2B5EF4-FFF2-40B4-BE49-F238E27FC236}">
                <a16:creationId xmlns:a16="http://schemas.microsoft.com/office/drawing/2014/main" id="{DB7588A6-9144-47F7-8AA5-FDEA73D63BD7}"/>
              </a:ext>
            </a:extLst>
          </p:cNvPr>
          <p:cNvSpPr txBox="1">
            <a:spLocks/>
          </p:cNvSpPr>
          <p:nvPr/>
        </p:nvSpPr>
        <p:spPr>
          <a:xfrm>
            <a:off x="4586055" y="791893"/>
            <a:ext cx="3832699" cy="822900"/>
          </a:xfrm>
          <a:prstGeom prst="rect">
            <a:avLst/>
          </a:prstGeom>
        </p:spPr>
        <p:txBody>
          <a:bodyPr vert="horz" lIns="91440" tIns="45720" rIns="91440" bIns="45720" rtlCol="0" anchor="b">
            <a:normAutofit fontScale="97500"/>
          </a:bodyPr>
          <a:lstStyle>
            <a:lvl1pPr algn="l" defTabSz="650230" rtl="0" eaLnBrk="1" latinLnBrk="0" hangingPunct="1">
              <a:spcBef>
                <a:spcPct val="0"/>
              </a:spcBef>
              <a:buNone/>
              <a:defRPr sz="3982"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61518">
              <a:defRPr sz="5056">
                <a:effectLst>
                  <a:outerShdw blurRad="40132" dist="30099" dir="5400000" rotWithShape="0">
                    <a:srgbClr val="000000"/>
                  </a:outerShdw>
                </a:effectLst>
              </a:defRPr>
            </a:pPr>
            <a:r>
              <a:rPr lang="es-PE" sz="4600" b="1" cap="none" dirty="0" err="1">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rPr>
              <a:t>Encode</a:t>
            </a:r>
            <a:endParaRPr lang="es-PE" sz="4600" b="1" cap="none" dirty="0">
              <a:ln w="22225">
                <a:solidFill>
                  <a:schemeClr val="accent2"/>
                </a:solidFill>
                <a:prstDash val="solid"/>
              </a:ln>
              <a:solidFill>
                <a:schemeClr val="accent1">
                  <a:lumMod val="75000"/>
                  <a:lumOff val="25000"/>
                </a:schemeClr>
              </a:solidFill>
              <a:effectLst>
                <a:outerShdw blurRad="40132" dist="30099" dir="5400000" rotWithShape="0">
                  <a:srgbClr val="000000"/>
                </a:outerShdw>
              </a:effectLst>
            </a:endParaRPr>
          </a:p>
        </p:txBody>
      </p:sp>
      <p:pic>
        <p:nvPicPr>
          <p:cNvPr id="4" name="Imagen 3">
            <a:extLst>
              <a:ext uri="{FF2B5EF4-FFF2-40B4-BE49-F238E27FC236}">
                <a16:creationId xmlns:a16="http://schemas.microsoft.com/office/drawing/2014/main" id="{AD49CD3C-8B88-4EF8-8784-4D51FFFEF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5" y="4876800"/>
            <a:ext cx="13004800" cy="4826453"/>
          </a:xfrm>
          <a:prstGeom prst="rect">
            <a:avLst/>
          </a:prstGeom>
        </p:spPr>
      </p:pic>
    </p:spTree>
    <p:extLst>
      <p:ext uri="{BB962C8B-B14F-4D97-AF65-F5344CB8AC3E}">
        <p14:creationId xmlns:p14="http://schemas.microsoft.com/office/powerpoint/2010/main" val="4005560500"/>
      </p:ext>
    </p:extLst>
  </p:cSld>
  <p:clrMapOvr>
    <a:masterClrMapping/>
  </p:clrMapOvr>
  <p:transition spd="med"/>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Industrial">
  <a:themeElements>
    <a:clrScheme name="Industrial">
      <a:dk1>
        <a:srgbClr val="000000"/>
      </a:dk1>
      <a:lt1>
        <a:srgbClr val="FFFFFF"/>
      </a:lt1>
      <a:dk2>
        <a:srgbClr val="A7A7A7"/>
      </a:dk2>
      <a:lt2>
        <a:srgbClr val="535353"/>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Menlo"/>
        <a:ea typeface="Menlo"/>
        <a:cs typeface="Menlo"/>
      </a:majorFont>
      <a:minorFont>
        <a:latin typeface="Helvetica Neue"/>
        <a:ea typeface="Helvetica Neue"/>
        <a:cs typeface="Helvetica Neue"/>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C00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199</TotalTime>
  <Words>552</Words>
  <Application>Microsoft Office PowerPoint</Application>
  <PresentationFormat>Personalizado</PresentationFormat>
  <Paragraphs>45</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Consolas</vt:lpstr>
      <vt:lpstr>Corbel</vt:lpstr>
      <vt:lpstr>Corbel Light</vt:lpstr>
      <vt:lpstr>Gill Sans MT</vt:lpstr>
      <vt:lpstr>Helvetica Neue</vt:lpstr>
      <vt:lpstr>Helvetica Neue Light</vt:lpstr>
      <vt:lpstr>Wingdings 2</vt:lpstr>
      <vt:lpstr>Dividendo</vt:lpstr>
      <vt:lpstr>Presentación de PowerPoint</vt:lpstr>
      <vt:lpstr>ÍNDICE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iFiL</cp:lastModifiedBy>
  <cp:revision>54</cp:revision>
  <dcterms:modified xsi:type="dcterms:W3CDTF">2019-11-26T06:53:17Z</dcterms:modified>
</cp:coreProperties>
</file>