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</p:sldMasterIdLst>
  <p:notesMasterIdLst>
    <p:notesMasterId r:id="rId13"/>
  </p:notesMasterIdLst>
  <p:sldIdLst>
    <p:sldId id="256" r:id="rId2"/>
    <p:sldId id="258" r:id="rId3"/>
    <p:sldId id="275" r:id="rId4"/>
    <p:sldId id="281" r:id="rId5"/>
    <p:sldId id="276" r:id="rId6"/>
    <p:sldId id="282" r:id="rId7"/>
    <p:sldId id="283" r:id="rId8"/>
    <p:sldId id="284" r:id="rId9"/>
    <p:sldId id="285" r:id="rId10"/>
    <p:sldId id="286" r:id="rId11"/>
    <p:sldId id="280" r:id="rId12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CAD4ED"/>
          </a:solidFill>
        </a:fill>
      </a:tcStyle>
    </a:wholeTbl>
    <a:band2H>
      <a:tcTxStyle/>
      <a:tcStyle>
        <a:tcBdr/>
        <a:fill>
          <a:solidFill>
            <a:srgbClr val="E6EBF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BC00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00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381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381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BC00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solidFill>
            <a:srgbClr val="BC00FF">
              <a:alpha val="20000"/>
            </a:srgbClr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50800" cap="flat">
              <a:solidFill>
                <a:srgbClr val="BC00FF"/>
              </a:solidFill>
              <a:prstDash val="solid"/>
              <a:round/>
            </a:ln>
          </a:top>
          <a:bottom>
            <a:ln w="127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BC00FF"/>
      </a:tcTxStyle>
      <a:tcStyle>
        <a:tcBdr>
          <a:left>
            <a:ln w="12700" cap="flat">
              <a:solidFill>
                <a:srgbClr val="BC00FF"/>
              </a:solidFill>
              <a:prstDash val="solid"/>
              <a:round/>
            </a:ln>
          </a:left>
          <a:right>
            <a:ln w="12700" cap="flat">
              <a:solidFill>
                <a:srgbClr val="BC00FF"/>
              </a:solidFill>
              <a:prstDash val="solid"/>
              <a:round/>
            </a:ln>
          </a:right>
          <a:top>
            <a:ln w="12700" cap="flat">
              <a:solidFill>
                <a:srgbClr val="BC00FF"/>
              </a:solidFill>
              <a:prstDash val="solid"/>
              <a:round/>
            </a:ln>
          </a:top>
          <a:bottom>
            <a:ln w="25400" cap="flat">
              <a:solidFill>
                <a:srgbClr val="BC00FF"/>
              </a:solidFill>
              <a:prstDash val="solid"/>
              <a:round/>
            </a:ln>
          </a:bottom>
          <a:insideH>
            <a:ln w="12700" cap="flat">
              <a:solidFill>
                <a:srgbClr val="BC00FF"/>
              </a:solidFill>
              <a:prstDash val="solid"/>
              <a:round/>
            </a:ln>
          </a:insideH>
          <a:insideV>
            <a:ln w="12700" cap="flat">
              <a:solidFill>
                <a:srgbClr val="BC00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7285" y="4388644"/>
            <a:ext cx="11719265" cy="4700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584" y="1408853"/>
            <a:ext cx="11363203" cy="2140223"/>
          </a:xfrm>
          <a:effectLst/>
        </p:spPr>
        <p:txBody>
          <a:bodyPr anchor="b">
            <a:normAutofit/>
          </a:bodyPr>
          <a:lstStyle>
            <a:lvl1pPr>
              <a:defRPr sz="512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584" y="3549076"/>
            <a:ext cx="11363203" cy="839568"/>
          </a:xfrm>
        </p:spPr>
        <p:txBody>
          <a:bodyPr anchor="t">
            <a:normAutofit/>
          </a:bodyPr>
          <a:lstStyle>
            <a:lvl1pPr marL="0" indent="0" algn="l">
              <a:buNone/>
              <a:defRPr sz="2276" cap="all">
                <a:solidFill>
                  <a:schemeClr val="accent2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4FA04C-D7CF-4861-95F0-3F5ACF508755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29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801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9428481" y="852942"/>
            <a:ext cx="2926079" cy="8272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1" y="961032"/>
            <a:ext cx="2137775" cy="737148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6585" y="961032"/>
            <a:ext cx="8422697" cy="737148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93252" y="8470950"/>
            <a:ext cx="1347800" cy="51928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BF989E-5397-49EE-B0F5-E72D9FFD7EC0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6585" y="8464797"/>
            <a:ext cx="8422697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5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6" name="Nivel de texto 1…"/>
          <p:cNvSpPr txBox="1"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087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584" y="3168716"/>
            <a:ext cx="11363203" cy="51637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421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43764" y="7313029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87" y="4318681"/>
            <a:ext cx="11363201" cy="2140223"/>
          </a:xfrm>
        </p:spPr>
        <p:txBody>
          <a:bodyPr anchor="b">
            <a:normAutofit/>
          </a:bodyPr>
          <a:lstStyle>
            <a:lvl1pPr algn="l">
              <a:defRPr sz="512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87" y="6458904"/>
            <a:ext cx="11363201" cy="854124"/>
          </a:xfrm>
        </p:spPr>
        <p:txBody>
          <a:bodyPr anchor="t">
            <a:normAutofit/>
          </a:bodyPr>
          <a:lstStyle>
            <a:lvl1pPr marL="0" indent="0" algn="l">
              <a:buNone/>
              <a:defRPr sz="2560" cap="all">
                <a:solidFill>
                  <a:schemeClr val="accent2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82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585" y="3168715"/>
            <a:ext cx="5545994" cy="51670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223" y="3168716"/>
            <a:ext cx="5557564" cy="51670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22" y="3168715"/>
            <a:ext cx="5110756" cy="819573"/>
          </a:xfrm>
        </p:spPr>
        <p:txBody>
          <a:bodyPr anchor="b">
            <a:noAutofit/>
          </a:bodyPr>
          <a:lstStyle>
            <a:lvl1pPr marL="0" indent="0">
              <a:buNone/>
              <a:defRPr sz="3129" b="0">
                <a:solidFill>
                  <a:schemeClr val="accent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585" y="4161495"/>
            <a:ext cx="5545994" cy="417422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67461" y="3168715"/>
            <a:ext cx="5122325" cy="819573"/>
          </a:xfrm>
        </p:spPr>
        <p:txBody>
          <a:bodyPr anchor="b">
            <a:noAutofit/>
          </a:bodyPr>
          <a:lstStyle>
            <a:lvl1pPr marL="0" indent="0">
              <a:buNone/>
              <a:defRPr sz="3129" b="0">
                <a:solidFill>
                  <a:schemeClr val="accent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223" y="4161495"/>
            <a:ext cx="5557564" cy="417422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637287" y="852943"/>
            <a:ext cx="11717272" cy="1790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7B0-CC05-45CB-9D8E-44851499E325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732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640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43764" y="7313028"/>
            <a:ext cx="11717272" cy="18129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812" y="7484154"/>
            <a:ext cx="5029867" cy="980642"/>
          </a:xfrm>
        </p:spPr>
        <p:txBody>
          <a:bodyPr anchor="ctr"/>
          <a:lstStyle>
            <a:lvl1pPr algn="l">
              <a:defRPr sz="2844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79" y="855040"/>
            <a:ext cx="11719680" cy="5980160"/>
          </a:xfrm>
        </p:spPr>
        <p:txBody>
          <a:bodyPr anchor="ctr">
            <a:normAutofit/>
          </a:bodyPr>
          <a:lstStyle>
            <a:lvl1pPr>
              <a:defRPr sz="2844">
                <a:solidFill>
                  <a:schemeClr val="tx2"/>
                </a:solidFill>
              </a:defRPr>
            </a:lvl1pPr>
            <a:lvl2pPr>
              <a:defRPr sz="2560">
                <a:solidFill>
                  <a:schemeClr val="tx2"/>
                </a:solidFill>
              </a:defRPr>
            </a:lvl2pPr>
            <a:lvl3pPr>
              <a:defRPr sz="2276">
                <a:solidFill>
                  <a:schemeClr val="tx2"/>
                </a:solidFill>
              </a:defRPr>
            </a:lvl3pPr>
            <a:lvl4pPr>
              <a:defRPr sz="1991">
                <a:solidFill>
                  <a:schemeClr val="tx2"/>
                </a:solidFill>
              </a:defRPr>
            </a:lvl4pPr>
            <a:lvl5pPr>
              <a:defRPr sz="1991">
                <a:solidFill>
                  <a:schemeClr val="tx2"/>
                </a:solidFill>
              </a:defRPr>
            </a:lvl5pPr>
            <a:lvl6pPr>
              <a:defRPr sz="1991">
                <a:solidFill>
                  <a:schemeClr val="tx2"/>
                </a:solidFill>
              </a:defRPr>
            </a:lvl6pPr>
            <a:lvl7pPr>
              <a:defRPr sz="1991">
                <a:solidFill>
                  <a:schemeClr val="tx2"/>
                </a:solidFill>
              </a:defRPr>
            </a:lvl7pPr>
            <a:lvl8pPr>
              <a:defRPr sz="1991">
                <a:solidFill>
                  <a:schemeClr val="tx2"/>
                </a:solidFill>
              </a:defRPr>
            </a:lvl8pPr>
            <a:lvl9pPr>
              <a:defRPr sz="1991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3545" y="7484153"/>
            <a:ext cx="6066243" cy="980644"/>
          </a:xfrm>
        </p:spPr>
        <p:txBody>
          <a:bodyPr anchor="ctr">
            <a:normAutofit/>
          </a:bodyPr>
          <a:lstStyle>
            <a:lvl1pPr marL="0" indent="0" algn="r">
              <a:buNone/>
              <a:defRPr sz="1564">
                <a:solidFill>
                  <a:schemeClr val="bg1"/>
                </a:solidFill>
              </a:defRPr>
            </a:lvl1pPr>
            <a:lvl2pPr marL="650230" indent="0">
              <a:buNone/>
              <a:defRPr sz="1564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6AA2A1-C9A8-42DC-AF5F-29D58FE3A81E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11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84" y="6675042"/>
            <a:ext cx="11363203" cy="806027"/>
          </a:xfrm>
        </p:spPr>
        <p:txBody>
          <a:bodyPr anchor="b">
            <a:normAutofit/>
          </a:bodyPr>
          <a:lstStyle>
            <a:lvl1pPr algn="l">
              <a:defRPr sz="3413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288" y="852942"/>
            <a:ext cx="11717271" cy="5059203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6584" y="7481069"/>
            <a:ext cx="11363203" cy="851443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8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584" y="977741"/>
            <a:ext cx="11363203" cy="1540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584" y="3168715"/>
            <a:ext cx="11363203" cy="516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06599" y="8470950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2"/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585" y="8464797"/>
            <a:ext cx="692705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94010" y="8470950"/>
            <a:ext cx="109577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637286" y="627662"/>
            <a:ext cx="3868315" cy="15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499201" y="627662"/>
            <a:ext cx="3855360" cy="153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574721" y="627662"/>
            <a:ext cx="3855360" cy="153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5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650230" rtl="0" eaLnBrk="1" latinLnBrk="0" hangingPunct="1">
        <a:spcBef>
          <a:spcPct val="0"/>
        </a:spcBef>
        <a:buNone/>
        <a:defRPr sz="3982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35193" indent="-435193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560" kern="1200">
          <a:solidFill>
            <a:schemeClr val="tx2"/>
          </a:solidFill>
          <a:latin typeface="+mn-lt"/>
          <a:ea typeface="+mn-ea"/>
          <a:cs typeface="+mn-cs"/>
        </a:defRPr>
      </a:lvl1pPr>
      <a:lvl2pPr marL="895986" indent="-435193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276" kern="1200">
          <a:solidFill>
            <a:schemeClr val="tx2"/>
          </a:solidFill>
          <a:latin typeface="+mn-lt"/>
          <a:ea typeface="+mn-ea"/>
          <a:cs typeface="+mn-cs"/>
        </a:defRPr>
      </a:lvl2pPr>
      <a:lvl3pPr marL="1279980" indent="-3839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991" kern="1200">
          <a:solidFill>
            <a:schemeClr val="tx2"/>
          </a:solidFill>
          <a:latin typeface="+mn-lt"/>
          <a:ea typeface="+mn-ea"/>
          <a:cs typeface="+mn-cs"/>
        </a:defRPr>
      </a:lvl3pPr>
      <a:lvl4pPr marL="1766372" indent="-33279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4pPr>
      <a:lvl5pPr marL="2278364" indent="-33279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5pPr>
      <a:lvl6pPr marL="2702180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6pPr>
      <a:lvl7pPr marL="3128840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7pPr>
      <a:lvl8pPr marL="3555500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8pPr>
      <a:lvl9pPr marL="3982160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0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o.computerworld.es/tendencias/que-es-wireshark-asi-funciona-la-nueva-tendencia-esencial-en-seguridad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n 1" descr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5" y="895287"/>
            <a:ext cx="1264597" cy="144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n 3" descr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55" y="895288"/>
            <a:ext cx="1103200" cy="1524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CuadroTexto 4"/>
          <p:cNvSpPr txBox="1"/>
          <p:nvPr/>
        </p:nvSpPr>
        <p:spPr>
          <a:xfrm>
            <a:off x="1905542" y="1149754"/>
            <a:ext cx="9355113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 dirty="0">
                <a:latin typeface="Corbel" panose="020B0503020204020204" pitchFamily="34" charset="0"/>
              </a:rPr>
              <a:t>INSTITUTO POLITÉCNICO NACIONAL</a:t>
            </a:r>
            <a:endParaRPr lang="es-PE" b="1" dirty="0">
              <a:latin typeface="Corbel" panose="020B0503020204020204" pitchFamily="34" charset="0"/>
            </a:endParaRPr>
          </a:p>
          <a:p>
            <a:pPr algn="ctr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br>
              <a:rPr dirty="0"/>
            </a:br>
            <a:r>
              <a:rPr dirty="0">
                <a:latin typeface="Corbel Light" panose="020B0303020204020204" pitchFamily="34" charset="0"/>
              </a:rPr>
              <a:t>UNIDAD PROFESIONAL</a:t>
            </a:r>
            <a:r>
              <a:rPr lang="es-PE" dirty="0">
                <a:latin typeface="Corbel Light" panose="020B0303020204020204" pitchFamily="34" charset="0"/>
              </a:rPr>
              <a:t> </a:t>
            </a:r>
            <a:r>
              <a:rPr dirty="0">
                <a:latin typeface="Corbel Light" panose="020B0303020204020204" pitchFamily="34" charset="0"/>
              </a:rPr>
              <a:t>INTERDISCIPLINARIA DE INGENIERÍA Y CIENCIAS SOCIALES Y ADMINISTRATIVAS</a:t>
            </a:r>
            <a:endParaRPr dirty="0">
              <a:solidFill>
                <a:srgbClr val="BC00FF"/>
              </a:solidFill>
              <a:latin typeface="Corbel Light" panose="020B0303020204020204" pitchFamily="34" charset="0"/>
            </a:endParaRPr>
          </a:p>
          <a:p>
            <a:pPr algn="ctr">
              <a:defRPr sz="2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br>
              <a:rPr lang="es-MX" sz="3200" b="1" dirty="0">
                <a:solidFill>
                  <a:srgbClr val="BC00FF"/>
                </a:solidFill>
                <a:latin typeface="Corbel" panose="020B0503020204020204" pitchFamily="34" charset="0"/>
              </a:rPr>
            </a:br>
            <a:r>
              <a:rPr lang="es-MX" sz="3200" b="1" dirty="0">
                <a:latin typeface="Corbel" panose="020B0503020204020204" pitchFamily="34" charset="0"/>
              </a:rPr>
              <a:t>Ataque </a:t>
            </a:r>
            <a:r>
              <a:rPr lang="es-MX" sz="3200" b="1" dirty="0" err="1">
                <a:latin typeface="Corbel" panose="020B0503020204020204" pitchFamily="34" charset="0"/>
              </a:rPr>
              <a:t>DDoS</a:t>
            </a:r>
            <a:endParaRPr sz="3200" b="1" dirty="0">
              <a:solidFill>
                <a:srgbClr val="BC00FF"/>
              </a:solidFill>
              <a:latin typeface="Corbel" panose="020B0503020204020204" pitchFamily="34" charset="0"/>
            </a:endParaRPr>
          </a:p>
        </p:txBody>
      </p:sp>
      <p:sp>
        <p:nvSpPr>
          <p:cNvPr id="130" name="CuadroTexto 5"/>
          <p:cNvSpPr txBox="1"/>
          <p:nvPr/>
        </p:nvSpPr>
        <p:spPr>
          <a:xfrm>
            <a:off x="1028700" y="5064563"/>
            <a:ext cx="9355113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ABRAHAM RUÍZ MÁRQUEZ</a:t>
            </a:r>
          </a:p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ELIZALDE BARRANCO DANIELA</a:t>
            </a:r>
          </a:p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GARCÍA HERNÁNDEZ DIANA BERENICE</a:t>
            </a:r>
          </a:p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GARCÍA PONCE CARLOS ANTONIO</a:t>
            </a:r>
          </a:p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MARCIAL ORTIZ PEDRO SINUHE</a:t>
            </a:r>
          </a:p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MENDOZA GAMINO XIMENA ROTCEH</a:t>
            </a:r>
          </a:p>
          <a:p>
            <a:pPr defTabSz="391413">
              <a:buSzPct val="100000"/>
              <a:defRPr sz="2800">
                <a:effectLst>
                  <a:outerShdw blurRad="38100" dist="25527" dir="5400000" rotWithShape="0">
                    <a:srgbClr val="000000"/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pt-BR" b="1" dirty="0">
                <a:solidFill>
                  <a:schemeClr val="bg1"/>
                </a:solidFill>
                <a:latin typeface="Consolas" panose="020B0609020204030204" pitchFamily="49" charset="0"/>
              </a:rPr>
              <a:t>REYES QUIJANO RAYMUNDO ULISES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82892-42F7-458F-99E3-CFFB4F09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00" y="2452716"/>
            <a:ext cx="11430000" cy="5715000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Conocer qué es un ciberataque no siempre es suficientes para evitarlos. Los hackers parecen ir un paso por delante, por lo que las empresas se ven obligadas a tomar todas las medidas a su alcance. Si no se toman las necesarias, los atacantes están atentos para tratar de robar dinero, información e incluso interrumpir un negocio.</a:t>
            </a:r>
          </a:p>
          <a:p>
            <a:endParaRPr lang="es-MX" dirty="0"/>
          </a:p>
          <a:p>
            <a:pPr marL="0" indent="0" algn="just">
              <a:buNone/>
            </a:pPr>
            <a:r>
              <a:rPr lang="es-MX" dirty="0"/>
              <a:t>Gran parte de los ciberataques sí que se pueden prevenir o detectar con prácticas de seguridad básicas. Ser diligente con respecto a la ciberseguridad en el lugar de trabajo y en el hogar puede marcar una gran diferencia.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C1EF55-1A5C-4C91-8625-AAE9767A6557}"/>
              </a:ext>
            </a:extLst>
          </p:cNvPr>
          <p:cNvSpPr txBox="1">
            <a:spLocks/>
          </p:cNvSpPr>
          <p:nvPr/>
        </p:nvSpPr>
        <p:spPr>
          <a:xfrm>
            <a:off x="656075" y="847090"/>
            <a:ext cx="5846325" cy="8458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>
                <a:solidFill>
                  <a:schemeClr val="tx1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396802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F4FFB67-C34F-418A-94CD-8ACAE0181165}"/>
              </a:ext>
            </a:extLst>
          </p:cNvPr>
          <p:cNvSpPr txBox="1">
            <a:spLocks/>
          </p:cNvSpPr>
          <p:nvPr/>
        </p:nvSpPr>
        <p:spPr>
          <a:xfrm>
            <a:off x="656075" y="791892"/>
            <a:ext cx="5846325" cy="83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>
                <a:solidFill>
                  <a:schemeClr val="tx1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rPr>
              <a:t>REFERENCIAS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6B746A-0890-4B2B-A62E-5AE6BD84D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hlinkClick r:id="rId2"/>
              </a:rPr>
              <a:t>https://cso.computerworld.es/tendencias/que-es-wireshark-asi-funciona-la-nueva-tendencia-esencial-en-seguridad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https://www.cloudflare.com/learning/ddos/ddos-attack-tools/low-orbit-ion-cannon-loic/</a:t>
            </a:r>
          </a:p>
        </p:txBody>
      </p:sp>
    </p:spTree>
    <p:extLst>
      <p:ext uri="{BB962C8B-B14F-4D97-AF65-F5344CB8AC3E}">
        <p14:creationId xmlns:p14="http://schemas.microsoft.com/office/powerpoint/2010/main" val="1804686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cador de texto 2"/>
          <p:cNvSpPr txBox="1">
            <a:spLocks noGrp="1"/>
          </p:cNvSpPr>
          <p:nvPr>
            <p:ph type="body" idx="1"/>
          </p:nvPr>
        </p:nvSpPr>
        <p:spPr>
          <a:xfrm>
            <a:off x="182880" y="2517140"/>
            <a:ext cx="11903195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MX" sz="4000" dirty="0"/>
              <a:t>Se desea realizar una audición a la red para analizar el tráfico, con la herramienta Wireshark, esta aplicación es un analizador de protocolos de red, es de código abierto, tipo </a:t>
            </a:r>
            <a:r>
              <a:rPr lang="es-MX" sz="4000" dirty="0" err="1"/>
              <a:t>sniffer</a:t>
            </a:r>
            <a:r>
              <a:rPr lang="es-MX" sz="4000" dirty="0"/>
              <a:t>, este es un tipo de software que permite detectar e interceptar tramas de una red, de acuerdo con unos parámetros de búsqueda.</a:t>
            </a:r>
          </a:p>
          <a:p>
            <a:br>
              <a:rPr lang="es-MX" sz="4000" dirty="0"/>
            </a:br>
            <a:endParaRPr sz="4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3671957-5978-4902-A397-43E3F75E20E5}"/>
              </a:ext>
            </a:extLst>
          </p:cNvPr>
          <p:cNvSpPr txBox="1">
            <a:spLocks/>
          </p:cNvSpPr>
          <p:nvPr/>
        </p:nvSpPr>
        <p:spPr>
          <a:xfrm>
            <a:off x="656075" y="791893"/>
            <a:ext cx="3832699" cy="822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>
                <a:solidFill>
                  <a:schemeClr val="tx1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rPr>
              <a:t>INTRODUCCION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cador de texto 2"/>
          <p:cNvSpPr txBox="1">
            <a:spLocks noGrp="1"/>
          </p:cNvSpPr>
          <p:nvPr>
            <p:ph type="body" idx="1"/>
          </p:nvPr>
        </p:nvSpPr>
        <p:spPr>
          <a:xfrm>
            <a:off x="336035" y="3728720"/>
            <a:ext cx="11430000" cy="5715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s-MX" sz="9600" dirty="0"/>
              <a:t>HERRAMIENTAS UTILIZADAS</a:t>
            </a:r>
          </a:p>
          <a:p>
            <a:br>
              <a:rPr lang="es-MX" sz="9600" dirty="0"/>
            </a:b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4277684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cador de texto 2"/>
          <p:cNvSpPr txBox="1">
            <a:spLocks noGrp="1"/>
          </p:cNvSpPr>
          <p:nvPr>
            <p:ph type="body" idx="1"/>
          </p:nvPr>
        </p:nvSpPr>
        <p:spPr>
          <a:xfrm>
            <a:off x="0" y="2019300"/>
            <a:ext cx="12504420" cy="5715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s-MX" sz="2400" dirty="0"/>
              <a:t>La herramienta intercepta el tráfico y lo convierte en un formato legible para las personas. Esto hace que sea más fácil identificar qué tráfico está cruzando la red, con qué frecuencia y la latencia que hay entre ciertos saltos. Si bien Wireshark admite más de 2.000 protocolos de red, muchos de ellos inusuales o antiguos, los profesionales encuentran una gran utilidad en el análisis de identidades IP. </a:t>
            </a:r>
          </a:p>
          <a:p>
            <a:pPr algn="just"/>
            <a:r>
              <a:rPr lang="es-MX" sz="2400" dirty="0"/>
              <a:t>La mayoría de los paquetes son TCP, UPD e ICMP.</a:t>
            </a:r>
            <a:endParaRPr lang="es-MX" sz="4000" dirty="0"/>
          </a:p>
          <a:p>
            <a:pPr algn="just"/>
            <a:br>
              <a:rPr lang="es-MX" sz="4000" dirty="0"/>
            </a:br>
            <a:br>
              <a:rPr lang="es-MX" sz="4000" dirty="0"/>
            </a:br>
            <a:endParaRPr sz="4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3671957-5978-4902-A397-43E3F75E20E5}"/>
              </a:ext>
            </a:extLst>
          </p:cNvPr>
          <p:cNvSpPr txBox="1">
            <a:spLocks/>
          </p:cNvSpPr>
          <p:nvPr/>
        </p:nvSpPr>
        <p:spPr>
          <a:xfrm>
            <a:off x="656075" y="791893"/>
            <a:ext cx="3832699" cy="822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 err="1">
                <a:solidFill>
                  <a:schemeClr val="tx1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rPr>
              <a:t>wireshark</a:t>
            </a:r>
            <a:endParaRPr lang="es-PE" sz="5056" dirty="0">
              <a:solidFill>
                <a:schemeClr val="tx1"/>
              </a:solidFill>
              <a:effectLst>
                <a:outerShdw blurRad="40132" dist="30099" dir="5400000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74CA1-77A9-4D10-B35B-942CB73E7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91" y="5212080"/>
            <a:ext cx="5651129" cy="43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5129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EA4155-D3CF-4004-9813-9D27A6404EEC}"/>
              </a:ext>
            </a:extLst>
          </p:cNvPr>
          <p:cNvSpPr txBox="1">
            <a:spLocks/>
          </p:cNvSpPr>
          <p:nvPr/>
        </p:nvSpPr>
        <p:spPr>
          <a:xfrm>
            <a:off x="656075" y="791892"/>
            <a:ext cx="5846325" cy="1699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>
                <a:solidFill>
                  <a:schemeClr val="tx1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rPr>
              <a:t>LOW ORBIT ION CANNON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E93F0A-C857-4940-AFCC-EB2F38D7CA37}"/>
              </a:ext>
            </a:extLst>
          </p:cNvPr>
          <p:cNvSpPr/>
          <p:nvPr/>
        </p:nvSpPr>
        <p:spPr>
          <a:xfrm>
            <a:off x="482138" y="2817267"/>
            <a:ext cx="118373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600"/>
              </a:spcAft>
            </a:pPr>
            <a:r>
              <a:rPr lang="es-MX" sz="2800" dirty="0">
                <a:solidFill>
                  <a:srgbClr val="424242"/>
                </a:solidFill>
                <a:latin typeface="Nunito"/>
              </a:rPr>
              <a:t>Es una aplicación diseñada para realizar un ataque de denegación de servicio desarrollada por «</a:t>
            </a:r>
            <a:r>
              <a:rPr lang="es-MX" sz="2800" dirty="0" err="1">
                <a:solidFill>
                  <a:srgbClr val="424242"/>
                </a:solidFill>
                <a:latin typeface="Nunito"/>
              </a:rPr>
              <a:t>praetox</a:t>
            </a:r>
            <a:r>
              <a:rPr lang="es-MX" sz="2800" dirty="0">
                <a:solidFill>
                  <a:srgbClr val="424242"/>
                </a:solidFill>
                <a:latin typeface="Nunito"/>
              </a:rPr>
              <a:t>» usando el lenguaje de programación C# (Existe también un </a:t>
            </a:r>
            <a:r>
              <a:rPr lang="es-MX" sz="2800" dirty="0" err="1">
                <a:solidFill>
                  <a:srgbClr val="424242"/>
                </a:solidFill>
                <a:latin typeface="Nunito"/>
              </a:rPr>
              <a:t>fork</a:t>
            </a:r>
            <a:r>
              <a:rPr lang="es-MX" sz="2800" dirty="0">
                <a:solidFill>
                  <a:srgbClr val="424242"/>
                </a:solidFill>
                <a:latin typeface="Nunito"/>
              </a:rPr>
              <a:t> en C++ y Qt llamado LOIQ). </a:t>
            </a:r>
          </a:p>
          <a:p>
            <a:pPr algn="just">
              <a:spcAft>
                <a:spcPts val="1600"/>
              </a:spcAft>
            </a:pPr>
            <a:endParaRPr lang="es-MX" sz="2800" dirty="0">
              <a:solidFill>
                <a:srgbClr val="424242"/>
              </a:solidFill>
              <a:latin typeface="Nunito"/>
            </a:endParaRPr>
          </a:p>
          <a:p>
            <a:pPr algn="just">
              <a:spcAft>
                <a:spcPts val="1600"/>
              </a:spcAft>
            </a:pPr>
            <a:r>
              <a:rPr lang="es-MX" sz="2800" dirty="0">
                <a:solidFill>
                  <a:srgbClr val="424242"/>
                </a:solidFill>
                <a:latin typeface="Nunito"/>
              </a:rPr>
              <a:t>La aplicación realiza un ataque de denegación de servicio del objetivo enviando una gran cantidad de paquetes TCP, paquetes UDP o peticiones HTTP con objeto de determinar cuál es la cantidad de peticiones por segundo que puede resolver la red objetivo antes de dejar de funcionar.</a:t>
            </a:r>
            <a:endParaRPr lang="es-MX" sz="2800" dirty="0"/>
          </a:p>
          <a:p>
            <a:pPr algn="just"/>
            <a:br>
              <a:rPr lang="es-MX" sz="2800" dirty="0"/>
            </a:b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7117868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EA4155-D3CF-4004-9813-9D27A6404EEC}"/>
              </a:ext>
            </a:extLst>
          </p:cNvPr>
          <p:cNvSpPr txBox="1">
            <a:spLocks/>
          </p:cNvSpPr>
          <p:nvPr/>
        </p:nvSpPr>
        <p:spPr>
          <a:xfrm>
            <a:off x="656075" y="791892"/>
            <a:ext cx="9608065" cy="1014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>
                <a:solidFill>
                  <a:schemeClr val="tx1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rPr>
              <a:t>Implementación del ataque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E93F0A-C857-4940-AFCC-EB2F38D7CA37}"/>
              </a:ext>
            </a:extLst>
          </p:cNvPr>
          <p:cNvSpPr/>
          <p:nvPr/>
        </p:nvSpPr>
        <p:spPr>
          <a:xfrm>
            <a:off x="656074" y="2817267"/>
            <a:ext cx="117569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s-MX" sz="2800" dirty="0"/>
              <a:t>Antes de comenzar a usar el programa LOIC, se requiere deshabilitar el antivirus en el equipo donde se va a realizar el ataque.</a:t>
            </a:r>
          </a:p>
          <a:p>
            <a:pPr algn="just"/>
            <a:endParaRPr lang="es-MX" sz="4400" dirty="0"/>
          </a:p>
          <a:p>
            <a:pPr algn="just"/>
            <a:r>
              <a:rPr lang="es-MX" sz="2800" dirty="0"/>
              <a:t>2.  Al comenzar el programa, nos aparecerá la siguiente ventana:</a:t>
            </a:r>
            <a:endParaRPr lang="es-MX" sz="4400" dirty="0"/>
          </a:p>
          <a:p>
            <a:pPr algn="just"/>
            <a:br>
              <a:rPr lang="es-MX" sz="4400" dirty="0"/>
            </a:br>
            <a:br>
              <a:rPr lang="es-MX" sz="4400" dirty="0"/>
            </a:br>
            <a:endParaRPr lang="es-MX" sz="4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8433F0-5051-4642-A91A-E8D78A8B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60" y="5790064"/>
            <a:ext cx="7002318" cy="36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64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rcador de texto 2"/>
          <p:cNvSpPr txBox="1">
            <a:spLocks noGrp="1"/>
          </p:cNvSpPr>
          <p:nvPr>
            <p:ph type="body" idx="1"/>
          </p:nvPr>
        </p:nvSpPr>
        <p:spPr>
          <a:xfrm>
            <a:off x="336035" y="3728720"/>
            <a:ext cx="11430000" cy="5715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s-MX" sz="9600" dirty="0"/>
              <a:t>FORMAS DE </a:t>
            </a:r>
          </a:p>
          <a:p>
            <a:r>
              <a:rPr lang="es-MX" sz="9600" dirty="0"/>
              <a:t>REALIZAR EL ATAQUE</a:t>
            </a:r>
          </a:p>
          <a:p>
            <a:br>
              <a:rPr lang="es-MX" sz="9600" dirty="0"/>
            </a:b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4462337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EA4155-D3CF-4004-9813-9D27A6404EEC}"/>
              </a:ext>
            </a:extLst>
          </p:cNvPr>
          <p:cNvSpPr txBox="1">
            <a:spLocks/>
          </p:cNvSpPr>
          <p:nvPr/>
        </p:nvSpPr>
        <p:spPr>
          <a:xfrm>
            <a:off x="656075" y="791892"/>
            <a:ext cx="5846325" cy="16998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>
                <a:solidFill>
                  <a:schemeClr val="tx1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rPr>
              <a:t>Automática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E93F0A-C857-4940-AFCC-EB2F38D7CA37}"/>
              </a:ext>
            </a:extLst>
          </p:cNvPr>
          <p:cNvSpPr/>
          <p:nvPr/>
        </p:nvSpPr>
        <p:spPr>
          <a:xfrm>
            <a:off x="480060" y="2817267"/>
            <a:ext cx="119557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Los datos importantes para ejecutar los ataques </a:t>
            </a:r>
            <a:r>
              <a:rPr lang="es-MX" sz="2400" dirty="0" err="1"/>
              <a:t>DDoS</a:t>
            </a:r>
            <a:r>
              <a:rPr lang="es-MX" sz="2400" dirty="0"/>
              <a:t> son:</a:t>
            </a:r>
          </a:p>
          <a:p>
            <a:pPr algn="just"/>
            <a:endParaRPr lang="es-MX" sz="4000" dirty="0"/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s-MX" sz="2400" dirty="0"/>
              <a:t>IRC Server: </a:t>
            </a:r>
            <a:r>
              <a:rPr lang="es-MX" sz="2400" dirty="0" err="1"/>
              <a:t>url</a:t>
            </a:r>
            <a:r>
              <a:rPr lang="es-MX" sz="2400" dirty="0"/>
              <a:t> del servidor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s-MX" sz="2400" dirty="0"/>
              <a:t>Port: puerto, en general suele ser 6667.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s-MX" sz="2400" dirty="0" err="1"/>
              <a:t>Channel</a:t>
            </a:r>
            <a:r>
              <a:rPr lang="es-MX" sz="2400" dirty="0"/>
              <a:t>: por defecto está en LOIC, pero a veces cambia.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s-MX" sz="2400" dirty="0"/>
          </a:p>
          <a:p>
            <a:pPr algn="just"/>
            <a:r>
              <a:rPr lang="es-MX" sz="2400" dirty="0"/>
              <a:t>Los organizadores de los ataques </a:t>
            </a:r>
            <a:r>
              <a:rPr lang="es-MX" sz="2400" dirty="0" err="1"/>
              <a:t>DDoS</a:t>
            </a:r>
            <a:r>
              <a:rPr lang="es-MX" sz="2400" dirty="0"/>
              <a:t> los suministran. De esta forma, es todo automatizado. Ellos controlan los ataques desde su PC y los dirigen a dónde quieren.</a:t>
            </a:r>
          </a:p>
          <a:p>
            <a:pPr algn="just"/>
            <a:endParaRPr lang="es-MX" sz="4000" dirty="0"/>
          </a:p>
          <a:p>
            <a:pPr algn="just"/>
            <a:r>
              <a:rPr lang="es-MX" sz="2400" dirty="0"/>
              <a:t>Una vez insertados los datos, marcamos IRC </a:t>
            </a:r>
            <a:r>
              <a:rPr lang="es-MX" sz="2400" dirty="0" err="1"/>
              <a:t>Mode</a:t>
            </a:r>
            <a:r>
              <a:rPr lang="es-MX" sz="2400" dirty="0"/>
              <a:t> (</a:t>
            </a:r>
            <a:r>
              <a:rPr lang="es-MX" sz="2400" dirty="0" err="1"/>
              <a:t>HiveMind</a:t>
            </a:r>
            <a:r>
              <a:rPr lang="es-MX" sz="2400" dirty="0"/>
              <a:t>).</a:t>
            </a:r>
            <a:endParaRPr lang="es-MX" sz="4000" dirty="0"/>
          </a:p>
          <a:p>
            <a:pPr algn="just"/>
            <a:r>
              <a:rPr lang="es-MX" sz="2400" dirty="0"/>
              <a:t>El programa solo se conectará y empezará los ataques </a:t>
            </a:r>
            <a:r>
              <a:rPr lang="es-MX" sz="2400" dirty="0" err="1"/>
              <a:t>DDoS</a:t>
            </a:r>
            <a:r>
              <a:rPr lang="es-MX" sz="2400" dirty="0"/>
              <a:t>. Abajo, en </a:t>
            </a:r>
            <a:r>
              <a:rPr lang="es-MX" sz="2400" dirty="0" err="1"/>
              <a:t>Requested</a:t>
            </a:r>
            <a:r>
              <a:rPr lang="es-MX" sz="2400" dirty="0"/>
              <a:t>, puedes ver los paquetes.</a:t>
            </a:r>
            <a:endParaRPr lang="es-MX" sz="4000" dirty="0"/>
          </a:p>
          <a:p>
            <a:pPr algn="just"/>
            <a:br>
              <a:rPr lang="es-MX" sz="4000" dirty="0"/>
            </a:br>
            <a:br>
              <a:rPr lang="es-MX" sz="4000" dirty="0"/>
            </a:b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4998122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EA4155-D3CF-4004-9813-9D27A6404EEC}"/>
              </a:ext>
            </a:extLst>
          </p:cNvPr>
          <p:cNvSpPr txBox="1">
            <a:spLocks/>
          </p:cNvSpPr>
          <p:nvPr/>
        </p:nvSpPr>
        <p:spPr>
          <a:xfrm>
            <a:off x="656075" y="847897"/>
            <a:ext cx="5846325" cy="829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398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461518">
              <a:defRPr sz="5056">
                <a:effectLst>
                  <a:outerShdw blurRad="40132" dist="30099" dir="5400000" rotWithShape="0">
                    <a:srgbClr val="000000"/>
                  </a:outerShdw>
                </a:effectLst>
              </a:defRPr>
            </a:pPr>
            <a:r>
              <a:rPr lang="es-PE" sz="5056" dirty="0">
                <a:solidFill>
                  <a:schemeClr val="tx1"/>
                </a:solidFill>
                <a:effectLst>
                  <a:outerShdw blurRad="40132" dist="30099" dir="5400000" rotWithShape="0">
                    <a:srgbClr val="000000"/>
                  </a:outerShdw>
                </a:effectLst>
              </a:rPr>
              <a:t>manual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E93F0A-C857-4940-AFCC-EB2F38D7CA37}"/>
              </a:ext>
            </a:extLst>
          </p:cNvPr>
          <p:cNvSpPr/>
          <p:nvPr/>
        </p:nvSpPr>
        <p:spPr>
          <a:xfrm>
            <a:off x="480060" y="2817267"/>
            <a:ext cx="119557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Paso 1. Introducir la URL el sitio que queremos atacar (en URL, dentro de </a:t>
            </a:r>
            <a:r>
              <a:rPr lang="es-MX" sz="2400" dirty="0" err="1"/>
              <a:t>Selected</a:t>
            </a:r>
            <a:r>
              <a:rPr lang="es-MX" sz="2400" dirty="0"/>
              <a:t> Target).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Paso 2. Una vez introducida la URL pulsamos </a:t>
            </a:r>
            <a:r>
              <a:rPr lang="es-MX" sz="2400" dirty="0" err="1"/>
              <a:t>Lock</a:t>
            </a:r>
            <a:r>
              <a:rPr lang="es-MX" sz="2400" dirty="0"/>
              <a:t> </a:t>
            </a:r>
            <a:r>
              <a:rPr lang="es-MX" sz="2400" dirty="0" err="1"/>
              <a:t>on</a:t>
            </a:r>
            <a:r>
              <a:rPr lang="es-MX" sz="2400" dirty="0"/>
              <a:t>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Paso 3. En </a:t>
            </a:r>
            <a:r>
              <a:rPr lang="es-MX" sz="2400" dirty="0" err="1"/>
              <a:t>Selected</a:t>
            </a:r>
            <a:r>
              <a:rPr lang="es-MX" sz="2400" dirty="0"/>
              <a:t> Target saldrá una IP (Números separados por puntos).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Paso 4 .Pulsar IMMA CHARGIN MAH LAZER.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programa solo se conectará y empezará a lanzar los ataques </a:t>
            </a:r>
            <a:r>
              <a:rPr lang="es-MX" sz="2400" dirty="0" err="1"/>
              <a:t>DDoS</a:t>
            </a:r>
            <a:r>
              <a:rPr lang="es-MX" sz="2400" dirty="0"/>
              <a:t>. </a:t>
            </a:r>
          </a:p>
          <a:p>
            <a:pPr algn="just"/>
            <a:r>
              <a:rPr lang="es-MX" sz="2400" dirty="0"/>
              <a:t>Nota: Abajo, en </a:t>
            </a:r>
            <a:r>
              <a:rPr lang="es-MX" sz="2400" dirty="0" err="1"/>
              <a:t>Requested</a:t>
            </a:r>
            <a:r>
              <a:rPr lang="es-MX" sz="2400" dirty="0"/>
              <a:t>, se podrán visualizar  los paquetes.</a:t>
            </a:r>
          </a:p>
          <a:p>
            <a:pPr algn="just"/>
            <a:br>
              <a:rPr lang="es-MX" sz="4000" dirty="0"/>
            </a:br>
            <a:br>
              <a:rPr lang="es-MX" sz="4000" dirty="0"/>
            </a:b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4710963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Menlo"/>
        <a:ea typeface="Menlo"/>
        <a:cs typeface="Menlo"/>
      </a:majorFont>
      <a:minorFont>
        <a:latin typeface="Helvetica Neue"/>
        <a:ea typeface="Helvetica Neue"/>
        <a:cs typeface="Helvetica Neue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00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658</Words>
  <Application>Microsoft Office PowerPoint</Application>
  <PresentationFormat>Personalizado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Consolas</vt:lpstr>
      <vt:lpstr>Corbel</vt:lpstr>
      <vt:lpstr>Corbel Light</vt:lpstr>
      <vt:lpstr>Gill Sans MT</vt:lpstr>
      <vt:lpstr>Helvetica Neue</vt:lpstr>
      <vt:lpstr>Helvetica Neue Light</vt:lpstr>
      <vt:lpstr>Nunito</vt:lpstr>
      <vt:lpstr>Wingdings 2</vt:lpstr>
      <vt:lpstr>Dividendo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Reyes</dc:creator>
  <cp:lastModifiedBy>Francisco</cp:lastModifiedBy>
  <cp:revision>22</cp:revision>
  <dcterms:modified xsi:type="dcterms:W3CDTF">2019-11-26T04:40:03Z</dcterms:modified>
</cp:coreProperties>
</file>