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3" r:id="rId15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/>
      <a:tcStyle>
        <a:tcBdr/>
        <a:fill>
          <a:solidFill>
            <a:srgbClr val="E6EBF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BC00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00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BC00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BC00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508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3724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7285" y="4388644"/>
            <a:ext cx="11719265" cy="4700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584" y="1408853"/>
            <a:ext cx="11363203" cy="2140223"/>
          </a:xfrm>
          <a:effectLst/>
        </p:spPr>
        <p:txBody>
          <a:bodyPr anchor="b">
            <a:normAutofit/>
          </a:bodyPr>
          <a:lstStyle>
            <a:lvl1pPr>
              <a:defRPr sz="512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584" y="3549076"/>
            <a:ext cx="11363203" cy="839568"/>
          </a:xfrm>
        </p:spPr>
        <p:txBody>
          <a:bodyPr anchor="t">
            <a:normAutofit/>
          </a:bodyPr>
          <a:lstStyle>
            <a:lvl1pPr marL="0" indent="0" algn="l">
              <a:buNone/>
              <a:defRPr sz="2276" cap="all">
                <a:solidFill>
                  <a:schemeClr val="accent2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4FA04C-D7CF-4861-95F0-3F5ACF508755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29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0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9428481" y="852942"/>
            <a:ext cx="2926079" cy="8272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1" y="961032"/>
            <a:ext cx="2137775" cy="73714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6585" y="961032"/>
            <a:ext cx="8422697" cy="737148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93252" y="8470950"/>
            <a:ext cx="1347800" cy="51928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BF989E-5397-49EE-B0F5-E72D9FFD7EC0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6585" y="8464797"/>
            <a:ext cx="8422697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6" name="Nivel de texto 1…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087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584" y="3168716"/>
            <a:ext cx="11363203" cy="5163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2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43764" y="7313029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87" y="4318681"/>
            <a:ext cx="11363201" cy="2140223"/>
          </a:xfrm>
        </p:spPr>
        <p:txBody>
          <a:bodyPr anchor="b">
            <a:normAutofit/>
          </a:bodyPr>
          <a:lstStyle>
            <a:lvl1pPr algn="l">
              <a:defRPr sz="512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87" y="6458904"/>
            <a:ext cx="11363201" cy="85412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 cap="all">
                <a:solidFill>
                  <a:schemeClr val="accent2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2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585" y="3168715"/>
            <a:ext cx="5545994" cy="51670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223" y="3168716"/>
            <a:ext cx="5557564" cy="51670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22" y="3168715"/>
            <a:ext cx="5110756" cy="819573"/>
          </a:xfrm>
        </p:spPr>
        <p:txBody>
          <a:bodyPr anchor="b">
            <a:noAutofit/>
          </a:bodyPr>
          <a:lstStyle>
            <a:lvl1pPr marL="0" indent="0">
              <a:buNone/>
              <a:defRPr sz="3129" b="0">
                <a:solidFill>
                  <a:schemeClr val="accent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85" y="4161495"/>
            <a:ext cx="5545994" cy="417422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67461" y="3168715"/>
            <a:ext cx="5122325" cy="819573"/>
          </a:xfrm>
        </p:spPr>
        <p:txBody>
          <a:bodyPr anchor="b">
            <a:noAutofit/>
          </a:bodyPr>
          <a:lstStyle>
            <a:lvl1pPr marL="0" indent="0">
              <a:buNone/>
              <a:defRPr sz="3129" b="0">
                <a:solidFill>
                  <a:schemeClr val="accent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223" y="4161495"/>
            <a:ext cx="5557564" cy="417422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7B0-CC05-45CB-9D8E-44851499E325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732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4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43764" y="7313028"/>
            <a:ext cx="11717272" cy="18129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812" y="7484154"/>
            <a:ext cx="5029867" cy="980642"/>
          </a:xfrm>
        </p:spPr>
        <p:txBody>
          <a:bodyPr anchor="ctr"/>
          <a:lstStyle>
            <a:lvl1pPr algn="l">
              <a:defRPr sz="2844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79" y="855040"/>
            <a:ext cx="11719680" cy="5980160"/>
          </a:xfrm>
        </p:spPr>
        <p:txBody>
          <a:bodyPr anchor="ctr">
            <a:normAutofit/>
          </a:bodyPr>
          <a:lstStyle>
            <a:lvl1pPr>
              <a:defRPr sz="2844">
                <a:solidFill>
                  <a:schemeClr val="tx2"/>
                </a:solidFill>
              </a:defRPr>
            </a:lvl1pPr>
            <a:lvl2pPr>
              <a:defRPr sz="2560">
                <a:solidFill>
                  <a:schemeClr val="tx2"/>
                </a:solidFill>
              </a:defRPr>
            </a:lvl2pPr>
            <a:lvl3pPr>
              <a:defRPr sz="2276">
                <a:solidFill>
                  <a:schemeClr val="tx2"/>
                </a:solidFill>
              </a:defRPr>
            </a:lvl3pPr>
            <a:lvl4pPr>
              <a:defRPr sz="1991">
                <a:solidFill>
                  <a:schemeClr val="tx2"/>
                </a:solidFill>
              </a:defRPr>
            </a:lvl4pPr>
            <a:lvl5pPr>
              <a:defRPr sz="1991">
                <a:solidFill>
                  <a:schemeClr val="tx2"/>
                </a:solidFill>
              </a:defRPr>
            </a:lvl5pPr>
            <a:lvl6pPr>
              <a:defRPr sz="1991">
                <a:solidFill>
                  <a:schemeClr val="tx2"/>
                </a:solidFill>
              </a:defRPr>
            </a:lvl6pPr>
            <a:lvl7pPr>
              <a:defRPr sz="1991">
                <a:solidFill>
                  <a:schemeClr val="tx2"/>
                </a:solidFill>
              </a:defRPr>
            </a:lvl7pPr>
            <a:lvl8pPr>
              <a:defRPr sz="1991">
                <a:solidFill>
                  <a:schemeClr val="tx2"/>
                </a:solidFill>
              </a:defRPr>
            </a:lvl8pPr>
            <a:lvl9pPr>
              <a:defRPr sz="1991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3545" y="7484153"/>
            <a:ext cx="6066243" cy="980644"/>
          </a:xfrm>
        </p:spPr>
        <p:txBody>
          <a:bodyPr anchor="ctr">
            <a:normAutofit/>
          </a:bodyPr>
          <a:lstStyle>
            <a:lvl1pPr marL="0" indent="0" algn="r">
              <a:buNone/>
              <a:defRPr sz="1564">
                <a:solidFill>
                  <a:schemeClr val="bg1"/>
                </a:solidFill>
              </a:defRPr>
            </a:lvl1pPr>
            <a:lvl2pPr marL="650230" indent="0">
              <a:buNone/>
              <a:defRPr sz="1564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6AA2A1-C9A8-42DC-AF5F-29D58FE3A81E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11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84" y="6675042"/>
            <a:ext cx="11363203" cy="806027"/>
          </a:xfrm>
        </p:spPr>
        <p:txBody>
          <a:bodyPr anchor="b">
            <a:normAutofit/>
          </a:bodyPr>
          <a:lstStyle>
            <a:lvl1pPr algn="l">
              <a:defRPr sz="3413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288" y="852942"/>
            <a:ext cx="11717271" cy="5059203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584" y="7481069"/>
            <a:ext cx="11363203" cy="851443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8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584" y="977741"/>
            <a:ext cx="11363203" cy="1540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84" y="3168715"/>
            <a:ext cx="11363203" cy="516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06599" y="8470950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2"/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585" y="8464797"/>
            <a:ext cx="692705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010" y="8470950"/>
            <a:ext cx="109577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637286" y="627662"/>
            <a:ext cx="3868315" cy="1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499201" y="627662"/>
            <a:ext cx="3855360" cy="153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4721" y="627662"/>
            <a:ext cx="3855360" cy="153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5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650230" rtl="0" eaLnBrk="1" latinLnBrk="0" hangingPunct="1">
        <a:spcBef>
          <a:spcPct val="0"/>
        </a:spcBef>
        <a:buNone/>
        <a:defRPr sz="3982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35193" indent="-435193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560" kern="1200">
          <a:solidFill>
            <a:schemeClr val="tx2"/>
          </a:solidFill>
          <a:latin typeface="+mn-lt"/>
          <a:ea typeface="+mn-ea"/>
          <a:cs typeface="+mn-cs"/>
        </a:defRPr>
      </a:lvl1pPr>
      <a:lvl2pPr marL="895986" indent="-435193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276" kern="1200">
          <a:solidFill>
            <a:schemeClr val="tx2"/>
          </a:solidFill>
          <a:latin typeface="+mn-lt"/>
          <a:ea typeface="+mn-ea"/>
          <a:cs typeface="+mn-cs"/>
        </a:defRPr>
      </a:lvl2pPr>
      <a:lvl3pPr marL="1279980" indent="-3839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991" kern="1200">
          <a:solidFill>
            <a:schemeClr val="tx2"/>
          </a:solidFill>
          <a:latin typeface="+mn-lt"/>
          <a:ea typeface="+mn-ea"/>
          <a:cs typeface="+mn-cs"/>
        </a:defRPr>
      </a:lvl3pPr>
      <a:lvl4pPr marL="1766372" indent="-33279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4pPr>
      <a:lvl5pPr marL="2278364" indent="-33279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5pPr>
      <a:lvl6pPr marL="270218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6pPr>
      <a:lvl7pPr marL="312884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7pPr>
      <a:lvl8pPr marL="355550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8pPr>
      <a:lvl9pPr marL="398216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g.com.mx/content/view/638" TargetMode="External"/><Relationship Id="rId2" Type="http://schemas.openxmlformats.org/officeDocument/2006/relationships/hyperlink" Target="https://miracomohacerlo.com/como-configurar-un-servidor-dhcp-en-tu-ordenador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n 1" descr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5" y="895287"/>
            <a:ext cx="1264597" cy="144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n 3" descr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55" y="895288"/>
            <a:ext cx="1103200" cy="1524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CuadroTexto 4"/>
          <p:cNvSpPr txBox="1"/>
          <p:nvPr/>
        </p:nvSpPr>
        <p:spPr>
          <a:xfrm>
            <a:off x="1905542" y="1149754"/>
            <a:ext cx="9355113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 dirty="0">
                <a:latin typeface="Corbel" panose="020B0503020204020204" pitchFamily="34" charset="0"/>
              </a:rPr>
              <a:t>INSTITUTO POLITÉCNICO NACIONAL</a:t>
            </a:r>
            <a:endParaRPr lang="es-PE" b="1" dirty="0">
              <a:latin typeface="Corbel" panose="020B0503020204020204" pitchFamily="34" charset="0"/>
            </a:endParaRPr>
          </a:p>
          <a:p>
            <a:pPr algn="ctr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/>
            </a:r>
            <a:br>
              <a:rPr dirty="0"/>
            </a:br>
            <a:r>
              <a:rPr dirty="0">
                <a:latin typeface="Corbel Light" panose="020B0303020204020204" pitchFamily="34" charset="0"/>
              </a:rPr>
              <a:t>UNIDAD PROFESIONAL</a:t>
            </a:r>
            <a:r>
              <a:rPr lang="es-PE" dirty="0">
                <a:latin typeface="Corbel Light" panose="020B0303020204020204" pitchFamily="34" charset="0"/>
              </a:rPr>
              <a:t> </a:t>
            </a:r>
            <a:r>
              <a:rPr dirty="0">
                <a:latin typeface="Corbel Light" panose="020B0303020204020204" pitchFamily="34" charset="0"/>
              </a:rPr>
              <a:t>INTERDISCIPLINARIA DE INGENIERÍA Y CIENCIAS SOCIALES Y ADMINISTRATIVAS</a:t>
            </a:r>
            <a:endParaRPr dirty="0">
              <a:solidFill>
                <a:srgbClr val="BC00FF"/>
              </a:solidFill>
              <a:latin typeface="Corbel Light" panose="020B0303020204020204" pitchFamily="34" charset="0"/>
            </a:endParaRPr>
          </a:p>
          <a:p>
            <a:pPr algn="ctr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3200" b="1" dirty="0">
                <a:solidFill>
                  <a:srgbClr val="BC00FF"/>
                </a:solidFill>
                <a:latin typeface="Corbel" panose="020B0503020204020204" pitchFamily="34" charset="0"/>
              </a:rPr>
              <a:t/>
            </a:r>
            <a:br>
              <a:rPr sz="3200" b="1" dirty="0">
                <a:solidFill>
                  <a:srgbClr val="BC00FF"/>
                </a:solidFill>
                <a:latin typeface="Corbel" panose="020B0503020204020204" pitchFamily="34" charset="0"/>
              </a:rPr>
            </a:br>
            <a:r>
              <a:rPr lang="es-MX" sz="3200" b="1" dirty="0" smtClean="0">
                <a:latin typeface="Corbel" panose="020B0503020204020204" pitchFamily="34" charset="0"/>
              </a:rPr>
              <a:t>DHCP</a:t>
            </a:r>
            <a:endParaRPr sz="3200" b="1" dirty="0">
              <a:solidFill>
                <a:srgbClr val="BC00FF"/>
              </a:solidFill>
              <a:latin typeface="Corbel" panose="020B0503020204020204" pitchFamily="34" charset="0"/>
            </a:endParaRPr>
          </a:p>
        </p:txBody>
      </p:sp>
      <p:sp>
        <p:nvSpPr>
          <p:cNvPr id="130" name="CuadroTexto 5"/>
          <p:cNvSpPr txBox="1"/>
          <p:nvPr/>
        </p:nvSpPr>
        <p:spPr>
          <a:xfrm>
            <a:off x="3788017" y="5269601"/>
            <a:ext cx="5428765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Equipo 1: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s-MX" sz="2800" dirty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Corona Herrera Óscar </a:t>
            </a:r>
            <a:r>
              <a:rPr lang="es-MX" sz="2800" dirty="0" smtClean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Alberto Flores García Karla </a:t>
            </a:r>
            <a:r>
              <a:rPr lang="es-MX" sz="2800" dirty="0" err="1" smtClean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Rebecka</a:t>
            </a:r>
            <a:r>
              <a:rPr lang="es-MX" sz="2800" dirty="0" smtClean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 García </a:t>
            </a:r>
            <a:r>
              <a:rPr lang="es-MX" sz="2800" dirty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Sarmiento Marcos </a:t>
            </a:r>
            <a:endParaRPr lang="es-MX" sz="2800" dirty="0">
              <a:solidFill>
                <a:schemeClr val="bg1"/>
              </a:solidFill>
              <a:effectLst>
                <a:outerShdw blurRad="38100" dist="25527" dir="5400000" rotWithShape="0">
                  <a:srgbClr val="000000"/>
                </a:outerShdw>
              </a:effectLst>
              <a:sym typeface="Helvetica Neue Light"/>
            </a:endParaRP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s-MX" sz="2800" dirty="0" smtClean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Girón </a:t>
            </a:r>
            <a:r>
              <a:rPr lang="es-MX" sz="2800" dirty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García </a:t>
            </a:r>
            <a:r>
              <a:rPr lang="es-MX" sz="2800" dirty="0" err="1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Betzabe</a:t>
            </a:r>
            <a:r>
              <a:rPr lang="es-MX" sz="2800" dirty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 </a:t>
            </a:r>
            <a:r>
              <a:rPr lang="es-MX" sz="2800" dirty="0" smtClean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Montserrat Ramírez </a:t>
            </a:r>
            <a:r>
              <a:rPr lang="es-MX" sz="2800" dirty="0">
                <a:solidFill>
                  <a:schemeClr val="bg1"/>
                </a:solidFill>
                <a:effectLst>
                  <a:outerShdw blurRad="38100" dist="25527" dir="5400000" rotWithShape="0">
                    <a:srgbClr val="000000"/>
                  </a:outerShdw>
                </a:effectLst>
                <a:sym typeface="Helvetica Neue Light"/>
              </a:rPr>
              <a:t>Martínez Belen Azucena</a:t>
            </a:r>
            <a:endParaRPr lang="pt-B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447800"/>
            <a:ext cx="11430000" cy="3714750"/>
          </a:xfrm>
        </p:spPr>
        <p:txBody>
          <a:bodyPr/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Ahora levantaremos el Servidor DHCP.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Ingresamos el comando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 esta instrucción mandamos la orden para que se inicialice el Servidor. Continuamos a verificar el estado del Servidor con el comando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-server status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y lo que muestra es lo siguiente:</a:t>
            </a:r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0413" t="52075" r="26559" b="21955"/>
          <a:stretch/>
        </p:blipFill>
        <p:spPr bwMode="auto">
          <a:xfrm>
            <a:off x="1447800" y="4971732"/>
            <a:ext cx="8782050" cy="38484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7794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085850"/>
            <a:ext cx="11430000" cy="4248150"/>
          </a:xfrm>
        </p:spPr>
        <p:txBody>
          <a:bodyPr>
            <a:norm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Sucesivamente probaremos la funcionalidad del Servidor DHCP en un equipo con Sistema Operativo Windows, entramos a CMD.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Antes se debe verificar que la conexión </a:t>
            </a:r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-Fi este apagada para ver el funcionamiento de la red cableada Ethernet que estamos configurando.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Ya en la consola tecleamos el comando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y se muestra lo siguiente: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6284" t="20231" r="18063" b="27268"/>
          <a:stretch/>
        </p:blipFill>
        <p:spPr bwMode="auto">
          <a:xfrm>
            <a:off x="1295400" y="4953000"/>
            <a:ext cx="10267950" cy="436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68029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310957"/>
            <a:ext cx="11430000" cy="2876550"/>
          </a:xfrm>
        </p:spPr>
        <p:txBody>
          <a:bodyPr/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Pero sigue mandando la IP que se le asigna de manera automática, por lo contrario de lo que nosotros buscamos con la asignación en Ubuntu. Y para ello ingresamos el comando 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es-MX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s-MX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, esto es para que nos muestre todos los adaptadores de Red y nos sirve para verificar el progreso.</a:t>
            </a:r>
          </a:p>
          <a:p>
            <a:endParaRPr lang="es-MX" dirty="0"/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3996" t="39642" r="35744" b="9229"/>
          <a:stretch/>
        </p:blipFill>
        <p:spPr bwMode="auto">
          <a:xfrm>
            <a:off x="1558925" y="3714751"/>
            <a:ext cx="9886950" cy="3924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060700" y="7967489"/>
            <a:ext cx="65024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 indent="-449580"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podemos observar que si está tomando la configuración que realizamos en Ubuntu. Por lo tanto, concluimos que la Configuración es exitosa.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858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524000"/>
            <a:ext cx="11430000" cy="6959600"/>
          </a:xfrm>
        </p:spPr>
        <p:txBody>
          <a:bodyPr/>
          <a:lstStyle/>
          <a:p>
            <a:r>
              <a:rPr lang="es-MX" dirty="0" smtClean="0"/>
              <a:t>Llegamos a </a:t>
            </a:r>
            <a:r>
              <a:rPr lang="es-MX" dirty="0"/>
              <a:t>la conclusión que un Servidor DHCP es un método esencial </a:t>
            </a:r>
            <a:r>
              <a:rPr lang="es-MX" dirty="0" smtClean="0"/>
              <a:t>para garantizar </a:t>
            </a:r>
            <a:r>
              <a:rPr lang="es-MX" dirty="0"/>
              <a:t>que los dispositivos puedan unirse a redes y estén </a:t>
            </a:r>
            <a:r>
              <a:rPr lang="es-MX" dirty="0" smtClean="0"/>
              <a:t>configurados correctamente </a:t>
            </a:r>
            <a:r>
              <a:rPr lang="es-MX" dirty="0"/>
              <a:t>para el intercambio de información, el DHCP se puede </a:t>
            </a:r>
            <a:r>
              <a:rPr lang="es-MX" dirty="0" smtClean="0"/>
              <a:t>configurar bajo </a:t>
            </a:r>
            <a:r>
              <a:rPr lang="es-MX" dirty="0"/>
              <a:t>diferentes sistemas operativos como lo son Windows, Mac y Linux, </a:t>
            </a:r>
            <a:r>
              <a:rPr lang="es-MX" dirty="0" smtClean="0"/>
              <a:t>su configuración </a:t>
            </a:r>
            <a:r>
              <a:rPr lang="es-MX" dirty="0"/>
              <a:t>puede variar un poco, pero a grandes rasgos es lo mismo, para </a:t>
            </a:r>
            <a:r>
              <a:rPr lang="es-MX" dirty="0" smtClean="0"/>
              <a:t>que un </a:t>
            </a:r>
            <a:r>
              <a:rPr lang="es-MX" dirty="0"/>
              <a:t>DHCP pueda tener un correcto funcionamiento debe seguir ciertos </a:t>
            </a:r>
            <a:r>
              <a:rPr lang="es-MX" dirty="0" smtClean="0"/>
              <a:t>protocolos como </a:t>
            </a:r>
            <a:r>
              <a:rPr lang="es-MX" dirty="0"/>
              <a:t>lo son el PPP (Protocolo Punto a Punto) que </a:t>
            </a:r>
            <a:r>
              <a:rPr lang="es-MX" dirty="0" smtClean="0"/>
              <a:t>sirve para </a:t>
            </a:r>
            <a:r>
              <a:rPr lang="es-MX" dirty="0"/>
              <a:t>hacer una </a:t>
            </a:r>
            <a:r>
              <a:rPr lang="es-MX" dirty="0" smtClean="0"/>
              <a:t>conexión entre </a:t>
            </a:r>
            <a:r>
              <a:rPr lang="es-MX" dirty="0"/>
              <a:t>dos puntos (dos computadoras) y TCP/IP que describe un conjunto de </a:t>
            </a:r>
            <a:r>
              <a:rPr lang="es-MX" dirty="0" smtClean="0"/>
              <a:t>guías de </a:t>
            </a:r>
            <a:r>
              <a:rPr lang="es-MX" dirty="0"/>
              <a:t>operación para permitir que un equipo pueda comunicarse en una red, </a:t>
            </a:r>
            <a:r>
              <a:rPr lang="es-MX" dirty="0" smtClean="0"/>
              <a:t>también es </a:t>
            </a:r>
            <a:r>
              <a:rPr lang="es-MX" dirty="0"/>
              <a:t>importante que la conexión física sea correcta a través de los cables Ethernet </a:t>
            </a:r>
            <a:r>
              <a:rPr lang="es-MX" dirty="0" smtClean="0"/>
              <a:t>y que </a:t>
            </a:r>
            <a:r>
              <a:rPr lang="es-MX" dirty="0"/>
              <a:t>las direcciones IP estén configuradas correctamente para que no haya errores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03671957-5978-4902-A397-43E3F75E20E5}"/>
              </a:ext>
            </a:extLst>
          </p:cNvPr>
          <p:cNvSpPr txBox="1">
            <a:spLocks/>
          </p:cNvSpPr>
          <p:nvPr/>
        </p:nvSpPr>
        <p:spPr>
          <a:xfrm>
            <a:off x="656075" y="791892"/>
            <a:ext cx="4925575" cy="1062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 smtClean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conclusión</a:t>
            </a:r>
            <a:endParaRPr lang="es-PE" sz="5056" dirty="0">
              <a:effectLst>
                <a:outerShdw blurRad="40132" dist="30099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6528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1"/>
          <p:cNvSpPr txBox="1">
            <a:spLocks noGrp="1"/>
          </p:cNvSpPr>
          <p:nvPr>
            <p:ph type="title"/>
          </p:nvPr>
        </p:nvSpPr>
        <p:spPr>
          <a:xfrm>
            <a:off x="596223" y="1153842"/>
            <a:ext cx="4604427" cy="96070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sz="4800" dirty="0"/>
              <a:t>REFERENCIAS</a:t>
            </a:r>
          </a:p>
        </p:txBody>
      </p:sp>
      <p:sp>
        <p:nvSpPr>
          <p:cNvPr id="193" name="Marcador de texto 2"/>
          <p:cNvSpPr txBox="1">
            <a:spLocks noGrp="1"/>
          </p:cNvSpPr>
          <p:nvPr>
            <p:ph type="body" idx="1"/>
          </p:nvPr>
        </p:nvSpPr>
        <p:spPr>
          <a:xfrm>
            <a:off x="787400" y="2768599"/>
            <a:ext cx="11430000" cy="3327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3000"/>
            </a:pP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://miracomohacerlo.com/como-configurar-un-servidor-dhcp-en-tu-ordenador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pPr>
              <a:lnSpc>
                <a:spcPct val="80000"/>
              </a:lnSpc>
              <a:defRPr sz="3000"/>
            </a:pPr>
            <a:endParaRPr lang="es-MX" dirty="0" smtClean="0"/>
          </a:p>
          <a:p>
            <a:pPr>
              <a:lnSpc>
                <a:spcPct val="80000"/>
              </a:lnSpc>
              <a:defRPr sz="3000"/>
            </a:pPr>
            <a:r>
              <a:rPr lang="es-MX" dirty="0" smtClean="0"/>
              <a:t>Video: https</a:t>
            </a:r>
            <a:r>
              <a:rPr lang="es-MX" dirty="0"/>
              <a:t>://www.youtube.com/watch?v=QqalhgRprxo&amp;app=desktop</a:t>
            </a:r>
            <a:r>
              <a:rPr lang="es-MX" sz="3000" dirty="0"/>
              <a:t/>
            </a:r>
            <a:br>
              <a:rPr lang="es-MX" sz="3000" dirty="0"/>
            </a:b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cador de texto 2"/>
          <p:cNvSpPr txBox="1">
            <a:spLocks noGrp="1"/>
          </p:cNvSpPr>
          <p:nvPr>
            <p:ph type="body" idx="1"/>
          </p:nvPr>
        </p:nvSpPr>
        <p:spPr>
          <a:xfrm>
            <a:off x="787400" y="1854200"/>
            <a:ext cx="114300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500" indent="-444500" algn="just">
              <a:defRPr sz="3300"/>
            </a:pP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 protocolo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de configuración de host dinámico y es un protocolo de red utilizado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redes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IP donde un servidor DHCP asigna automáticamente una dirección IP y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otra información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 cada host en la red para que puedan comunicarse de manera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eficiente con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otros puntos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finales.</a:t>
            </a:r>
          </a:p>
          <a:p>
            <a:pPr marL="444500" indent="-444500" algn="just">
              <a:defRPr sz="3300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signa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la mascara de subred, la dirección de puerta de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enlace predeterminada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, la dirección del servidor de nombre de dominio (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DNS).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03671957-5978-4902-A397-43E3F75E20E5}"/>
              </a:ext>
            </a:extLst>
          </p:cNvPr>
          <p:cNvSpPr txBox="1">
            <a:spLocks/>
          </p:cNvSpPr>
          <p:nvPr/>
        </p:nvSpPr>
        <p:spPr>
          <a:xfrm>
            <a:off x="656075" y="791892"/>
            <a:ext cx="4925575" cy="1062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 smtClean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Introducción</a:t>
            </a:r>
            <a:endParaRPr lang="es-PE" sz="5056" dirty="0">
              <a:effectLst>
                <a:outerShdw blurRad="40132" dist="30099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arcador de texto 2"/>
          <p:cNvSpPr txBox="1">
            <a:spLocks noGrp="1"/>
          </p:cNvSpPr>
          <p:nvPr>
            <p:ph type="body" idx="1"/>
          </p:nvPr>
        </p:nvSpPr>
        <p:spPr>
          <a:xfrm>
            <a:off x="656074" y="2133600"/>
            <a:ext cx="11678598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444500" indent="-444500" algn="just">
              <a:buBlip>
                <a:blip r:embed="rId2"/>
              </a:buBlip>
              <a:defRPr sz="3000"/>
            </a:lvl1pPr>
          </a:lstStyle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razón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principal por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que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se necesita un DHCP es para simplificar la administración de las direcciones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 en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las redes, no hay dos hosts que puedan tener la misma dirección IP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configurarlos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manualmente puede generar errores, y la mayoría de los usuarios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tienen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el conocimiento para ubicar la información de la dirección IP en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computadora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y asignarla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por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 la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automatización de este proceso hace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más fácil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 los usuarios poder administrar la red.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DB7588A6-9144-47F7-8AA5-FDEA73D63BD7}"/>
              </a:ext>
            </a:extLst>
          </p:cNvPr>
          <p:cNvSpPr txBox="1">
            <a:spLocks/>
          </p:cNvSpPr>
          <p:nvPr/>
        </p:nvSpPr>
        <p:spPr>
          <a:xfrm>
            <a:off x="656074" y="1310700"/>
            <a:ext cx="3832699" cy="822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 smtClean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Propósito</a:t>
            </a:r>
            <a:endParaRPr lang="es-PE" sz="5056" dirty="0">
              <a:effectLst>
                <a:outerShdw blurRad="40132" dist="30099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77850" y="533400"/>
            <a:ext cx="11430000" cy="8724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Un DHCP se puede configurar en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distintos sistemas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operativos como lo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son Windows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, Mac y Linux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configuración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fue realizada en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Ubuntu que es una distribución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Linux. </a:t>
            </a:r>
          </a:p>
          <a:p>
            <a:pPr marL="0" indent="0" algn="just">
              <a:buNone/>
            </a:pP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realizar la configuración e instalación del servidor DHCP en Ubuntu se hace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de comandos a diferencia de Windows y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Mac que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se hace a través de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interfaz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03671957-5978-4902-A397-43E3F75E20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6127750" cy="226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 smtClean="0">
                <a:effectLst>
                  <a:outerShdw blurRad="40132" dist="30099" dir="5400000" rotWithShape="0">
                    <a:srgbClr val="000000"/>
                  </a:outerShdw>
                </a:effectLst>
              </a:rPr>
              <a:t>Implementación</a:t>
            </a:r>
            <a:endParaRPr lang="es-PE" sz="5056" dirty="0">
              <a:effectLst>
                <a:outerShdw blurRad="40132" dist="30099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970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857250"/>
            <a:ext cx="11430000" cy="7626350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Nos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dirigimos al inicio, posicionándonos en el menú y seleccionamos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Terminal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. Una vez abierta la Terminal ingresamos 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comando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sudo su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nos permite acceder al </a:t>
            </a:r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(a funciones de administrador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Pedirá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contraseña la cual se debe ingresar, enseguida ingresamos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comando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comendo nos sirve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descargar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 actualizar las paqueterías de Ubuntu; a su vez nos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ayuda 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prevenir problemas de instalación o implementación del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DHCP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. Se demora un poco, pero muestra el porcentaje de avance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hasta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que imprime una leyenda de dice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Leyendo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lista de paquetes....Hecho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just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partir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de ahí ya podemos empezar a trabajar con 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DHCP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219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295400"/>
            <a:ext cx="11430000" cy="7188200"/>
          </a:xfrm>
        </p:spPr>
        <p:txBody>
          <a:bodyPr>
            <a:normAutofit/>
          </a:bodyPr>
          <a:lstStyle/>
          <a:p>
            <a:pPr algn="just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Para esto ingresamos 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comando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respuesta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la pantalla imprime el mensaje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Leyendo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lista de paquetes....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Hecho</a:t>
            </a:r>
          </a:p>
          <a:p>
            <a:pPr algn="just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Creando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árbol de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dependencias </a:t>
            </a:r>
          </a:p>
          <a:p>
            <a:pPr algn="just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Leyendo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la información de estado....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Hecho</a:t>
            </a:r>
          </a:p>
          <a:p>
            <a:pPr algn="just"/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ya está en su versión más reciente</a:t>
            </a:r>
          </a:p>
        </p:txBody>
      </p:sp>
    </p:spTree>
    <p:extLst>
      <p:ext uri="{BB962C8B-B14F-4D97-AF65-F5344CB8AC3E}">
        <p14:creationId xmlns:p14="http://schemas.microsoft.com/office/powerpoint/2010/main" val="2443065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352550"/>
            <a:ext cx="11430000" cy="7131050"/>
          </a:xfrm>
        </p:spPr>
        <p:txBody>
          <a:bodyPr/>
          <a:lstStyle/>
          <a:p>
            <a:r>
              <a:rPr lang="es-MX" dirty="0" smtClean="0"/>
              <a:t>3. Ahora </a:t>
            </a:r>
            <a:r>
              <a:rPr lang="es-MX" dirty="0"/>
              <a:t>verificamos en el disco a través del </a:t>
            </a:r>
            <a:r>
              <a:rPr lang="es-MX" dirty="0" smtClean="0"/>
              <a:t>comando</a:t>
            </a:r>
            <a:r>
              <a:rPr lang="es-MX" b="1" dirty="0" smtClean="0"/>
              <a:t> </a:t>
            </a:r>
            <a:r>
              <a:rPr lang="es-MX" b="1" dirty="0" err="1" smtClean="0"/>
              <a:t>ifconfig</a:t>
            </a:r>
            <a:r>
              <a:rPr lang="es-MX" b="1" dirty="0" smtClean="0"/>
              <a:t> </a:t>
            </a:r>
            <a:r>
              <a:rPr lang="es-MX" dirty="0" smtClean="0"/>
              <a:t>como </a:t>
            </a:r>
            <a:r>
              <a:rPr lang="es-MX" dirty="0"/>
              <a:t>se </a:t>
            </a:r>
            <a:r>
              <a:rPr lang="es-MX" dirty="0" smtClean="0"/>
              <a:t>llama la </a:t>
            </a:r>
            <a:r>
              <a:rPr lang="es-MX" dirty="0"/>
              <a:t>red cableada Ethernet con la cual vamos a configurar para </a:t>
            </a:r>
            <a:r>
              <a:rPr lang="es-MX" dirty="0" smtClean="0"/>
              <a:t>la conexión </a:t>
            </a:r>
            <a:r>
              <a:rPr lang="es-MX" dirty="0"/>
              <a:t>DHCP de maquina a máquina. </a:t>
            </a:r>
            <a:endParaRPr lang="es-MX" dirty="0" smtClean="0"/>
          </a:p>
          <a:p>
            <a:r>
              <a:rPr lang="es-MX" dirty="0" smtClean="0"/>
              <a:t>Continuando el procedimiento</a:t>
            </a:r>
            <a:r>
              <a:rPr lang="es-MX" dirty="0"/>
              <a:t>, ingresamos el </a:t>
            </a:r>
            <a:r>
              <a:rPr lang="es-MX" dirty="0" smtClean="0"/>
              <a:t>comando </a:t>
            </a:r>
            <a:r>
              <a:rPr lang="es-MX" b="1" dirty="0" smtClean="0"/>
              <a:t>sudo </a:t>
            </a:r>
            <a:r>
              <a:rPr lang="es-MX" b="1" dirty="0"/>
              <a:t>nano /</a:t>
            </a:r>
            <a:r>
              <a:rPr lang="es-MX" b="1" dirty="0" err="1" smtClean="0"/>
              <a:t>etc</a:t>
            </a:r>
            <a:r>
              <a:rPr lang="es-MX" b="1" dirty="0" smtClean="0"/>
              <a:t>/default/</a:t>
            </a:r>
            <a:r>
              <a:rPr lang="es-MX" b="1" dirty="0" err="1" smtClean="0"/>
              <a:t>isc</a:t>
            </a:r>
            <a:r>
              <a:rPr lang="es-MX" b="1" dirty="0" smtClean="0"/>
              <a:t>-</a:t>
            </a:r>
            <a:r>
              <a:rPr lang="es-MX" b="1" dirty="0" err="1" smtClean="0"/>
              <a:t>dhcp</a:t>
            </a:r>
            <a:r>
              <a:rPr lang="es-MX" b="1" dirty="0" smtClean="0"/>
              <a:t>-server </a:t>
            </a:r>
            <a:r>
              <a:rPr lang="es-MX" dirty="0" smtClean="0"/>
              <a:t>con </a:t>
            </a:r>
            <a:r>
              <a:rPr lang="es-MX" dirty="0"/>
              <a:t>el objeto de configurar la interfaz de trabajo, </a:t>
            </a:r>
            <a:r>
              <a:rPr lang="es-MX" dirty="0" smtClean="0"/>
              <a:t>en respuesta </a:t>
            </a:r>
            <a:r>
              <a:rPr lang="es-MX" dirty="0"/>
              <a:t>abre una nueva pestaña de Terminal donde muestra </a:t>
            </a:r>
            <a:r>
              <a:rPr lang="es-MX" dirty="0" smtClean="0"/>
              <a:t>por último </a:t>
            </a:r>
            <a:r>
              <a:rPr lang="es-MX" dirty="0"/>
              <a:t>las Interfaces, se tiene que corroborar el nombre </a:t>
            </a:r>
            <a:r>
              <a:rPr lang="es-MX" dirty="0" smtClean="0"/>
              <a:t>que anteriormente </a:t>
            </a:r>
            <a:r>
              <a:rPr lang="es-MX" dirty="0"/>
              <a:t>supimos con el </a:t>
            </a:r>
            <a:r>
              <a:rPr lang="es-MX" dirty="0" smtClean="0"/>
              <a:t>comando</a:t>
            </a:r>
            <a:r>
              <a:rPr lang="es-MX" b="1" dirty="0" smtClean="0"/>
              <a:t> </a:t>
            </a:r>
            <a:r>
              <a:rPr lang="es-MX" b="1" dirty="0" err="1" smtClean="0"/>
              <a:t>ifconfig</a:t>
            </a:r>
            <a:r>
              <a:rPr lang="es-MX" dirty="0" smtClean="0"/>
              <a:t>. Sino </a:t>
            </a:r>
            <a:r>
              <a:rPr lang="es-MX" dirty="0"/>
              <a:t>es el mismo </a:t>
            </a:r>
            <a:r>
              <a:rPr lang="es-MX" dirty="0" smtClean="0"/>
              <a:t>se puede </a:t>
            </a:r>
            <a:r>
              <a:rPr lang="es-MX" dirty="0"/>
              <a:t>modificar y guardar oprimiendo la tecla </a:t>
            </a:r>
            <a:r>
              <a:rPr lang="es-MX" dirty="0" err="1"/>
              <a:t>Ctrl+O</a:t>
            </a:r>
            <a:r>
              <a:rPr lang="es-MX" dirty="0"/>
              <a:t> y </a:t>
            </a:r>
            <a:r>
              <a:rPr lang="es-MX" dirty="0" err="1"/>
              <a:t>Enter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err="1" smtClean="0"/>
              <a:t>Parasalir</a:t>
            </a:r>
            <a:r>
              <a:rPr lang="es-MX" dirty="0" smtClean="0"/>
              <a:t> </a:t>
            </a:r>
            <a:r>
              <a:rPr lang="es-MX" dirty="0"/>
              <a:t>de esa pestaña oprimimos </a:t>
            </a:r>
            <a:r>
              <a:rPr lang="es-MX" dirty="0" err="1"/>
              <a:t>Ctrl+X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2776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7400" y="1581150"/>
            <a:ext cx="11430000" cy="779145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4. Regresamos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a la consola principal de trabajo, y ahora proseguimos </a:t>
            </a: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a modificar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la interfaz del Servidor DHCP, y para eso ingresamos </a:t>
            </a: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el</a:t>
            </a:r>
            <a:endParaRPr lang="es-MX" altLang="es-MX" sz="2800" dirty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Comando </a:t>
            </a:r>
            <a:r>
              <a:rPr lang="es-MX" altLang="es-MX" sz="2800" b="1" dirty="0" err="1" smtClean="0">
                <a:solidFill>
                  <a:srgbClr val="3D464D"/>
                </a:solidFill>
                <a:latin typeface="system-ui"/>
              </a:rPr>
              <a:t>gedit</a:t>
            </a:r>
            <a:r>
              <a:rPr lang="es-MX" altLang="es-MX" sz="2800" b="1" dirty="0" smtClean="0">
                <a:solidFill>
                  <a:srgbClr val="3D464D"/>
                </a:solidFill>
                <a:latin typeface="system-ui"/>
              </a:rPr>
              <a:t> </a:t>
            </a:r>
            <a:r>
              <a:rPr lang="es-MX" altLang="es-MX" sz="2800" b="1" dirty="0">
                <a:solidFill>
                  <a:srgbClr val="3D464D"/>
                </a:solidFill>
                <a:latin typeface="system-ui"/>
              </a:rPr>
              <a:t>/</a:t>
            </a:r>
            <a:r>
              <a:rPr lang="es-MX" altLang="es-MX" sz="2800" b="1" dirty="0" err="1">
                <a:solidFill>
                  <a:srgbClr val="3D464D"/>
                </a:solidFill>
                <a:latin typeface="system-ui"/>
              </a:rPr>
              <a:t>etc</a:t>
            </a:r>
            <a:r>
              <a:rPr lang="es-MX" altLang="es-MX" sz="2800" b="1" dirty="0">
                <a:solidFill>
                  <a:srgbClr val="3D464D"/>
                </a:solidFill>
                <a:latin typeface="system-ui"/>
              </a:rPr>
              <a:t>/</a:t>
            </a:r>
            <a:r>
              <a:rPr lang="es-MX" altLang="es-MX" sz="2800" b="1" dirty="0" err="1">
                <a:solidFill>
                  <a:srgbClr val="3D464D"/>
                </a:solidFill>
                <a:latin typeface="system-ui"/>
              </a:rPr>
              <a:t>dhcp</a:t>
            </a:r>
            <a:r>
              <a:rPr lang="es-MX" altLang="es-MX" sz="2800" b="1" dirty="0">
                <a:solidFill>
                  <a:srgbClr val="3D464D"/>
                </a:solidFill>
                <a:latin typeface="system-ui"/>
              </a:rPr>
              <a:t>/</a:t>
            </a:r>
            <a:r>
              <a:rPr lang="es-MX" altLang="es-MX" sz="2800" b="1" dirty="0" err="1">
                <a:solidFill>
                  <a:srgbClr val="3D464D"/>
                </a:solidFill>
                <a:latin typeface="system-ui"/>
              </a:rPr>
              <a:t>dhcp.confy</a:t>
            </a:r>
            <a:r>
              <a:rPr lang="es-MX" altLang="es-MX" sz="2800" b="1" dirty="0">
                <a:solidFill>
                  <a:srgbClr val="3D464D"/>
                </a:solidFill>
                <a:latin typeface="system-ui"/>
              </a:rPr>
              <a:t>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despliega una ventana </a:t>
            </a: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que muestra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la configuración del </a:t>
            </a: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DHCP.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 smtClean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 smtClean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 smtClean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 smtClean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 smtClean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 smtClean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800" dirty="0">
              <a:solidFill>
                <a:srgbClr val="3D464D"/>
              </a:solidFill>
              <a:latin typeface="system-ui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Ahora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lo que tenemos que verificar es que el rango (longitud) de las </a:t>
            </a:r>
            <a:r>
              <a:rPr lang="es-MX" altLang="es-MX" sz="2800" dirty="0" err="1" smtClean="0">
                <a:solidFill>
                  <a:srgbClr val="3D464D"/>
                </a:solidFill>
                <a:latin typeface="system-ui"/>
              </a:rPr>
              <a:t>PC’s</a:t>
            </a: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 que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vamos a ocupar concuerden con el documento. Una </a:t>
            </a:r>
            <a:r>
              <a:rPr lang="es-MX" altLang="es-MX" sz="2800" dirty="0" smtClean="0">
                <a:solidFill>
                  <a:srgbClr val="3D464D"/>
                </a:solidFill>
                <a:latin typeface="system-ui"/>
              </a:rPr>
              <a:t>vez configurado </a:t>
            </a:r>
            <a:r>
              <a:rPr lang="es-MX" altLang="es-MX" sz="2800" dirty="0">
                <a:solidFill>
                  <a:srgbClr val="3D464D"/>
                </a:solidFill>
                <a:latin typeface="system-ui"/>
              </a:rPr>
              <a:t>se guarda y se cierra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6000" dirty="0">
              <a:solidFill>
                <a:srgbClr val="3D464D"/>
              </a:solidFill>
              <a:latin typeface="system-ui"/>
            </a:endParaRPr>
          </a:p>
          <a:p>
            <a:endParaRPr lang="es-MX" dirty="0"/>
          </a:p>
        </p:txBody>
      </p:sp>
      <p:sp>
        <p:nvSpPr>
          <p:cNvPr id="7" name="AutoShape 4" descr="https://previews.dropbox.com/p/pdf_img/AArZtVtaSxtecewMZpEh_FuWC_4C839Fm9Z9mNV_hrzc69eKTTBxG5L61zYE57DSU1m0N6ESzql3G0iEbRWEYm3gPTBFQhfGSsIO_9D-963336Eu1ydVxoQfp-JP6MrgqPMG_UxyG6VwUiodNFlz9yQRK8U0O-77U6DuB_MxZMJ1xbvR86bb9UmrOiWUyl47yCoyOECWzv9Lm25bZ-yCG7Sf11l-drkAZv14p9h1aKDsfarDgRv0GHaYhQP8r3Jl8s9f0E-nVrp7-WpPqbU33RDftFpFmn_wi4beejMPhhrliE8jJ8h2SFd--kz9zlxtcFirF_6RiQ8ZRebMljdPrh_D/p.png?page=2&amp;scale_percent=0"/>
          <p:cNvSpPr>
            <a:spLocks noChangeAspect="1" noChangeArrowheads="1"/>
          </p:cNvSpPr>
          <p:nvPr/>
        </p:nvSpPr>
        <p:spPr bwMode="auto">
          <a:xfrm>
            <a:off x="139700" y="-82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l="17651" t="15697" r="18703" b="25136"/>
          <a:stretch/>
        </p:blipFill>
        <p:spPr bwMode="auto">
          <a:xfrm>
            <a:off x="1657350" y="2800350"/>
            <a:ext cx="9258300" cy="4286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101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2" t="40286" r="7318" b="43921"/>
          <a:stretch>
            <a:fillRect/>
          </a:stretch>
        </p:blipFill>
        <p:spPr bwMode="auto">
          <a:xfrm>
            <a:off x="755374" y="4771152"/>
            <a:ext cx="9817376" cy="20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7368343"/>
            <a:ext cx="113413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donde dice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visualizamos desde que parámetro empieza y en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Difus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hasta dónde llega. Eso es por la configuración que hicimos anteriormente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5950" y="1316402"/>
            <a:ext cx="1148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Nuevamente volvemos a la consola principal, el siguiente paso a realizar es configurar la IP de conexión y para ello, ingresaremos el comando </a:t>
            </a:r>
            <a:r>
              <a:rPr lang="es-MX" altLang="es-MX" sz="28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ifconfig</a:t>
            </a:r>
            <a:r>
              <a:rPr lang="es-MX" altLang="es-MX" sz="28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enp4s0 10.5.5.1 </a:t>
            </a:r>
            <a:r>
              <a:rPr lang="es-MX" altLang="es-MX" sz="28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netmask</a:t>
            </a:r>
            <a:r>
              <a:rPr lang="es-MX" altLang="es-MX" sz="28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255.255.255.0</a:t>
            </a:r>
            <a:r>
              <a:rPr lang="es-MX" altLang="es-MX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esto es para asignar la IP de la red por cable, al darle </a:t>
            </a:r>
            <a:r>
              <a:rPr lang="es-MX" altLang="es-MX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es-MX" altLang="es-MX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repite el mismo comando dando por resultado la asignación exitosa de la dirección IP. Para comprobar dicha asignación ejecutamos el comando </a:t>
            </a:r>
            <a:r>
              <a:rPr lang="es-MX" altLang="es-MX" sz="28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ifconfig</a:t>
            </a:r>
            <a:r>
              <a:rPr lang="es-MX" altLang="es-MX" sz="28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enp4s0 </a:t>
            </a:r>
            <a:r>
              <a:rPr lang="es-MX" altLang="es-MX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nos debe de mandar un mensaje como este:</a:t>
            </a:r>
            <a:endParaRPr lang="es-MX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877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Menlo"/>
        <a:ea typeface="Menlo"/>
        <a:cs typeface="Menlo"/>
      </a:majorFont>
      <a:minorFont>
        <a:latin typeface="Helvetica Neue"/>
        <a:ea typeface="Helvetica Neue"/>
        <a:cs typeface="Helvetica Neue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</TotalTime>
  <Words>1035</Words>
  <Application>Microsoft Office PowerPoint</Application>
  <PresentationFormat>Personalizado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Corbel</vt:lpstr>
      <vt:lpstr>Corbel Light</vt:lpstr>
      <vt:lpstr>Gill Sans MT</vt:lpstr>
      <vt:lpstr>Helvetica Neue</vt:lpstr>
      <vt:lpstr>Helvetica Neue Light</vt:lpstr>
      <vt:lpstr>system-ui</vt:lpstr>
      <vt:lpstr>Times New Roman</vt:lpstr>
      <vt:lpstr>Wingdings 2</vt:lpstr>
      <vt:lpstr>Dividendo</vt:lpstr>
      <vt:lpstr>Presentación de PowerPoint</vt:lpstr>
      <vt:lpstr>Presentación de PowerPoint</vt:lpstr>
      <vt:lpstr>Presentación de PowerPoint</vt:lpstr>
      <vt:lpstr>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BELENYCESAR</dc:creator>
  <cp:lastModifiedBy>Toshiba-User</cp:lastModifiedBy>
  <cp:revision>27</cp:revision>
  <dcterms:modified xsi:type="dcterms:W3CDTF">2019-11-26T05:52:57Z</dcterms:modified>
</cp:coreProperties>
</file>