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1" r:id="rId8"/>
    <p:sldId id="262" r:id="rId9"/>
    <p:sldId id="263" r:id="rId10"/>
    <p:sldId id="264" r:id="rId11"/>
    <p:sldId id="265" r:id="rId12"/>
    <p:sldId id="268" r:id="rId13"/>
    <p:sldId id="269" r:id="rId14"/>
    <p:sldId id="270" r:id="rId15"/>
    <p:sldId id="271" r:id="rId16"/>
    <p:sldId id="272"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255346" y="2750337"/>
            <a:ext cx="1171888" cy="1356442"/>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00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309"/>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9886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61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30159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8888DF8D-FF7D-442D-99F8-CF199AC594F1}" type="slidenum">
              <a:rPr lang="es-AR" smtClean="0"/>
              <a:t>‹Nº›</a:t>
            </a:fld>
            <a:endParaRPr lang="es-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9612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34065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BCD40F9-9AEF-4566-9519-3BC9146DCCE9}" type="datetimeFigureOut">
              <a:rPr lang="es-AR" smtClean="0"/>
              <a:t>15/2/2023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548267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BCD40F9-9AEF-4566-9519-3BC9146DCCE9}" type="datetimeFigureOut">
              <a:rPr lang="es-AR" smtClean="0"/>
              <a:t>15/2/2023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943127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13941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BCD40F9-9AEF-4566-9519-3BC9146DCCE9}" type="datetimeFigureOut">
              <a:rPr lang="es-AR" smtClean="0"/>
              <a:t>15/2/2023</a:t>
            </a:fld>
            <a:endParaRPr lang="es-AR"/>
          </a:p>
        </p:txBody>
      </p:sp>
      <p:sp>
        <p:nvSpPr>
          <p:cNvPr id="5" name="Footer Placeholder 4"/>
          <p:cNvSpPr>
            <a:spLocks noGrp="1"/>
          </p:cNvSpPr>
          <p:nvPr>
            <p:ph type="ftr" sz="quarter" idx="11"/>
          </p:nvPr>
        </p:nvSpPr>
        <p:spPr>
          <a:xfrm>
            <a:off x="680321" y="5936188"/>
            <a:ext cx="6126805" cy="365125"/>
          </a:xfrm>
        </p:spPr>
        <p:txBody>
          <a:bodyPr/>
          <a:lstStyle/>
          <a:p>
            <a:endParaRPr lang="es-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888DF8D-FF7D-442D-99F8-CF199AC594F1}" type="slidenum">
              <a:rPr lang="es-AR" smtClean="0"/>
              <a:t>‹Nº›</a:t>
            </a:fld>
            <a:endParaRPr lang="es-AR"/>
          </a:p>
        </p:txBody>
      </p:sp>
    </p:spTree>
    <p:extLst>
      <p:ext uri="{BB962C8B-B14F-4D97-AF65-F5344CB8AC3E}">
        <p14:creationId xmlns:p14="http://schemas.microsoft.com/office/powerpoint/2010/main" val="189065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96724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CD40F9-9AEF-4566-9519-3BC9146DCCE9}" type="datetimeFigureOut">
              <a:rPr lang="es-AR" smtClean="0"/>
              <a:t>15/2/2023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729455" y="286989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4491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18564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CD40F9-9AEF-4566-9519-3BC9146DCCE9}" type="datetimeFigureOut">
              <a:rPr lang="es-AR" smtClean="0"/>
              <a:t>15/2/2023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04375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CD40F9-9AEF-4566-9519-3BC9146DCCE9}" type="datetimeFigureOut">
              <a:rPr lang="es-AR" smtClean="0"/>
              <a:t>15/2/2023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44239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CD40F9-9AEF-4566-9519-3BC9146DCCE9}" type="datetimeFigureOut">
              <a:rPr lang="es-AR" smtClean="0"/>
              <a:t>15/2/2023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59897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9802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13755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CD40F9-9AEF-4566-9519-3BC9146DCCE9}" type="datetimeFigureOut">
              <a:rPr lang="es-AR" smtClean="0"/>
              <a:t>15/2/2023</a:t>
            </a:fld>
            <a:endParaRPr lang="es-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888DF8D-FF7D-442D-99F8-CF199AC594F1}" type="slidenum">
              <a:rPr lang="es-AR" smtClean="0"/>
              <a:t>‹Nº›</a:t>
            </a:fld>
            <a:endParaRPr lang="es-AR"/>
          </a:p>
        </p:txBody>
      </p:sp>
    </p:spTree>
    <p:extLst>
      <p:ext uri="{BB962C8B-B14F-4D97-AF65-F5344CB8AC3E}">
        <p14:creationId xmlns:p14="http://schemas.microsoft.com/office/powerpoint/2010/main" val="22167394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0D6F0-B2D1-4027-9110-192F5BA574EA}"/>
              </a:ext>
            </a:extLst>
          </p:cNvPr>
          <p:cNvSpPr>
            <a:spLocks noGrp="1"/>
          </p:cNvSpPr>
          <p:nvPr>
            <p:ph type="ctrTitle"/>
          </p:nvPr>
        </p:nvSpPr>
        <p:spPr>
          <a:xfrm>
            <a:off x="562877" y="2842766"/>
            <a:ext cx="8144134" cy="1373070"/>
          </a:xfrm>
        </p:spPr>
        <p:txBody>
          <a:bodyPr/>
          <a:lstStyle/>
          <a:p>
            <a:pPr algn="ctr"/>
            <a:r>
              <a:rPr lang="en-US" dirty="0"/>
              <a:t>BASE DE DATOS: CONTROL DE UNA DISTRIBUIDORA</a:t>
            </a:r>
            <a:endParaRPr lang="es-AR" dirty="0"/>
          </a:p>
        </p:txBody>
      </p:sp>
      <p:sp>
        <p:nvSpPr>
          <p:cNvPr id="3" name="Subtítulo 2">
            <a:extLst>
              <a:ext uri="{FF2B5EF4-FFF2-40B4-BE49-F238E27FC236}">
                <a16:creationId xmlns:a16="http://schemas.microsoft.com/office/drawing/2014/main" id="{A245C667-CC13-4F10-B7A0-FB524D76993C}"/>
              </a:ext>
            </a:extLst>
          </p:cNvPr>
          <p:cNvSpPr>
            <a:spLocks noGrp="1"/>
          </p:cNvSpPr>
          <p:nvPr>
            <p:ph type="subTitle" idx="1"/>
          </p:nvPr>
        </p:nvSpPr>
        <p:spPr>
          <a:xfrm>
            <a:off x="680322" y="4394040"/>
            <a:ext cx="8144134" cy="488354"/>
          </a:xfrm>
        </p:spPr>
        <p:txBody>
          <a:bodyPr>
            <a:normAutofit/>
          </a:bodyPr>
          <a:lstStyle/>
          <a:p>
            <a:pPr algn="ctr"/>
            <a:r>
              <a:rPr lang="en-US" sz="2800" dirty="0"/>
              <a:t>Agustin Gonzalo Togni Balassi</a:t>
            </a:r>
          </a:p>
          <a:p>
            <a:pPr algn="ctr"/>
            <a:endParaRPr lang="es-AR" sz="2800" dirty="0"/>
          </a:p>
        </p:txBody>
      </p:sp>
      <p:sp>
        <p:nvSpPr>
          <p:cNvPr id="4" name="Subtítulo 2">
            <a:extLst>
              <a:ext uri="{FF2B5EF4-FFF2-40B4-BE49-F238E27FC236}">
                <a16:creationId xmlns:a16="http://schemas.microsoft.com/office/drawing/2014/main" id="{3F04F64C-A00E-4E39-BAAA-9FD2516CE3AC}"/>
              </a:ext>
            </a:extLst>
          </p:cNvPr>
          <p:cNvSpPr txBox="1">
            <a:spLocks/>
          </p:cNvSpPr>
          <p:nvPr/>
        </p:nvSpPr>
        <p:spPr>
          <a:xfrm>
            <a:off x="169992" y="5209169"/>
            <a:ext cx="8144134" cy="1208409"/>
          </a:xfrm>
          <a:prstGeom prst="rect">
            <a:avLst/>
          </a:prstGeom>
        </p:spPr>
        <p:txBody>
          <a:bodyPr vert="horz" lIns="91440" tIns="45720" rIns="91440" bIns="4572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t>Profesor:</a:t>
            </a:r>
            <a:r>
              <a:rPr lang="en-US" dirty="0"/>
              <a:t> </a:t>
            </a:r>
            <a:r>
              <a:rPr lang="es-AR" sz="2200" dirty="0">
                <a:effectLst/>
                <a:ea typeface="Calibri" panose="020F0502020204030204" pitchFamily="34" charset="0"/>
                <a:cs typeface="Times New Roman" panose="02020603050405020304" pitchFamily="18" charset="0"/>
              </a:rPr>
              <a:t>Sebastián Andrés Quezada</a:t>
            </a:r>
            <a:endParaRPr lang="en-US" sz="2200" dirty="0"/>
          </a:p>
          <a:p>
            <a:pPr algn="l"/>
            <a:r>
              <a:rPr lang="en-US" sz="2400" dirty="0"/>
              <a:t>Tutor:</a:t>
            </a:r>
            <a:r>
              <a:rPr lang="en-US" dirty="0"/>
              <a:t> </a:t>
            </a:r>
            <a:r>
              <a:rPr lang="es-AR" sz="2200" dirty="0">
                <a:effectLst/>
                <a:ea typeface="Calibri" panose="020F0502020204030204" pitchFamily="34" charset="0"/>
                <a:cs typeface="Times New Roman" panose="02020603050405020304" pitchFamily="18" charset="0"/>
              </a:rPr>
              <a:t>Yoelys Figueredo Padrón</a:t>
            </a:r>
            <a:endParaRPr lang="en-US" sz="2200" dirty="0"/>
          </a:p>
          <a:p>
            <a:pPr algn="l"/>
            <a:r>
              <a:rPr lang="en-US" sz="2400" dirty="0"/>
              <a:t>CoderHouse:</a:t>
            </a:r>
            <a:r>
              <a:rPr lang="en-US" dirty="0"/>
              <a:t> </a:t>
            </a:r>
            <a:r>
              <a:rPr lang="es-AR" sz="2200" dirty="0">
                <a:effectLst/>
                <a:ea typeface="Calibri" panose="020F0502020204030204" pitchFamily="34" charset="0"/>
                <a:cs typeface="Times New Roman" panose="02020603050405020304" pitchFamily="18" charset="0"/>
              </a:rPr>
              <a:t>Comisión 34985</a:t>
            </a:r>
            <a:endParaRPr lang="en-US" sz="2200" dirty="0"/>
          </a:p>
          <a:p>
            <a:pPr algn="l"/>
            <a:endParaRPr lang="en-US" dirty="0"/>
          </a:p>
          <a:p>
            <a:pPr algn="ctr"/>
            <a:endParaRPr lang="es-AR" sz="2800" dirty="0"/>
          </a:p>
        </p:txBody>
      </p:sp>
    </p:spTree>
    <p:extLst>
      <p:ext uri="{BB962C8B-B14F-4D97-AF65-F5344CB8AC3E}">
        <p14:creationId xmlns:p14="http://schemas.microsoft.com/office/powerpoint/2010/main" val="2470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65081-2D5D-487A-A9E2-74F6ED311D18}"/>
              </a:ext>
            </a:extLst>
          </p:cNvPr>
          <p:cNvSpPr>
            <a:spLocks noGrp="1"/>
          </p:cNvSpPr>
          <p:nvPr>
            <p:ph type="title"/>
          </p:nvPr>
        </p:nvSpPr>
        <p:spPr>
          <a:xfrm>
            <a:off x="355600" y="765928"/>
            <a:ext cx="9938582" cy="1080938"/>
          </a:xfrm>
        </p:spPr>
        <p:txBody>
          <a:bodyPr>
            <a:normAutofit/>
          </a:bodyPr>
          <a:lstStyle/>
          <a:p>
            <a:r>
              <a:rPr lang="en-US" sz="3400" dirty="0"/>
              <a:t>DIAGRAMA DE TABLAS CONTROL DE DISTRIBUIDORA</a:t>
            </a:r>
            <a:endParaRPr lang="es-AR" sz="3400" dirty="0"/>
          </a:p>
        </p:txBody>
      </p:sp>
      <p:sp>
        <p:nvSpPr>
          <p:cNvPr id="3" name="Marcador de contenido 2">
            <a:extLst>
              <a:ext uri="{FF2B5EF4-FFF2-40B4-BE49-F238E27FC236}">
                <a16:creationId xmlns:a16="http://schemas.microsoft.com/office/drawing/2014/main" id="{69B74F71-09A4-492C-832E-DCB630EC9541}"/>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20226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CFDD9-BDE9-42C5-A652-C530867C4E12}"/>
              </a:ext>
            </a:extLst>
          </p:cNvPr>
          <p:cNvSpPr>
            <a:spLocks noGrp="1"/>
          </p:cNvSpPr>
          <p:nvPr>
            <p:ph type="title"/>
          </p:nvPr>
        </p:nvSpPr>
        <p:spPr/>
        <p:txBody>
          <a:bodyPr/>
          <a:lstStyle/>
          <a:p>
            <a:r>
              <a:rPr lang="en-US" dirty="0"/>
              <a:t>MUESTRA DE TABLAS</a:t>
            </a:r>
            <a:endParaRPr lang="es-AR" dirty="0"/>
          </a:p>
        </p:txBody>
      </p:sp>
      <p:pic>
        <p:nvPicPr>
          <p:cNvPr id="5" name="Imagen 4">
            <a:extLst>
              <a:ext uri="{FF2B5EF4-FFF2-40B4-BE49-F238E27FC236}">
                <a16:creationId xmlns:a16="http://schemas.microsoft.com/office/drawing/2014/main" id="{3BE4E4D1-F39A-4C1F-8025-DD5201051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43" y="2143792"/>
            <a:ext cx="8697539" cy="1714739"/>
          </a:xfrm>
          <a:prstGeom prst="rect">
            <a:avLst/>
          </a:prstGeom>
        </p:spPr>
      </p:pic>
      <p:pic>
        <p:nvPicPr>
          <p:cNvPr id="8" name="Imagen 7">
            <a:extLst>
              <a:ext uri="{FF2B5EF4-FFF2-40B4-BE49-F238E27FC236}">
                <a16:creationId xmlns:a16="http://schemas.microsoft.com/office/drawing/2014/main" id="{54C6673D-97A8-4937-981E-EB8AE8592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43" y="4036163"/>
            <a:ext cx="8697539" cy="1324160"/>
          </a:xfrm>
          <a:prstGeom prst="rect">
            <a:avLst/>
          </a:prstGeom>
        </p:spPr>
      </p:pic>
      <p:pic>
        <p:nvPicPr>
          <p:cNvPr id="11" name="Imagen 10">
            <a:extLst>
              <a:ext uri="{FF2B5EF4-FFF2-40B4-BE49-F238E27FC236}">
                <a16:creationId xmlns:a16="http://schemas.microsoft.com/office/drawing/2014/main" id="{00D01207-2160-44A5-99D1-1A499CC23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642" y="5537955"/>
            <a:ext cx="8688012" cy="1133633"/>
          </a:xfrm>
          <a:prstGeom prst="rect">
            <a:avLst/>
          </a:prstGeom>
        </p:spPr>
      </p:pic>
    </p:spTree>
    <p:extLst>
      <p:ext uri="{BB962C8B-B14F-4D97-AF65-F5344CB8AC3E}">
        <p14:creationId xmlns:p14="http://schemas.microsoft.com/office/powerpoint/2010/main" val="201205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18619-9330-4C01-8323-372DD46669B0}"/>
              </a:ext>
            </a:extLst>
          </p:cNvPr>
          <p:cNvSpPr>
            <a:spLocks noGrp="1"/>
          </p:cNvSpPr>
          <p:nvPr>
            <p:ph type="title"/>
          </p:nvPr>
        </p:nvSpPr>
        <p:spPr/>
        <p:txBody>
          <a:bodyPr/>
          <a:lstStyle/>
          <a:p>
            <a:r>
              <a:rPr lang="en-US" dirty="0"/>
              <a:t>MUESTRA DE TABLAS N.2</a:t>
            </a:r>
            <a:endParaRPr lang="es-AR" dirty="0"/>
          </a:p>
        </p:txBody>
      </p:sp>
      <p:pic>
        <p:nvPicPr>
          <p:cNvPr id="5" name="Imagen 4">
            <a:extLst>
              <a:ext uri="{FF2B5EF4-FFF2-40B4-BE49-F238E27FC236}">
                <a16:creationId xmlns:a16="http://schemas.microsoft.com/office/drawing/2014/main" id="{5320F5A8-B48E-4DB8-B043-D4374CBFB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92" y="2171593"/>
            <a:ext cx="8707065" cy="1524213"/>
          </a:xfrm>
          <a:prstGeom prst="rect">
            <a:avLst/>
          </a:prstGeom>
        </p:spPr>
      </p:pic>
      <p:pic>
        <p:nvPicPr>
          <p:cNvPr id="8" name="Imagen 7">
            <a:extLst>
              <a:ext uri="{FF2B5EF4-FFF2-40B4-BE49-F238E27FC236}">
                <a16:creationId xmlns:a16="http://schemas.microsoft.com/office/drawing/2014/main" id="{66032F8A-EE24-42C6-A45F-A7D4CF00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43" y="5408136"/>
            <a:ext cx="8707065" cy="952633"/>
          </a:xfrm>
          <a:prstGeom prst="rect">
            <a:avLst/>
          </a:prstGeom>
        </p:spPr>
      </p:pic>
      <p:pic>
        <p:nvPicPr>
          <p:cNvPr id="11" name="Imagen 10">
            <a:extLst>
              <a:ext uri="{FF2B5EF4-FFF2-40B4-BE49-F238E27FC236}">
                <a16:creationId xmlns:a16="http://schemas.microsoft.com/office/drawing/2014/main" id="{C2C2EA1E-4F5B-4EFC-84FD-050CB44AD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170" y="3885128"/>
            <a:ext cx="8688012" cy="1333686"/>
          </a:xfrm>
          <a:prstGeom prst="rect">
            <a:avLst/>
          </a:prstGeom>
        </p:spPr>
      </p:pic>
    </p:spTree>
    <p:extLst>
      <p:ext uri="{BB962C8B-B14F-4D97-AF65-F5344CB8AC3E}">
        <p14:creationId xmlns:p14="http://schemas.microsoft.com/office/powerpoint/2010/main" val="56238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2A5DD-A65C-4C25-BFC5-C10E4A709F37}"/>
              </a:ext>
            </a:extLst>
          </p:cNvPr>
          <p:cNvSpPr>
            <a:spLocks noGrp="1"/>
          </p:cNvSpPr>
          <p:nvPr>
            <p:ph type="title"/>
          </p:nvPr>
        </p:nvSpPr>
        <p:spPr/>
        <p:txBody>
          <a:bodyPr/>
          <a:lstStyle/>
          <a:p>
            <a:r>
              <a:rPr lang="en-US" dirty="0"/>
              <a:t>MUESTRA DE TABLAS N.3</a:t>
            </a:r>
            <a:endParaRPr lang="es-AR" dirty="0"/>
          </a:p>
        </p:txBody>
      </p:sp>
      <p:pic>
        <p:nvPicPr>
          <p:cNvPr id="12" name="Imagen 11">
            <a:extLst>
              <a:ext uri="{FF2B5EF4-FFF2-40B4-BE49-F238E27FC236}">
                <a16:creationId xmlns:a16="http://schemas.microsoft.com/office/drawing/2014/main" id="{16DD7686-35B8-4B8D-87E5-429865765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43" y="2185908"/>
            <a:ext cx="8697539" cy="1133633"/>
          </a:xfrm>
          <a:prstGeom prst="rect">
            <a:avLst/>
          </a:prstGeom>
        </p:spPr>
      </p:pic>
      <p:pic>
        <p:nvPicPr>
          <p:cNvPr id="14" name="Imagen 13">
            <a:extLst>
              <a:ext uri="{FF2B5EF4-FFF2-40B4-BE49-F238E27FC236}">
                <a16:creationId xmlns:a16="http://schemas.microsoft.com/office/drawing/2014/main" id="{3AABDE97-20AA-46ED-B20D-B44E895B1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406" y="3538460"/>
            <a:ext cx="8688012" cy="1133633"/>
          </a:xfrm>
          <a:prstGeom prst="rect">
            <a:avLst/>
          </a:prstGeom>
        </p:spPr>
      </p:pic>
      <p:pic>
        <p:nvPicPr>
          <p:cNvPr id="4" name="Imagen 3">
            <a:extLst>
              <a:ext uri="{FF2B5EF4-FFF2-40B4-BE49-F238E27FC236}">
                <a16:creationId xmlns:a16="http://schemas.microsoft.com/office/drawing/2014/main" id="{7A829EBB-FA30-4B73-8BA4-8D8E83DF0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9322" y="4891012"/>
            <a:ext cx="7892179" cy="1793677"/>
          </a:xfrm>
          <a:prstGeom prst="rect">
            <a:avLst/>
          </a:prstGeom>
        </p:spPr>
      </p:pic>
    </p:spTree>
    <p:extLst>
      <p:ext uri="{BB962C8B-B14F-4D97-AF65-F5344CB8AC3E}">
        <p14:creationId xmlns:p14="http://schemas.microsoft.com/office/powerpoint/2010/main" val="152012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7B282-ED95-4EE3-91C9-4804F2E3C738}"/>
              </a:ext>
            </a:extLst>
          </p:cNvPr>
          <p:cNvSpPr>
            <a:spLocks noGrp="1"/>
          </p:cNvSpPr>
          <p:nvPr>
            <p:ph type="title"/>
          </p:nvPr>
        </p:nvSpPr>
        <p:spPr/>
        <p:txBody>
          <a:bodyPr/>
          <a:lstStyle/>
          <a:p>
            <a:r>
              <a:rPr lang="en-US" dirty="0"/>
              <a:t>MUESTRA DE TABLAS N.4</a:t>
            </a:r>
            <a:endParaRPr lang="es-AR" dirty="0"/>
          </a:p>
        </p:txBody>
      </p:sp>
      <p:pic>
        <p:nvPicPr>
          <p:cNvPr id="5" name="Imagen 4">
            <a:extLst>
              <a:ext uri="{FF2B5EF4-FFF2-40B4-BE49-F238E27FC236}">
                <a16:creationId xmlns:a16="http://schemas.microsoft.com/office/drawing/2014/main" id="{B54DAD9A-E176-4A98-89D4-2AC20E4A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2545923"/>
            <a:ext cx="9011482" cy="3384977"/>
          </a:xfrm>
          <a:prstGeom prst="rect">
            <a:avLst/>
          </a:prstGeom>
        </p:spPr>
      </p:pic>
    </p:spTree>
    <p:extLst>
      <p:ext uri="{BB962C8B-B14F-4D97-AF65-F5344CB8AC3E}">
        <p14:creationId xmlns:p14="http://schemas.microsoft.com/office/powerpoint/2010/main" val="237632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76E9-0331-4142-AA13-F600E20BEDFF}"/>
              </a:ext>
            </a:extLst>
          </p:cNvPr>
          <p:cNvSpPr>
            <a:spLocks noGrp="1"/>
          </p:cNvSpPr>
          <p:nvPr>
            <p:ph type="title"/>
          </p:nvPr>
        </p:nvSpPr>
        <p:spPr/>
        <p:txBody>
          <a:bodyPr/>
          <a:lstStyle/>
          <a:p>
            <a:r>
              <a:rPr lang="en-US" dirty="0"/>
              <a:t>MUESTRA DE TABLAS N.5</a:t>
            </a:r>
            <a:endParaRPr lang="es-AR" dirty="0"/>
          </a:p>
        </p:txBody>
      </p:sp>
      <p:pic>
        <p:nvPicPr>
          <p:cNvPr id="5" name="Imagen 4">
            <a:extLst>
              <a:ext uri="{FF2B5EF4-FFF2-40B4-BE49-F238E27FC236}">
                <a16:creationId xmlns:a16="http://schemas.microsoft.com/office/drawing/2014/main" id="{5105E1B4-AEC0-4CB1-A68A-C607740CE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58" y="2224740"/>
            <a:ext cx="9276524" cy="2090256"/>
          </a:xfrm>
          <a:prstGeom prst="rect">
            <a:avLst/>
          </a:prstGeom>
        </p:spPr>
      </p:pic>
      <p:pic>
        <p:nvPicPr>
          <p:cNvPr id="7" name="Imagen 6">
            <a:extLst>
              <a:ext uri="{FF2B5EF4-FFF2-40B4-BE49-F238E27FC236}">
                <a16:creationId xmlns:a16="http://schemas.microsoft.com/office/drawing/2014/main" id="{5324D65A-8E74-4DAA-95D5-28E250DE7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58" y="4606270"/>
            <a:ext cx="9276524" cy="1818626"/>
          </a:xfrm>
          <a:prstGeom prst="rect">
            <a:avLst/>
          </a:prstGeom>
        </p:spPr>
      </p:pic>
    </p:spTree>
    <p:extLst>
      <p:ext uri="{BB962C8B-B14F-4D97-AF65-F5344CB8AC3E}">
        <p14:creationId xmlns:p14="http://schemas.microsoft.com/office/powerpoint/2010/main" val="747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80C47-CD59-4E3D-9EC3-D44026F9A5AB}"/>
              </a:ext>
            </a:extLst>
          </p:cNvPr>
          <p:cNvSpPr>
            <a:spLocks noGrp="1"/>
          </p:cNvSpPr>
          <p:nvPr>
            <p:ph type="title"/>
          </p:nvPr>
        </p:nvSpPr>
        <p:spPr/>
        <p:txBody>
          <a:bodyPr/>
          <a:lstStyle/>
          <a:p>
            <a:r>
              <a:rPr lang="en-US" dirty="0"/>
              <a:t>MUESTRA DE TABLAS N.6</a:t>
            </a:r>
            <a:endParaRPr lang="es-AR" dirty="0"/>
          </a:p>
        </p:txBody>
      </p:sp>
      <p:pic>
        <p:nvPicPr>
          <p:cNvPr id="5" name="Imagen 4">
            <a:extLst>
              <a:ext uri="{FF2B5EF4-FFF2-40B4-BE49-F238E27FC236}">
                <a16:creationId xmlns:a16="http://schemas.microsoft.com/office/drawing/2014/main" id="{9BC5FAA5-08F4-4B32-AFB8-1E92BADF3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03" y="2121240"/>
            <a:ext cx="8844679" cy="2615519"/>
          </a:xfrm>
          <a:prstGeom prst="rect">
            <a:avLst/>
          </a:prstGeom>
        </p:spPr>
      </p:pic>
      <p:pic>
        <p:nvPicPr>
          <p:cNvPr id="9" name="Imagen 8">
            <a:extLst>
              <a:ext uri="{FF2B5EF4-FFF2-40B4-BE49-F238E27FC236}">
                <a16:creationId xmlns:a16="http://schemas.microsoft.com/office/drawing/2014/main" id="{496B1CE8-EAAD-4E6D-9394-4E9AF68B5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503" y="4949335"/>
            <a:ext cx="8844679" cy="1655453"/>
          </a:xfrm>
          <a:prstGeom prst="rect">
            <a:avLst/>
          </a:prstGeom>
        </p:spPr>
      </p:pic>
    </p:spTree>
    <p:extLst>
      <p:ext uri="{BB962C8B-B14F-4D97-AF65-F5344CB8AC3E}">
        <p14:creationId xmlns:p14="http://schemas.microsoft.com/office/powerpoint/2010/main" val="303205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70A03-87DA-42DE-AD9A-63D28FF7C04C}"/>
              </a:ext>
            </a:extLst>
          </p:cNvPr>
          <p:cNvSpPr>
            <a:spLocks noGrp="1"/>
          </p:cNvSpPr>
          <p:nvPr>
            <p:ph type="title"/>
          </p:nvPr>
        </p:nvSpPr>
        <p:spPr/>
        <p:txBody>
          <a:bodyPr/>
          <a:lstStyle/>
          <a:p>
            <a:r>
              <a:rPr lang="en-US" dirty="0"/>
              <a:t>DATOS DE GRAFICOS</a:t>
            </a:r>
            <a:endParaRPr lang="es-AR" dirty="0"/>
          </a:p>
        </p:txBody>
      </p:sp>
      <p:sp>
        <p:nvSpPr>
          <p:cNvPr id="6" name="Marcador de contenido 5">
            <a:extLst>
              <a:ext uri="{FF2B5EF4-FFF2-40B4-BE49-F238E27FC236}">
                <a16:creationId xmlns:a16="http://schemas.microsoft.com/office/drawing/2014/main" id="{5C6D18F8-1B9D-49A0-8A58-C7109B2DF65F}"/>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56982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4CCE2-F30A-4492-AEF5-AB494AEB2243}"/>
              </a:ext>
            </a:extLst>
          </p:cNvPr>
          <p:cNvSpPr>
            <a:spLocks noGrp="1"/>
          </p:cNvSpPr>
          <p:nvPr>
            <p:ph type="title"/>
          </p:nvPr>
        </p:nvSpPr>
        <p:spPr>
          <a:xfrm>
            <a:off x="680320" y="791328"/>
            <a:ext cx="9613861" cy="1080938"/>
          </a:xfrm>
        </p:spPr>
        <p:txBody>
          <a:bodyPr/>
          <a:lstStyle/>
          <a:p>
            <a:r>
              <a:rPr lang="en-US" dirty="0"/>
              <a:t>GRACIAS POR SU TIEMPO</a:t>
            </a:r>
            <a:endParaRPr lang="es-AR" dirty="0"/>
          </a:p>
        </p:txBody>
      </p:sp>
      <p:sp>
        <p:nvSpPr>
          <p:cNvPr id="3" name="Marcador de contenido 2">
            <a:extLst>
              <a:ext uri="{FF2B5EF4-FFF2-40B4-BE49-F238E27FC236}">
                <a16:creationId xmlns:a16="http://schemas.microsoft.com/office/drawing/2014/main" id="{7C1D822C-C009-4A1E-AD36-5F6A91F823F8}"/>
              </a:ext>
            </a:extLst>
          </p:cNvPr>
          <p:cNvSpPr>
            <a:spLocks noGrp="1"/>
          </p:cNvSpPr>
          <p:nvPr>
            <p:ph idx="1"/>
          </p:nvPr>
        </p:nvSpPr>
        <p:spPr>
          <a:xfrm>
            <a:off x="4470401" y="2637672"/>
            <a:ext cx="7041279" cy="2654264"/>
          </a:xfrm>
        </p:spPr>
        <p:txBody>
          <a:bodyPr/>
          <a:lstStyle/>
          <a:p>
            <a:pPr marL="0" indent="0">
              <a:buNone/>
            </a:pPr>
            <a:r>
              <a:rPr lang="en-US" dirty="0"/>
              <a:t>Trabajo realizado como “Proyecto Final” para el curso “SQL” de CoderHouse. Fecha: ??/??/????</a:t>
            </a:r>
            <a:endParaRPr lang="es-AR" dirty="0"/>
          </a:p>
        </p:txBody>
      </p:sp>
      <p:pic>
        <p:nvPicPr>
          <p:cNvPr id="5" name="Imagen 4">
            <a:extLst>
              <a:ext uri="{FF2B5EF4-FFF2-40B4-BE49-F238E27FC236}">
                <a16:creationId xmlns:a16="http://schemas.microsoft.com/office/drawing/2014/main" id="{EC39F171-8463-4930-B233-FBFF5AA58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637672"/>
            <a:ext cx="3429000" cy="3429000"/>
          </a:xfrm>
          <a:prstGeom prst="rect">
            <a:avLst/>
          </a:prstGeom>
        </p:spPr>
      </p:pic>
      <p:pic>
        <p:nvPicPr>
          <p:cNvPr id="7" name="Imagen 6">
            <a:extLst>
              <a:ext uri="{FF2B5EF4-FFF2-40B4-BE49-F238E27FC236}">
                <a16:creationId xmlns:a16="http://schemas.microsoft.com/office/drawing/2014/main" id="{6E2E8394-CF5B-4726-8AB7-94AF2B63E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90" y="3964804"/>
            <a:ext cx="4000500" cy="2070571"/>
          </a:xfrm>
          <a:prstGeom prst="rect">
            <a:avLst/>
          </a:prstGeom>
        </p:spPr>
      </p:pic>
    </p:spTree>
    <p:extLst>
      <p:ext uri="{BB962C8B-B14F-4D97-AF65-F5344CB8AC3E}">
        <p14:creationId xmlns:p14="http://schemas.microsoft.com/office/powerpoint/2010/main" val="56091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CD277-7216-4BBA-A24E-498AF4675A76}"/>
              </a:ext>
            </a:extLst>
          </p:cNvPr>
          <p:cNvSpPr>
            <a:spLocks noGrp="1"/>
          </p:cNvSpPr>
          <p:nvPr>
            <p:ph type="title"/>
          </p:nvPr>
        </p:nvSpPr>
        <p:spPr/>
        <p:txBody>
          <a:bodyPr/>
          <a:lstStyle/>
          <a:p>
            <a:r>
              <a:rPr lang="en-US" dirty="0"/>
              <a:t>INDICE</a:t>
            </a:r>
            <a:endParaRPr lang="es-AR" dirty="0"/>
          </a:p>
        </p:txBody>
      </p:sp>
      <p:sp>
        <p:nvSpPr>
          <p:cNvPr id="4" name="Marcador de contenido 2">
            <a:extLst>
              <a:ext uri="{FF2B5EF4-FFF2-40B4-BE49-F238E27FC236}">
                <a16:creationId xmlns:a16="http://schemas.microsoft.com/office/drawing/2014/main" id="{D1CAC224-53F1-4920-8BC0-ED98F44B3E03}"/>
              </a:ext>
            </a:extLst>
          </p:cNvPr>
          <p:cNvSpPr>
            <a:spLocks noGrp="1"/>
          </p:cNvSpPr>
          <p:nvPr>
            <p:ph idx="1"/>
          </p:nvPr>
        </p:nvSpPr>
        <p:spPr>
          <a:xfrm>
            <a:off x="680321" y="2247972"/>
            <a:ext cx="6774579" cy="4279828"/>
          </a:xfrm>
        </p:spPr>
        <p:txBody>
          <a:bodyPr>
            <a:normAutofit lnSpcReduction="10000"/>
          </a:bodyPr>
          <a:lstStyle/>
          <a:p>
            <a:r>
              <a:rPr lang="en-US" dirty="0"/>
              <a:t>Objetivos</a:t>
            </a:r>
          </a:p>
          <a:p>
            <a:r>
              <a:rPr lang="en-US" dirty="0"/>
              <a:t>Agregando Funciones</a:t>
            </a:r>
          </a:p>
          <a:p>
            <a:r>
              <a:rPr lang="en-US" dirty="0"/>
              <a:t>Store Procedure                                                  </a:t>
            </a:r>
          </a:p>
          <a:p>
            <a:r>
              <a:rPr lang="en-US" dirty="0"/>
              <a:t>Creacion de Vistas</a:t>
            </a:r>
          </a:p>
          <a:p>
            <a:r>
              <a:rPr lang="en-US" dirty="0"/>
              <a:t>Agregando Triggers</a:t>
            </a:r>
          </a:p>
          <a:p>
            <a:r>
              <a:rPr lang="en-US" dirty="0"/>
              <a:t>Diagrama E-R Control de Distribuidora</a:t>
            </a:r>
          </a:p>
          <a:p>
            <a:r>
              <a:rPr lang="en-US" dirty="0"/>
              <a:t>Diagrama de Tablas Control de Distribuidora</a:t>
            </a:r>
          </a:p>
          <a:p>
            <a:r>
              <a:rPr lang="en-US" dirty="0"/>
              <a:t>Muestra de Tablas</a:t>
            </a:r>
          </a:p>
          <a:p>
            <a:r>
              <a:rPr lang="es-AR" dirty="0"/>
              <a:t>Datos de Graficos</a:t>
            </a:r>
          </a:p>
          <a:p>
            <a:r>
              <a:rPr lang="es-AR" dirty="0"/>
              <a:t>Informe Final</a:t>
            </a:r>
          </a:p>
        </p:txBody>
      </p:sp>
      <p:sp>
        <p:nvSpPr>
          <p:cNvPr id="5" name="Marcador de contenido 2">
            <a:extLst>
              <a:ext uri="{FF2B5EF4-FFF2-40B4-BE49-F238E27FC236}">
                <a16:creationId xmlns:a16="http://schemas.microsoft.com/office/drawing/2014/main" id="{93972D8B-D744-465F-B60F-A9CF2FE13BED}"/>
              </a:ext>
            </a:extLst>
          </p:cNvPr>
          <p:cNvSpPr txBox="1">
            <a:spLocks/>
          </p:cNvSpPr>
          <p:nvPr/>
        </p:nvSpPr>
        <p:spPr>
          <a:xfrm>
            <a:off x="9169401" y="2247972"/>
            <a:ext cx="1769843" cy="42798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hlinkClick r:id="rId2" action="ppaction://hlinksldjump"/>
              </a:rPr>
              <a:t>Pag.3</a:t>
            </a:r>
            <a:endParaRPr lang="en-US" dirty="0"/>
          </a:p>
          <a:p>
            <a:r>
              <a:rPr lang="en-US" dirty="0">
                <a:hlinkClick r:id="rId3" action="ppaction://hlinksldjump"/>
              </a:rPr>
              <a:t>Pag.4</a:t>
            </a:r>
            <a:endParaRPr lang="en-US" dirty="0"/>
          </a:p>
          <a:p>
            <a:r>
              <a:rPr lang="en-US" dirty="0">
                <a:hlinkClick r:id="rId4" action="ppaction://hlinksldjump"/>
              </a:rPr>
              <a:t>Pag.5-6</a:t>
            </a:r>
            <a:endParaRPr lang="en-US" dirty="0"/>
          </a:p>
          <a:p>
            <a:r>
              <a:rPr lang="en-US" dirty="0">
                <a:hlinkClick r:id="rId5" action="ppaction://hlinksldjump"/>
              </a:rPr>
              <a:t>Pag.7</a:t>
            </a:r>
            <a:endParaRPr lang="en-US" dirty="0"/>
          </a:p>
          <a:p>
            <a:r>
              <a:rPr lang="en-US" dirty="0">
                <a:hlinkClick r:id="rId6" action="ppaction://hlinksldjump"/>
              </a:rPr>
              <a:t>Pag.8</a:t>
            </a:r>
            <a:endParaRPr lang="en-US" dirty="0"/>
          </a:p>
          <a:p>
            <a:r>
              <a:rPr lang="en-US" dirty="0">
                <a:hlinkClick r:id="rId7" action="ppaction://hlinksldjump"/>
              </a:rPr>
              <a:t>Pag.9</a:t>
            </a:r>
            <a:endParaRPr lang="en-US" dirty="0"/>
          </a:p>
          <a:p>
            <a:r>
              <a:rPr lang="en-US" dirty="0">
                <a:hlinkClick r:id="rId8" action="ppaction://hlinksldjump"/>
              </a:rPr>
              <a:t>Pag.10</a:t>
            </a:r>
            <a:endParaRPr lang="en-US" dirty="0"/>
          </a:p>
          <a:p>
            <a:r>
              <a:rPr lang="en-US" dirty="0">
                <a:hlinkClick r:id="rId9" action="ppaction://hlinksldjump"/>
              </a:rPr>
              <a:t>Pag.11-16 </a:t>
            </a:r>
            <a:endParaRPr lang="en-US" dirty="0"/>
          </a:p>
          <a:p>
            <a:r>
              <a:rPr lang="en-US" dirty="0"/>
              <a:t>Pag.17</a:t>
            </a:r>
          </a:p>
          <a:p>
            <a:r>
              <a:rPr lang="en-US" dirty="0"/>
              <a:t>Pag.18</a:t>
            </a:r>
          </a:p>
        </p:txBody>
      </p:sp>
    </p:spTree>
    <p:extLst>
      <p:ext uri="{BB962C8B-B14F-4D97-AF65-F5344CB8AC3E}">
        <p14:creationId xmlns:p14="http://schemas.microsoft.com/office/powerpoint/2010/main" val="38276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996E0-16D6-4988-8A33-F25A60B1AEC0}"/>
              </a:ext>
            </a:extLst>
          </p:cNvPr>
          <p:cNvSpPr>
            <a:spLocks noGrp="1"/>
          </p:cNvSpPr>
          <p:nvPr>
            <p:ph type="title"/>
          </p:nvPr>
        </p:nvSpPr>
        <p:spPr/>
        <p:txBody>
          <a:bodyPr/>
          <a:lstStyle/>
          <a:p>
            <a:r>
              <a:rPr lang="en-US" dirty="0"/>
              <a:t>OBJETIVO</a:t>
            </a:r>
            <a:endParaRPr lang="es-AR" dirty="0"/>
          </a:p>
        </p:txBody>
      </p:sp>
      <p:sp>
        <p:nvSpPr>
          <p:cNvPr id="3" name="Marcador de contenido 2">
            <a:extLst>
              <a:ext uri="{FF2B5EF4-FFF2-40B4-BE49-F238E27FC236}">
                <a16:creationId xmlns:a16="http://schemas.microsoft.com/office/drawing/2014/main" id="{E330DA2D-88A9-4761-B135-63330CFDB72A}"/>
              </a:ext>
            </a:extLst>
          </p:cNvPr>
          <p:cNvSpPr>
            <a:spLocks noGrp="1"/>
          </p:cNvSpPr>
          <p:nvPr>
            <p:ph idx="1"/>
          </p:nvPr>
        </p:nvSpPr>
        <p:spPr/>
        <p:txBody>
          <a:bodyPr/>
          <a:lstStyle/>
          <a:p>
            <a:r>
              <a:rPr lang="en-US" dirty="0"/>
              <a:t>Se realizara una base de datos para llevar a cabo el control del </a:t>
            </a:r>
            <a:r>
              <a:rPr lang="en-US" dirty="0" err="1"/>
              <a:t>trabajo</a:t>
            </a:r>
            <a:r>
              <a:rPr lang="en-US" dirty="0"/>
              <a:t> completo de una </a:t>
            </a:r>
            <a:r>
              <a:rPr lang="en-US" dirty="0" err="1"/>
              <a:t>distribuidora</a:t>
            </a:r>
            <a:r>
              <a:rPr lang="en-US" dirty="0"/>
              <a:t>, con clientes, pedidos, articulos, facturas, transporte, entre otros, aplicando siempre a las necesidades de la </a:t>
            </a:r>
            <a:r>
              <a:rPr lang="en-US" dirty="0" err="1"/>
              <a:t>distribuidora</a:t>
            </a:r>
            <a:r>
              <a:rPr lang="en-US" dirty="0"/>
              <a:t>. </a:t>
            </a:r>
          </a:p>
          <a:p>
            <a:r>
              <a:rPr lang="es-AR" dirty="0"/>
              <a:t>La finalidad final de esta base de datos es ayudar a la administración de la distribuidora, para que esta pueda llevar un registro correcto de todos las ventas realizados a la misma. A su vez se va a utilizar para agilizar los procesos, pudiendo trabajar con mas eficiencia y brindadoles a los clientes el mejor servicio posible.</a:t>
            </a:r>
          </a:p>
        </p:txBody>
      </p:sp>
    </p:spTree>
    <p:extLst>
      <p:ext uri="{BB962C8B-B14F-4D97-AF65-F5344CB8AC3E}">
        <p14:creationId xmlns:p14="http://schemas.microsoft.com/office/powerpoint/2010/main" val="4007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A9F11-11C3-45D4-BB83-FB7C55F9C69A}"/>
              </a:ext>
            </a:extLst>
          </p:cNvPr>
          <p:cNvSpPr>
            <a:spLocks noGrp="1"/>
          </p:cNvSpPr>
          <p:nvPr>
            <p:ph type="title"/>
          </p:nvPr>
        </p:nvSpPr>
        <p:spPr/>
        <p:txBody>
          <a:bodyPr/>
          <a:lstStyle/>
          <a:p>
            <a:r>
              <a:rPr lang="en-US" dirty="0"/>
              <a:t>AGREGANDO FUNCIONES</a:t>
            </a:r>
            <a:endParaRPr lang="es-AR" dirty="0"/>
          </a:p>
        </p:txBody>
      </p:sp>
      <p:sp>
        <p:nvSpPr>
          <p:cNvPr id="3" name="Marcador de contenido 2">
            <a:extLst>
              <a:ext uri="{FF2B5EF4-FFF2-40B4-BE49-F238E27FC236}">
                <a16:creationId xmlns:a16="http://schemas.microsoft.com/office/drawing/2014/main" id="{27E3FA0D-E244-4E9A-A12F-02875AD889F9}"/>
              </a:ext>
            </a:extLst>
          </p:cNvPr>
          <p:cNvSpPr>
            <a:spLocks noGrp="1"/>
          </p:cNvSpPr>
          <p:nvPr>
            <p:ph idx="1"/>
          </p:nvPr>
        </p:nvSpPr>
        <p:spPr>
          <a:xfrm>
            <a:off x="680321" y="2451172"/>
            <a:ext cx="5415679" cy="3767899"/>
          </a:xfrm>
        </p:spPr>
        <p:txBody>
          <a:bodyPr>
            <a:normAutofit/>
          </a:bodyPr>
          <a:lstStyle/>
          <a:p>
            <a:pPr marL="0" indent="0">
              <a:buNone/>
            </a:pPr>
            <a:r>
              <a:rPr lang="en-US" sz="2000" dirty="0"/>
              <a:t>Se agregaron dos funciones con el nombre “calculo_margen” y “aviso_margen” con las cuales vamos a poder calcular lo siguiente: </a:t>
            </a:r>
          </a:p>
          <a:p>
            <a:pPr>
              <a:buFontTx/>
              <a:buChar char="-"/>
            </a:pPr>
            <a:r>
              <a:rPr lang="en-US" sz="2000" dirty="0"/>
              <a:t>“calculo_margen”: Permite saber el margen exacto de ganancia que se le esta ganando a cada producto vendido.</a:t>
            </a:r>
          </a:p>
          <a:p>
            <a:pPr>
              <a:buFontTx/>
              <a:buChar char="-"/>
            </a:pPr>
            <a:r>
              <a:rPr lang="en-US" sz="2000" dirty="0"/>
              <a:t>“aviso_margen”: Permite encontrar de manera mas visual aquellos productos que se encuentren con un margen de ganancia menor al esperado.</a:t>
            </a:r>
          </a:p>
          <a:p>
            <a:pPr>
              <a:buFontTx/>
              <a:buChar char="-"/>
            </a:pPr>
            <a:endParaRPr lang="en-US" sz="2000" dirty="0"/>
          </a:p>
        </p:txBody>
      </p:sp>
      <p:pic>
        <p:nvPicPr>
          <p:cNvPr id="5" name="Imagen 4">
            <a:extLst>
              <a:ext uri="{FF2B5EF4-FFF2-40B4-BE49-F238E27FC236}">
                <a16:creationId xmlns:a16="http://schemas.microsoft.com/office/drawing/2014/main" id="{C37EDA52-B364-4EEF-A5B6-7C29C148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931" y="2841696"/>
            <a:ext cx="3357251" cy="2339903"/>
          </a:xfrm>
          <a:prstGeom prst="rect">
            <a:avLst/>
          </a:prstGeom>
        </p:spPr>
      </p:pic>
    </p:spTree>
    <p:extLst>
      <p:ext uri="{BB962C8B-B14F-4D97-AF65-F5344CB8AC3E}">
        <p14:creationId xmlns:p14="http://schemas.microsoft.com/office/powerpoint/2010/main" val="274403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AD682-8D52-4784-9FCD-50B774905813}"/>
              </a:ext>
            </a:extLst>
          </p:cNvPr>
          <p:cNvSpPr>
            <a:spLocks noGrp="1"/>
          </p:cNvSpPr>
          <p:nvPr>
            <p:ph type="title"/>
          </p:nvPr>
        </p:nvSpPr>
        <p:spPr/>
        <p:txBody>
          <a:bodyPr/>
          <a:lstStyle/>
          <a:p>
            <a:r>
              <a:rPr lang="en-US" dirty="0"/>
              <a:t>STORE PROCEDURE</a:t>
            </a:r>
            <a:endParaRPr lang="es-AR" dirty="0"/>
          </a:p>
        </p:txBody>
      </p:sp>
      <p:sp>
        <p:nvSpPr>
          <p:cNvPr id="3" name="Marcador de contenido 2">
            <a:extLst>
              <a:ext uri="{FF2B5EF4-FFF2-40B4-BE49-F238E27FC236}">
                <a16:creationId xmlns:a16="http://schemas.microsoft.com/office/drawing/2014/main" id="{30BC461C-B161-47CD-BC91-8AC57C247EC1}"/>
              </a:ext>
            </a:extLst>
          </p:cNvPr>
          <p:cNvSpPr>
            <a:spLocks noGrp="1"/>
          </p:cNvSpPr>
          <p:nvPr>
            <p:ph idx="1"/>
          </p:nvPr>
        </p:nvSpPr>
        <p:spPr>
          <a:xfrm>
            <a:off x="192605" y="2289452"/>
            <a:ext cx="9613861" cy="4111347"/>
          </a:xfrm>
        </p:spPr>
        <p:txBody>
          <a:bodyPr>
            <a:normAutofit fontScale="92500"/>
          </a:bodyPr>
          <a:lstStyle/>
          <a:p>
            <a:pPr marL="0" indent="0">
              <a:buNone/>
            </a:pPr>
            <a:r>
              <a:rPr lang="en-US" dirty="0"/>
              <a:t>Se agregaron los store procedure (procedimientos almacenados) con los nombres ‘sp_inserter_cliente’, ‘sp_eliminar_cliente’, ‘sp_lista_clientes’:</a:t>
            </a:r>
          </a:p>
          <a:p>
            <a:pPr>
              <a:buFontTx/>
              <a:buChar char="-"/>
            </a:pPr>
            <a:r>
              <a:rPr lang="en-US" dirty="0"/>
              <a:t>‘sp_inserter_cliente’: Se creo este procedimiento almacenado con el objetivo de hacer mas facil la introduccion de datos. Se debe introducir los datos correspondientes a cada parametro de entrada los cuales representan los campos de la tabla ‘clientes’. Estos parametros son: ID_Cliente, CL_Nombre, CL_Apellido, CL_DNI, CL_CUIT, CL_Telefono, CL_Email.</a:t>
            </a:r>
          </a:p>
          <a:p>
            <a:pPr>
              <a:buFontTx/>
              <a:buChar char="-"/>
            </a:pPr>
            <a:r>
              <a:rPr lang="en-US" dirty="0"/>
              <a:t>‘sp_eliminar_cliente’: Se creo este procedimiento almacenado con el objetivo de hacer mas facil la eliminacion de datos. Se debe introducir el ID correspondiente del cliente que se quiera eliminar tomando de referencia dicho campo (ID_Cliente) de la tabla ‘clientes’.</a:t>
            </a:r>
            <a:endParaRPr lang="es-AR" dirty="0"/>
          </a:p>
        </p:txBody>
      </p:sp>
      <p:pic>
        <p:nvPicPr>
          <p:cNvPr id="5" name="Imagen 4">
            <a:extLst>
              <a:ext uri="{FF2B5EF4-FFF2-40B4-BE49-F238E27FC236}">
                <a16:creationId xmlns:a16="http://schemas.microsoft.com/office/drawing/2014/main" id="{A88EA357-0C42-4D49-AEB2-CCE246B32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982" y="3667114"/>
            <a:ext cx="2416413" cy="2074812"/>
          </a:xfrm>
          <a:prstGeom prst="rect">
            <a:avLst/>
          </a:prstGeom>
        </p:spPr>
      </p:pic>
    </p:spTree>
    <p:extLst>
      <p:ext uri="{BB962C8B-B14F-4D97-AF65-F5344CB8AC3E}">
        <p14:creationId xmlns:p14="http://schemas.microsoft.com/office/powerpoint/2010/main" val="157030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C1169-3E42-4D60-9D68-5E6D55711BC8}"/>
              </a:ext>
            </a:extLst>
          </p:cNvPr>
          <p:cNvSpPr>
            <a:spLocks noGrp="1"/>
          </p:cNvSpPr>
          <p:nvPr>
            <p:ph type="title"/>
          </p:nvPr>
        </p:nvSpPr>
        <p:spPr/>
        <p:txBody>
          <a:bodyPr/>
          <a:lstStyle/>
          <a:p>
            <a:r>
              <a:rPr lang="en-US" dirty="0"/>
              <a:t>STORE PROCEDURE 2</a:t>
            </a:r>
            <a:endParaRPr lang="es-AR" dirty="0"/>
          </a:p>
        </p:txBody>
      </p:sp>
      <p:sp>
        <p:nvSpPr>
          <p:cNvPr id="3" name="Marcador de contenido 2">
            <a:extLst>
              <a:ext uri="{FF2B5EF4-FFF2-40B4-BE49-F238E27FC236}">
                <a16:creationId xmlns:a16="http://schemas.microsoft.com/office/drawing/2014/main" id="{BBEC9E85-17B3-46F0-9266-9A412C640AEE}"/>
              </a:ext>
            </a:extLst>
          </p:cNvPr>
          <p:cNvSpPr>
            <a:spLocks noGrp="1"/>
          </p:cNvSpPr>
          <p:nvPr>
            <p:ph idx="1"/>
          </p:nvPr>
        </p:nvSpPr>
        <p:spPr>
          <a:xfrm>
            <a:off x="680321" y="2697401"/>
            <a:ext cx="9613861" cy="3599316"/>
          </a:xfrm>
        </p:spPr>
        <p:txBody>
          <a:bodyPr/>
          <a:lstStyle/>
          <a:p>
            <a:pPr marL="0" indent="0">
              <a:buNone/>
            </a:pPr>
            <a:r>
              <a:rPr lang="en-US" dirty="0"/>
              <a:t>- ‘sp_lista_clientes’: nos permite ordenar utilizando cualquier campo de la tabla ‘clientes’ en el parametro ‘field’, escribiendo su nombre correspondiente a la tabla. Los nombres son los siguientes: ID_Cliente, CL_Nombre, CL_Apellido, CL_DNI, CL_CUIT, CL_Telefono, CL_Email. Tambien Podemos ordenar por oden ascendente o descendente especificando las palabras ASC o DESC respectivamente.</a:t>
            </a:r>
            <a:endParaRPr lang="es-AR" dirty="0"/>
          </a:p>
        </p:txBody>
      </p:sp>
    </p:spTree>
    <p:extLst>
      <p:ext uri="{BB962C8B-B14F-4D97-AF65-F5344CB8AC3E}">
        <p14:creationId xmlns:p14="http://schemas.microsoft.com/office/powerpoint/2010/main" val="46471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A5688-BF4C-44F3-856E-25C882F61D30}"/>
              </a:ext>
            </a:extLst>
          </p:cNvPr>
          <p:cNvSpPr>
            <a:spLocks noGrp="1"/>
          </p:cNvSpPr>
          <p:nvPr>
            <p:ph type="title"/>
          </p:nvPr>
        </p:nvSpPr>
        <p:spPr/>
        <p:txBody>
          <a:bodyPr/>
          <a:lstStyle/>
          <a:p>
            <a:r>
              <a:rPr lang="en-US" dirty="0"/>
              <a:t>CREACION DE VISTAS</a:t>
            </a:r>
            <a:endParaRPr lang="es-AR" dirty="0"/>
          </a:p>
        </p:txBody>
      </p:sp>
      <p:sp>
        <p:nvSpPr>
          <p:cNvPr id="3" name="Marcador de contenido 2">
            <a:extLst>
              <a:ext uri="{FF2B5EF4-FFF2-40B4-BE49-F238E27FC236}">
                <a16:creationId xmlns:a16="http://schemas.microsoft.com/office/drawing/2014/main" id="{909FBAFC-2A87-473C-AB40-F56E751D843A}"/>
              </a:ext>
            </a:extLst>
          </p:cNvPr>
          <p:cNvSpPr>
            <a:spLocks noGrp="1"/>
          </p:cNvSpPr>
          <p:nvPr>
            <p:ph idx="1"/>
          </p:nvPr>
        </p:nvSpPr>
        <p:spPr>
          <a:xfrm>
            <a:off x="680321" y="3101075"/>
            <a:ext cx="4515793" cy="2251102"/>
          </a:xfrm>
        </p:spPr>
        <p:txBody>
          <a:bodyPr/>
          <a:lstStyle/>
          <a:p>
            <a:pPr marL="0" indent="0">
              <a:buNone/>
            </a:pPr>
            <a:r>
              <a:rPr lang="en-US" dirty="0"/>
              <a:t>Se crearon un total de cinco (5) vistas con el objetivo de unir algunos campos de tablas especificas para mostrar resultados que brinden una informacion mas detallada.</a:t>
            </a:r>
            <a:endParaRPr lang="es-AR" dirty="0"/>
          </a:p>
        </p:txBody>
      </p:sp>
      <p:pic>
        <p:nvPicPr>
          <p:cNvPr id="5" name="Imagen 4">
            <a:extLst>
              <a:ext uri="{FF2B5EF4-FFF2-40B4-BE49-F238E27FC236}">
                <a16:creationId xmlns:a16="http://schemas.microsoft.com/office/drawing/2014/main" id="{517F5E2E-20F6-4A8A-BD91-4DED8207B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820" y="2463511"/>
            <a:ext cx="5072868" cy="3804650"/>
          </a:xfrm>
          <a:prstGeom prst="rect">
            <a:avLst/>
          </a:prstGeom>
        </p:spPr>
      </p:pic>
    </p:spTree>
    <p:extLst>
      <p:ext uri="{BB962C8B-B14F-4D97-AF65-F5344CB8AC3E}">
        <p14:creationId xmlns:p14="http://schemas.microsoft.com/office/powerpoint/2010/main" val="100326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895F4-4DE2-47F0-8554-13C0AA35B65F}"/>
              </a:ext>
            </a:extLst>
          </p:cNvPr>
          <p:cNvSpPr>
            <a:spLocks noGrp="1"/>
          </p:cNvSpPr>
          <p:nvPr>
            <p:ph type="title"/>
          </p:nvPr>
        </p:nvSpPr>
        <p:spPr/>
        <p:txBody>
          <a:bodyPr/>
          <a:lstStyle/>
          <a:p>
            <a:r>
              <a:rPr lang="en-US" dirty="0"/>
              <a:t>AGREGANDO TRIGGERS</a:t>
            </a:r>
            <a:endParaRPr lang="es-AR" dirty="0"/>
          </a:p>
        </p:txBody>
      </p:sp>
      <p:sp>
        <p:nvSpPr>
          <p:cNvPr id="3" name="Marcador de contenido 2">
            <a:extLst>
              <a:ext uri="{FF2B5EF4-FFF2-40B4-BE49-F238E27FC236}">
                <a16:creationId xmlns:a16="http://schemas.microsoft.com/office/drawing/2014/main" id="{21EFA13D-D816-4EE4-A506-070A860C2426}"/>
              </a:ext>
            </a:extLst>
          </p:cNvPr>
          <p:cNvSpPr>
            <a:spLocks noGrp="1"/>
          </p:cNvSpPr>
          <p:nvPr>
            <p:ph idx="1"/>
          </p:nvPr>
        </p:nvSpPr>
        <p:spPr>
          <a:xfrm>
            <a:off x="680321" y="2556813"/>
            <a:ext cx="6081208" cy="3241806"/>
          </a:xfrm>
        </p:spPr>
        <p:txBody>
          <a:bodyPr>
            <a:normAutofit fontScale="85000" lnSpcReduction="10000"/>
          </a:bodyPr>
          <a:lstStyle/>
          <a:p>
            <a:pPr marL="0" indent="0">
              <a:buNone/>
            </a:pPr>
            <a:r>
              <a:rPr lang="en-US" dirty="0"/>
              <a:t>Se agregaron 6 triggers en total:</a:t>
            </a:r>
          </a:p>
          <a:p>
            <a:pPr>
              <a:buFontTx/>
              <a:buChar char="-"/>
            </a:pPr>
            <a:r>
              <a:rPr lang="en-US" dirty="0"/>
              <a:t>‘</a:t>
            </a:r>
            <a:r>
              <a:rPr lang="en-US" dirty="0" err="1"/>
              <a:t>tr_after_insertar_cliente</a:t>
            </a:r>
            <a:r>
              <a:rPr lang="en-US" dirty="0"/>
              <a:t>’</a:t>
            </a:r>
          </a:p>
          <a:p>
            <a:pPr>
              <a:buFontTx/>
              <a:buChar char="-"/>
            </a:pPr>
            <a:r>
              <a:rPr lang="en-US" dirty="0"/>
              <a:t>‘</a:t>
            </a:r>
            <a:r>
              <a:rPr lang="en-US" dirty="0" err="1"/>
              <a:t>tr_before_actulizar_cliente</a:t>
            </a:r>
            <a:r>
              <a:rPr lang="en-US" dirty="0"/>
              <a:t>’</a:t>
            </a:r>
          </a:p>
          <a:p>
            <a:pPr>
              <a:buFontTx/>
              <a:buChar char="-"/>
            </a:pPr>
            <a:r>
              <a:rPr lang="en-US" dirty="0"/>
              <a:t>‘</a:t>
            </a:r>
            <a:r>
              <a:rPr lang="en-US" dirty="0" err="1"/>
              <a:t>tr_before_borrar_cliente</a:t>
            </a:r>
            <a:r>
              <a:rPr lang="en-US" dirty="0"/>
              <a:t>’</a:t>
            </a:r>
          </a:p>
          <a:p>
            <a:pPr>
              <a:buFontTx/>
              <a:buChar char="-"/>
            </a:pPr>
            <a:r>
              <a:rPr lang="en-US" dirty="0"/>
              <a:t>‘tr_after_insertar_detalles_productos’</a:t>
            </a:r>
          </a:p>
          <a:p>
            <a:pPr>
              <a:buFontTx/>
              <a:buChar char="-"/>
            </a:pPr>
            <a:r>
              <a:rPr lang="en-US" dirty="0"/>
              <a:t>‘tr_before_actualizar_detalles_productos’</a:t>
            </a:r>
          </a:p>
          <a:p>
            <a:pPr>
              <a:buFontTx/>
              <a:buChar char="-"/>
            </a:pPr>
            <a:r>
              <a:rPr lang="en-US" dirty="0"/>
              <a:t>‘</a:t>
            </a:r>
            <a:r>
              <a:rPr lang="en-US" dirty="0" err="1"/>
              <a:t>tr_before_eliminar_detalles_productos</a:t>
            </a:r>
            <a:r>
              <a:rPr lang="en-US" dirty="0"/>
              <a:t>’</a:t>
            </a:r>
          </a:p>
          <a:p>
            <a:pPr marL="0" indent="0">
              <a:buNone/>
            </a:pPr>
            <a:r>
              <a:rPr lang="en-US" dirty="0"/>
              <a:t>con el objetivo de llevar a cabo un control de quien y cuando inserta, actualiza y elimina datos.</a:t>
            </a:r>
            <a:endParaRPr lang="es-AR" dirty="0"/>
          </a:p>
        </p:txBody>
      </p:sp>
      <p:pic>
        <p:nvPicPr>
          <p:cNvPr id="11" name="Imagen 10">
            <a:extLst>
              <a:ext uri="{FF2B5EF4-FFF2-40B4-BE49-F238E27FC236}">
                <a16:creationId xmlns:a16="http://schemas.microsoft.com/office/drawing/2014/main" id="{BE140ABF-FB1A-4E8E-9D93-0CBFCA840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787" y="2269267"/>
            <a:ext cx="3461839" cy="1908449"/>
          </a:xfrm>
          <a:prstGeom prst="rect">
            <a:avLst/>
          </a:prstGeom>
        </p:spPr>
      </p:pic>
      <p:pic>
        <p:nvPicPr>
          <p:cNvPr id="13" name="Imagen 12">
            <a:extLst>
              <a:ext uri="{FF2B5EF4-FFF2-40B4-BE49-F238E27FC236}">
                <a16:creationId xmlns:a16="http://schemas.microsoft.com/office/drawing/2014/main" id="{116EB751-E179-4B87-9EBC-6338138A1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786" y="4544507"/>
            <a:ext cx="3461839" cy="1560265"/>
          </a:xfrm>
          <a:prstGeom prst="rect">
            <a:avLst/>
          </a:prstGeom>
        </p:spPr>
      </p:pic>
    </p:spTree>
    <p:extLst>
      <p:ext uri="{BB962C8B-B14F-4D97-AF65-F5344CB8AC3E}">
        <p14:creationId xmlns:p14="http://schemas.microsoft.com/office/powerpoint/2010/main" val="304793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D818A-3155-4B07-A30B-CFE20BFD05CF}"/>
              </a:ext>
            </a:extLst>
          </p:cNvPr>
          <p:cNvSpPr>
            <a:spLocks noGrp="1"/>
          </p:cNvSpPr>
          <p:nvPr>
            <p:ph type="title"/>
          </p:nvPr>
        </p:nvSpPr>
        <p:spPr/>
        <p:txBody>
          <a:bodyPr/>
          <a:lstStyle/>
          <a:p>
            <a:r>
              <a:rPr lang="en-US" dirty="0"/>
              <a:t>DIAGRAMA E-R CONTROL DE DISTRIBUIDORA</a:t>
            </a:r>
            <a:endParaRPr lang="es-AR" dirty="0"/>
          </a:p>
        </p:txBody>
      </p:sp>
      <p:pic>
        <p:nvPicPr>
          <p:cNvPr id="7" name="Imagen 6">
            <a:extLst>
              <a:ext uri="{FF2B5EF4-FFF2-40B4-BE49-F238E27FC236}">
                <a16:creationId xmlns:a16="http://schemas.microsoft.com/office/drawing/2014/main" id="{64953A48-B1AA-4299-94D9-CB38AFE08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254" y="2108529"/>
            <a:ext cx="5096512" cy="4556524"/>
          </a:xfrm>
          <a:prstGeom prst="rect">
            <a:avLst/>
          </a:prstGeom>
        </p:spPr>
      </p:pic>
    </p:spTree>
    <p:extLst>
      <p:ext uri="{BB962C8B-B14F-4D97-AF65-F5344CB8AC3E}">
        <p14:creationId xmlns:p14="http://schemas.microsoft.com/office/powerpoint/2010/main" val="241049901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111</TotalTime>
  <Words>711</Words>
  <Application>Microsoft Office PowerPoint</Application>
  <PresentationFormat>Panorámica</PresentationFormat>
  <Paragraphs>61</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Trebuchet MS</vt:lpstr>
      <vt:lpstr>Berlín</vt:lpstr>
      <vt:lpstr>BASE DE DATOS: CONTROL DE UNA DISTRIBUIDORA</vt:lpstr>
      <vt:lpstr>INDICE</vt:lpstr>
      <vt:lpstr>OBJETIVO</vt:lpstr>
      <vt:lpstr>AGREGANDO FUNCIONES</vt:lpstr>
      <vt:lpstr>STORE PROCEDURE</vt:lpstr>
      <vt:lpstr>STORE PROCEDURE 2</vt:lpstr>
      <vt:lpstr>CREACION DE VISTAS</vt:lpstr>
      <vt:lpstr>AGREGANDO TRIGGERS</vt:lpstr>
      <vt:lpstr>DIAGRAMA E-R CONTROL DE DISTRIBUIDORA</vt:lpstr>
      <vt:lpstr>DIAGRAMA DE TABLAS CONTROL DE DISTRIBUIDORA</vt:lpstr>
      <vt:lpstr>MUESTRA DE TABLAS</vt:lpstr>
      <vt:lpstr>MUESTRA DE TABLAS N.2</vt:lpstr>
      <vt:lpstr>MUESTRA DE TABLAS N.3</vt:lpstr>
      <vt:lpstr>MUESTRA DE TABLAS N.4</vt:lpstr>
      <vt:lpstr>MUESTRA DE TABLAS N.5</vt:lpstr>
      <vt:lpstr>MUESTRA DE TABLAS N.6</vt:lpstr>
      <vt:lpstr>DATOS DE GRAFICOS</vt:lpstr>
      <vt:lpstr>GRACIAS POR SU TIEMPO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CONTROL DE UNA DISTRIBUIDORA</dc:title>
  <dc:creator>Agus 123</dc:creator>
  <cp:lastModifiedBy>Agus 123</cp:lastModifiedBy>
  <cp:revision>20</cp:revision>
  <dcterms:created xsi:type="dcterms:W3CDTF">2022-12-26T19:32:53Z</dcterms:created>
  <dcterms:modified xsi:type="dcterms:W3CDTF">2023-02-15T18:30:48Z</dcterms:modified>
</cp:coreProperties>
</file>