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73" r:id="rId6"/>
    <p:sldId id="268" r:id="rId7"/>
    <p:sldId id="272" r:id="rId8"/>
    <p:sldId id="261" r:id="rId9"/>
    <p:sldId id="267" r:id="rId10"/>
    <p:sldId id="274" r:id="rId11"/>
    <p:sldId id="269" r:id="rId12"/>
    <p:sldId id="270" r:id="rId13"/>
    <p:sldId id="259" r:id="rId14"/>
    <p:sldId id="263" r:id="rId15"/>
    <p:sldId id="275" r:id="rId16"/>
    <p:sldId id="271" r:id="rId17"/>
    <p:sldId id="278" r:id="rId18"/>
    <p:sldId id="279" r:id="rId19"/>
    <p:sldId id="265" r:id="rId2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NOTEBOOK" initials="HN" lastIdx="0" clrIdx="0">
    <p:extLst>
      <p:ext uri="{19B8F6BF-5375-455C-9EA6-DF929625EA0E}">
        <p15:presenceInfo xmlns:p15="http://schemas.microsoft.com/office/powerpoint/2012/main" userId="HP NOTEBO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6395" autoAdjust="0"/>
  </p:normalViewPr>
  <p:slideViewPr>
    <p:cSldViewPr>
      <p:cViewPr varScale="1">
        <p:scale>
          <a:sx n="74" d="100"/>
          <a:sy n="74" d="100"/>
        </p:scale>
        <p:origin x="4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12/06/2020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jetbrains.com/es-es/ide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-scm.com/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7828" y="188640"/>
            <a:ext cx="8208913" cy="2000251"/>
          </a:xfrm>
        </p:spPr>
        <p:txBody>
          <a:bodyPr rtlCol="0"/>
          <a:lstStyle/>
          <a:p>
            <a:pPr rtl="0"/>
            <a:r>
              <a:rPr lang="es-ES" dirty="0" smtClean="0"/>
              <a:t>¿De donde salió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ese </a:t>
            </a:r>
            <a:r>
              <a:rPr lang="es-ES" dirty="0" smtClean="0"/>
              <a:t>lindo gatito?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37828" y="2979379"/>
            <a:ext cx="8784976" cy="3024336"/>
          </a:xfrm>
        </p:spPr>
        <p:txBody>
          <a:bodyPr rtlCol="0">
            <a:normAutofit/>
          </a:bodyPr>
          <a:lstStyle/>
          <a:p>
            <a:r>
              <a:rPr lang="es-CL" b="1" dirty="0" err="1"/>
              <a:t>GitHub</a:t>
            </a:r>
            <a:r>
              <a:rPr lang="es-CL" b="1" dirty="0"/>
              <a:t> es</a:t>
            </a:r>
            <a:r>
              <a:rPr lang="es-CL" dirty="0"/>
              <a:t> una plataforma de desarrollo colaborativo de </a:t>
            </a:r>
            <a:r>
              <a:rPr lang="es-CL" dirty="0" smtClean="0"/>
              <a:t>software para</a:t>
            </a:r>
            <a:r>
              <a:rPr lang="es-CL" dirty="0"/>
              <a:t> alojar proyectos utilizando el sistema de control de versiones </a:t>
            </a:r>
            <a:r>
              <a:rPr lang="es-CL" b="1" dirty="0" err="1"/>
              <a:t>Git</a:t>
            </a:r>
            <a:r>
              <a:rPr lang="es-CL" dirty="0" smtClean="0"/>
              <a:t>.</a:t>
            </a:r>
          </a:p>
          <a:p>
            <a:r>
              <a:rPr lang="es-ES" dirty="0" smtClean="0"/>
              <a:t>Dicho de otro modo, es una pagina web en donde varias personas pueden trabajar en conjunto en un mismo proyecto.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827" y="541863"/>
            <a:ext cx="2542062" cy="222386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247827" y="6431024"/>
            <a:ext cx="2940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smtClean="0"/>
              <a:t>Agustín Valenzuela Aguilar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1053853" y="1196752"/>
            <a:ext cx="9721079" cy="4824536"/>
          </a:xfrm>
        </p:spPr>
        <p:txBody>
          <a:bodyPr rtlCol="0">
            <a:normAutofit/>
          </a:bodyPr>
          <a:lstStyle/>
          <a:p>
            <a:r>
              <a:rPr lang="es-CL" sz="2400" dirty="0" smtClean="0">
                <a:solidFill>
                  <a:srgbClr val="009999"/>
                </a:solidFill>
              </a:rPr>
              <a:t>Los comandos usuales y simples 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init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add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commit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push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branch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rgbClr val="009999"/>
                </a:solidFill>
              </a:rPr>
              <a:t>Git</a:t>
            </a:r>
            <a:r>
              <a:rPr lang="es-CL" sz="2400" dirty="0" smtClean="0">
                <a:solidFill>
                  <a:srgbClr val="009999"/>
                </a:solidFill>
              </a:rPr>
              <a:t> </a:t>
            </a:r>
            <a:r>
              <a:rPr lang="es-CL" sz="2400" dirty="0" err="1" smtClean="0">
                <a:solidFill>
                  <a:srgbClr val="009999"/>
                </a:solidFill>
              </a:rPr>
              <a:t>checkout</a:t>
            </a:r>
            <a:endParaRPr lang="es-CL" sz="2400" dirty="0" smtClean="0">
              <a:solidFill>
                <a:srgbClr val="00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rgbClr val="009999"/>
              </a:solidFill>
            </a:endParaRPr>
          </a:p>
          <a:p>
            <a:r>
              <a:rPr lang="es-CL" sz="2400" dirty="0" smtClean="0">
                <a:solidFill>
                  <a:srgbClr val="009999"/>
                </a:solidFill>
              </a:rPr>
              <a:t>Y </a:t>
            </a:r>
            <a:r>
              <a:rPr lang="es-CL" sz="2400" dirty="0" err="1" smtClean="0">
                <a:solidFill>
                  <a:srgbClr val="009999"/>
                </a:solidFill>
              </a:rPr>
              <a:t>muchiiiisimos</a:t>
            </a:r>
            <a:r>
              <a:rPr lang="es-CL" sz="2400" dirty="0" smtClean="0">
                <a:solidFill>
                  <a:srgbClr val="009999"/>
                </a:solidFill>
              </a:rPr>
              <a:t> más pero nos quedaremos con esos. </a:t>
            </a:r>
          </a:p>
          <a:p>
            <a:r>
              <a:rPr lang="es-CL" sz="2400" dirty="0" smtClean="0">
                <a:solidFill>
                  <a:srgbClr val="009999"/>
                </a:solidFill>
              </a:rPr>
              <a:t>Sin embargo como usaremos </a:t>
            </a:r>
            <a:r>
              <a:rPr lang="es-CL" sz="2400" dirty="0" err="1" smtClean="0">
                <a:solidFill>
                  <a:srgbClr val="009999"/>
                </a:solidFill>
              </a:rPr>
              <a:t>github</a:t>
            </a:r>
            <a:r>
              <a:rPr lang="es-CL" sz="2400" dirty="0" smtClean="0">
                <a:solidFill>
                  <a:srgbClr val="009999"/>
                </a:solidFill>
              </a:rPr>
              <a:t> desktop </a:t>
            </a:r>
            <a:r>
              <a:rPr lang="es-CL" sz="2400" dirty="0" smtClean="0">
                <a:solidFill>
                  <a:srgbClr val="009999"/>
                </a:solidFill>
              </a:rPr>
              <a:t>se usaran </a:t>
            </a:r>
            <a:r>
              <a:rPr lang="es-CL" sz="2400" dirty="0" smtClean="0">
                <a:solidFill>
                  <a:srgbClr val="009999"/>
                </a:solidFill>
              </a:rPr>
              <a:t>“camuflados”.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53853" y="260648"/>
            <a:ext cx="6552728" cy="725145"/>
          </a:xfrm>
        </p:spPr>
        <p:txBody>
          <a:bodyPr rtlCol="0">
            <a:noAutofit/>
          </a:bodyPr>
          <a:lstStyle/>
          <a:p>
            <a:pPr rtl="0"/>
            <a:r>
              <a:rPr lang="es-ES" sz="3600" dirty="0" smtClean="0"/>
              <a:t>Comandos locos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7868" y="332656"/>
            <a:ext cx="303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err="1" smtClean="0"/>
              <a:t>To</a:t>
            </a:r>
            <a:r>
              <a:rPr lang="es-CL" sz="2800" dirty="0" smtClean="0"/>
              <a:t> </a:t>
            </a:r>
            <a:r>
              <a:rPr lang="es-CL" sz="2800" dirty="0" err="1" smtClean="0"/>
              <a:t>the</a:t>
            </a:r>
            <a:r>
              <a:rPr lang="es-CL" sz="2800" dirty="0"/>
              <a:t> </a:t>
            </a:r>
            <a:r>
              <a:rPr lang="es-CL" sz="2800" dirty="0" err="1" smtClean="0"/>
              <a:t>Stratosphere</a:t>
            </a:r>
            <a:endParaRPr lang="es-CL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8882" y="1701800"/>
            <a:ext cx="4062942" cy="24384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  <p:sp>
        <p:nvSpPr>
          <p:cNvPr id="6" name="Marcador de posición de texto 3"/>
          <p:cNvSpPr txBox="1">
            <a:spLocks/>
          </p:cNvSpPr>
          <p:nvPr/>
        </p:nvSpPr>
        <p:spPr>
          <a:xfrm>
            <a:off x="1053852" y="1196752"/>
            <a:ext cx="5976664" cy="410445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cap="all" spc="200" dirty="0" smtClean="0">
                <a:solidFill>
                  <a:srgbClr val="009999"/>
                </a:solidFill>
              </a:rPr>
              <a:t>Para guardar los cambios vamos a </a:t>
            </a:r>
            <a:r>
              <a:rPr lang="es-CL" sz="2400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sz="2400" cap="all" spc="200" dirty="0" smtClean="0">
                <a:solidFill>
                  <a:srgbClr val="009999"/>
                </a:solidFill>
              </a:rPr>
              <a:t> desktop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167319"/>
            <a:ext cx="6146175" cy="4180940"/>
          </a:xfrm>
          <a:prstGeom prst="rect">
            <a:avLst/>
          </a:prstGeom>
        </p:spPr>
      </p:pic>
      <p:sp>
        <p:nvSpPr>
          <p:cNvPr id="8" name="Marcador de posición de texto 3"/>
          <p:cNvSpPr txBox="1">
            <a:spLocks/>
          </p:cNvSpPr>
          <p:nvPr/>
        </p:nvSpPr>
        <p:spPr>
          <a:xfrm>
            <a:off x="7606580" y="1532849"/>
            <a:ext cx="4392488" cy="5449879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800" cap="all" spc="200" dirty="0" smtClean="0">
                <a:solidFill>
                  <a:srgbClr val="009999"/>
                </a:solidFill>
              </a:rPr>
              <a:t>Aquí deben salir los cambios realizados. la flecha azul señala la “rama” en donde estamos, la rama master es la más importante y no se usará para evitar problemas de id. Pronto les explico como hacer ramas.</a:t>
            </a:r>
          </a:p>
          <a:p>
            <a:pPr marL="0" indent="0">
              <a:buNone/>
            </a:pPr>
            <a:r>
              <a:rPr lang="es-CL" sz="1800" cap="all" spc="200" dirty="0" smtClean="0">
                <a:solidFill>
                  <a:srgbClr val="009999"/>
                </a:solidFill>
              </a:rPr>
              <a:t>El “</a:t>
            </a:r>
            <a:r>
              <a:rPr lang="es-CL" sz="1800" cap="all" spc="200" dirty="0" err="1" smtClean="0">
                <a:solidFill>
                  <a:srgbClr val="009999"/>
                </a:solidFill>
              </a:rPr>
              <a:t>commit</a:t>
            </a:r>
            <a:r>
              <a:rPr lang="es-CL" sz="1800" cap="all" spc="200" dirty="0" smtClean="0">
                <a:solidFill>
                  <a:srgbClr val="009999"/>
                </a:solidFill>
              </a:rPr>
              <a:t>” es un </a:t>
            </a:r>
            <a:r>
              <a:rPr lang="es-CL" sz="1800" cap="all" spc="200" dirty="0" err="1" smtClean="0">
                <a:solidFill>
                  <a:srgbClr val="009999"/>
                </a:solidFill>
              </a:rPr>
              <a:t>checkpoint</a:t>
            </a:r>
            <a:r>
              <a:rPr lang="es-CL" sz="1800" cap="all" spc="200" dirty="0" smtClean="0">
                <a:solidFill>
                  <a:srgbClr val="009999"/>
                </a:solidFill>
              </a:rPr>
              <a:t>, por si nos equivocamos, tenemos una opción de volver atrás.</a:t>
            </a:r>
          </a:p>
          <a:p>
            <a:pPr marL="0" indent="0">
              <a:buNone/>
            </a:pPr>
            <a:r>
              <a:rPr lang="es-CL" sz="1800" cap="all" spc="200" dirty="0" smtClean="0">
                <a:solidFill>
                  <a:srgbClr val="009999"/>
                </a:solidFill>
              </a:rPr>
              <a:t>Los pasos a seguir para </a:t>
            </a:r>
            <a:r>
              <a:rPr lang="es-CL" sz="1800" cap="all" spc="200" dirty="0" smtClean="0">
                <a:solidFill>
                  <a:srgbClr val="009999"/>
                </a:solidFill>
              </a:rPr>
              <a:t>subir material son: </a:t>
            </a:r>
            <a:r>
              <a:rPr lang="es-CL" sz="1800" cap="all" spc="200" dirty="0" smtClean="0">
                <a:solidFill>
                  <a:srgbClr val="009999"/>
                </a:solidFill>
              </a:rPr>
              <a:t>ver que existan cambios, ver a que rama le agregaremos los cambios, agregar el asunto y apretar </a:t>
            </a:r>
            <a:r>
              <a:rPr lang="es-CL" sz="1800" cap="all" spc="200" dirty="0" err="1" smtClean="0">
                <a:solidFill>
                  <a:srgbClr val="009999"/>
                </a:solidFill>
              </a:rPr>
              <a:t>commit</a:t>
            </a:r>
            <a:r>
              <a:rPr lang="es-CL" sz="1800" cap="all" spc="200" dirty="0" smtClean="0">
                <a:solidFill>
                  <a:srgbClr val="009999"/>
                </a:solidFill>
              </a:rPr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23" y="1700808"/>
            <a:ext cx="6530159" cy="44694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97868" y="332656"/>
            <a:ext cx="303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err="1" smtClean="0"/>
              <a:t>To</a:t>
            </a:r>
            <a:r>
              <a:rPr lang="es-CL" sz="2800" dirty="0" smtClean="0"/>
              <a:t> </a:t>
            </a:r>
            <a:r>
              <a:rPr lang="es-CL" sz="2800" dirty="0" err="1" smtClean="0"/>
              <a:t>the</a:t>
            </a:r>
            <a:r>
              <a:rPr lang="es-CL" sz="2800" dirty="0"/>
              <a:t> </a:t>
            </a:r>
            <a:r>
              <a:rPr lang="es-CL" sz="2800" dirty="0" err="1" smtClean="0"/>
              <a:t>Stratosphere</a:t>
            </a:r>
            <a:endParaRPr lang="es-CL" sz="2800" dirty="0"/>
          </a:p>
        </p:txBody>
      </p:sp>
      <p:sp>
        <p:nvSpPr>
          <p:cNvPr id="4" name="Marcador de posición de texto 3"/>
          <p:cNvSpPr txBox="1">
            <a:spLocks/>
          </p:cNvSpPr>
          <p:nvPr/>
        </p:nvSpPr>
        <p:spPr>
          <a:xfrm>
            <a:off x="7600743" y="3068960"/>
            <a:ext cx="4608512" cy="51125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Posterior a apretar el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commit</a:t>
            </a:r>
            <a:r>
              <a:rPr lang="es-CL" sz="2000" cap="all" spc="200" dirty="0" smtClean="0">
                <a:solidFill>
                  <a:srgbClr val="009999"/>
                </a:solidFill>
              </a:rPr>
              <a:t>, se crea este “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Checkpoint</a:t>
            </a:r>
            <a:r>
              <a:rPr lang="es-CL" sz="2000" cap="all" spc="200" dirty="0" smtClean="0">
                <a:solidFill>
                  <a:srgbClr val="009999"/>
                </a:solidFill>
              </a:rPr>
              <a:t>” en el repositorio local, o sea en el pc, por tanto los cambios fueron guardados pero solo en el pc, para guardarlos en el repositorio online se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apreta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el botón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Push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origin</a:t>
            </a:r>
            <a:endParaRPr lang="es-ES" sz="2400" dirty="0"/>
          </a:p>
        </p:txBody>
      </p:sp>
      <p:pic>
        <p:nvPicPr>
          <p:cNvPr id="1026" name="Picture 2" descr="hombre asombrado viendo la pc - TopHo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1124744"/>
            <a:ext cx="3186907" cy="166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7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97868" y="332656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Quedando…</a:t>
            </a:r>
            <a:endParaRPr lang="es-CL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124744"/>
            <a:ext cx="8424936" cy="352807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20" y="4803270"/>
            <a:ext cx="4088420" cy="1739390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05780" y="5146669"/>
            <a:ext cx="6912768" cy="1052591"/>
          </a:xfrm>
        </p:spPr>
        <p:txBody>
          <a:bodyPr>
            <a:normAutofit/>
          </a:bodyPr>
          <a:lstStyle/>
          <a:p>
            <a:r>
              <a:rPr lang="es-CL" sz="2000" dirty="0" smtClean="0"/>
              <a:t>Hasta aquí es lo básico, sin embargo como trabajaremos como un grupo, falta aprender lo que son las ramas y como usarlas :o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404664"/>
            <a:ext cx="10360501" cy="805904"/>
          </a:xfrm>
        </p:spPr>
        <p:txBody>
          <a:bodyPr/>
          <a:lstStyle/>
          <a:p>
            <a:r>
              <a:rPr lang="es-CL" dirty="0" smtClean="0"/>
              <a:t>Ramas o </a:t>
            </a:r>
            <a:r>
              <a:rPr lang="es-CL" dirty="0" err="1" smtClean="0"/>
              <a:t>Branches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1884" y="1556792"/>
            <a:ext cx="10267478" cy="4462272"/>
          </a:xfrm>
        </p:spPr>
        <p:txBody>
          <a:bodyPr/>
          <a:lstStyle/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Las ramas son una herramienta que facilita el trabajo en conjunto, evitando el solapamiento de información entre un individuo y otro, evitando así errores. Pongamos un ejemplo:</a:t>
            </a:r>
          </a:p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El usuario “A” realiza un cambio en su Pc y manda esos archivos a master, posteriormente el usuario “b” realiza unos cambios en otra parte y quiere mandar los archivos a master, a el le saldrá un error dado a que la versión de su pc no es la misma que la de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sz="2000" cap="all" spc="200" dirty="0" smtClean="0">
                <a:solidFill>
                  <a:srgbClr val="009999"/>
                </a:solidFill>
              </a:rPr>
              <a:t>. Teniendo que eliminar su repositorio y clonarlo de nuevo para realizar ese cambio. (es triste pero pasa mucho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uwu</a:t>
            </a:r>
            <a:r>
              <a:rPr lang="es-CL" sz="2000" cap="all" spc="200" dirty="0" smtClean="0">
                <a:solidFill>
                  <a:srgbClr val="009999"/>
                </a:solidFill>
              </a:rPr>
              <a:t>)</a:t>
            </a:r>
            <a:endParaRPr lang="es-CL" dirty="0"/>
          </a:p>
        </p:txBody>
      </p:sp>
      <p:pic>
        <p:nvPicPr>
          <p:cNvPr id="4" name="Picture 4" descr="6 errores comunes al utilizar git y cómo solucionarlos | victorhck 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4437112"/>
            <a:ext cx="2880320" cy="22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188640"/>
            <a:ext cx="10360501" cy="733896"/>
          </a:xfrm>
        </p:spPr>
        <p:txBody>
          <a:bodyPr/>
          <a:lstStyle/>
          <a:p>
            <a:r>
              <a:rPr lang="es-CL" dirty="0" smtClean="0"/>
              <a:t>Ya entonces como se crean?...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5861" y="1124744"/>
            <a:ext cx="460851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Las ramas se crean fácilmente en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desktop, por simplicidad Creen las ramas con su mismo nombre de carpeta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yaaaa</a:t>
            </a:r>
            <a:r>
              <a:rPr lang="es-CL" sz="2000" cap="all" spc="200" dirty="0" smtClean="0">
                <a:solidFill>
                  <a:srgbClr val="009999"/>
                </a:solidFill>
              </a:rPr>
              <a:t>???? </a:t>
            </a:r>
            <a:endParaRPr lang="es-CL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34" y="1556792"/>
            <a:ext cx="5484836" cy="3730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871734"/>
            <a:ext cx="5411673" cy="370151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996528" y="4688359"/>
            <a:ext cx="4608512" cy="188488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L" sz="20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537534" y="5445224"/>
            <a:ext cx="5317518" cy="112802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Existen formas de fusionar ramas, como los “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Pull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request</a:t>
            </a:r>
            <a:r>
              <a:rPr lang="es-CL" sz="2000" cap="all" spc="200" dirty="0" smtClean="0">
                <a:solidFill>
                  <a:srgbClr val="009999"/>
                </a:solidFill>
              </a:rPr>
              <a:t>”, pero será tema de otra ocasión……… 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6257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5151"/>
          <a:stretch>
            <a:fillRect/>
          </a:stretch>
        </p:blipFill>
        <p:spPr>
          <a:xfrm>
            <a:off x="2782044" y="1191011"/>
            <a:ext cx="6624736" cy="4066598"/>
          </a:xfr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53853" y="260648"/>
            <a:ext cx="6552728" cy="725145"/>
          </a:xfrm>
        </p:spPr>
        <p:txBody>
          <a:bodyPr rtlCol="0">
            <a:noAutofit/>
          </a:bodyPr>
          <a:lstStyle/>
          <a:p>
            <a:r>
              <a:rPr lang="es-ES" sz="3600" cap="none" spc="0" dirty="0" smtClean="0">
                <a:solidFill>
                  <a:prstClr val="white"/>
                </a:solidFill>
              </a:rPr>
              <a:t>Alguna duda?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413892" y="5286019"/>
            <a:ext cx="8928992" cy="1455350"/>
          </a:xfrm>
          <a:prstGeom prst="rect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600" cap="all" spc="200" dirty="0" err="1" smtClean="0">
                <a:solidFill>
                  <a:srgbClr val="009999"/>
                </a:solidFill>
              </a:rPr>
              <a:t>Programming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without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architecture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or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design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in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mind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is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like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exploring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a cave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with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only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a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flashlight</a:t>
            </a:r>
            <a:r>
              <a:rPr lang="es-CL" sz="1600" cap="all" spc="200" dirty="0" smtClean="0">
                <a:solidFill>
                  <a:srgbClr val="009999"/>
                </a:solidFill>
              </a:rPr>
              <a:t>: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you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don’t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kwon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where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you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are,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where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you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have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been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or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where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you</a:t>
            </a:r>
            <a:r>
              <a:rPr lang="es-CL" sz="1600" cap="all" spc="200" dirty="0" smtClean="0">
                <a:solidFill>
                  <a:srgbClr val="009999"/>
                </a:solidFill>
              </a:rPr>
              <a:t> are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going</a:t>
            </a:r>
            <a:endParaRPr lang="es-CL" sz="1600" cap="all" spc="200" dirty="0" smtClean="0">
              <a:solidFill>
                <a:srgbClr val="009999"/>
              </a:solidFill>
            </a:endParaRPr>
          </a:p>
          <a:p>
            <a:pPr algn="ctr"/>
            <a:r>
              <a:rPr lang="es-CL" sz="1600" cap="all" spc="200" dirty="0" smtClean="0">
                <a:solidFill>
                  <a:srgbClr val="009999"/>
                </a:solidFill>
              </a:rPr>
              <a:t>Danny </a:t>
            </a:r>
            <a:r>
              <a:rPr lang="es-CL" sz="1600" cap="all" spc="200" dirty="0" err="1" smtClean="0">
                <a:solidFill>
                  <a:srgbClr val="009999"/>
                </a:solidFill>
              </a:rPr>
              <a:t>thorpe</a:t>
            </a:r>
            <a:endParaRPr lang="es-CL" sz="1600" cap="all" spc="200" dirty="0" smtClean="0">
              <a:solidFill>
                <a:srgbClr val="009999"/>
              </a:solidFill>
            </a:endParaRPr>
          </a:p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1" y="548679"/>
            <a:ext cx="10360501" cy="805904"/>
          </a:xfrm>
        </p:spPr>
        <p:txBody>
          <a:bodyPr/>
          <a:lstStyle/>
          <a:p>
            <a:r>
              <a:rPr lang="es-CL" dirty="0" smtClean="0"/>
              <a:t>Primero lo primero…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3851" y="1652399"/>
            <a:ext cx="10360501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Deben crear un usuario en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a través del siguiente link </a:t>
            </a:r>
            <a:r>
              <a:rPr lang="es-CL" sz="2000" dirty="0">
                <a:hlinkClick r:id="rId2"/>
              </a:rPr>
              <a:t>https://github.com/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</a:t>
            </a:r>
          </a:p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Posteriormente deben enviar ese nombre de usuario al creador del repositorio para que los pueda agregar, así que coloquen un nombre característico que no se les olvide.</a:t>
            </a:r>
          </a:p>
          <a:p>
            <a:pPr marL="0" indent="0">
              <a:buNone/>
            </a:pPr>
            <a:r>
              <a:rPr lang="es-CL" sz="2000" cap="all" spc="200" dirty="0" smtClean="0">
                <a:solidFill>
                  <a:srgbClr val="009999"/>
                </a:solidFill>
              </a:rPr>
              <a:t>No olviden instalar algún editor de texto, recomiendo </a:t>
            </a:r>
          </a:p>
          <a:p>
            <a:r>
              <a:rPr lang="es-CL" sz="2000" cap="all" spc="200" dirty="0" smtClean="0">
                <a:solidFill>
                  <a:srgbClr val="009999"/>
                </a:solidFill>
              </a:rPr>
              <a:t>visual </a:t>
            </a:r>
            <a:r>
              <a:rPr lang="es-CL" sz="2000" cap="all" spc="200" dirty="0" err="1" smtClean="0">
                <a:solidFill>
                  <a:srgbClr val="009999"/>
                </a:solidFill>
              </a:rPr>
              <a:t>studio</a:t>
            </a:r>
            <a:r>
              <a:rPr lang="es-CL" sz="2000" cap="all" spc="200" dirty="0" smtClean="0">
                <a:solidFill>
                  <a:srgbClr val="009999"/>
                </a:solidFill>
              </a:rPr>
              <a:t>: </a:t>
            </a:r>
            <a:r>
              <a:rPr lang="es-CL" sz="2000" dirty="0">
                <a:hlinkClick r:id="rId3"/>
              </a:rPr>
              <a:t>https://code.visualstudio.com</a:t>
            </a:r>
            <a:r>
              <a:rPr lang="es-CL" sz="2000" dirty="0" smtClean="0">
                <a:hlinkClick r:id="rId3"/>
              </a:rPr>
              <a:t>/</a:t>
            </a:r>
            <a:endParaRPr lang="es-CL" sz="2000" dirty="0" smtClean="0"/>
          </a:p>
          <a:p>
            <a:r>
              <a:rPr lang="es-CL" sz="2000" cap="all" spc="200" dirty="0" err="1" smtClean="0">
                <a:solidFill>
                  <a:srgbClr val="009999"/>
                </a:solidFill>
              </a:rPr>
              <a:t>Intelli</a:t>
            </a:r>
            <a:r>
              <a:rPr lang="es-CL" sz="2000" cap="all" spc="200" dirty="0" smtClean="0">
                <a:solidFill>
                  <a:srgbClr val="009999"/>
                </a:solidFill>
              </a:rPr>
              <a:t> j: </a:t>
            </a:r>
            <a:r>
              <a:rPr lang="es-CL" sz="2000" dirty="0">
                <a:hlinkClick r:id="rId4"/>
              </a:rPr>
              <a:t>https://www.jetbrains.com/es-es/idea</a:t>
            </a:r>
            <a:r>
              <a:rPr lang="es-CL" sz="2000" dirty="0" smtClean="0">
                <a:hlinkClick r:id="rId4"/>
              </a:rPr>
              <a:t>/</a:t>
            </a:r>
            <a:r>
              <a:rPr lang="es-CL" sz="2000" dirty="0" smtClean="0"/>
              <a:t> </a:t>
            </a:r>
            <a:endParaRPr lang="es-CL" sz="2000" cap="all" spc="200" dirty="0" smtClean="0">
              <a:solidFill>
                <a:srgbClr val="009999"/>
              </a:solidFill>
            </a:endParaRPr>
          </a:p>
          <a:p>
            <a:pPr marL="0" indent="0">
              <a:buNone/>
            </a:pPr>
            <a:endParaRPr lang="es-CL" sz="2400" dirty="0"/>
          </a:p>
        </p:txBody>
      </p:sp>
      <p:pic>
        <p:nvPicPr>
          <p:cNvPr id="1026" name="Picture 2" descr="Los mejores memes del día del contador en México - Infoba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149080"/>
            <a:ext cx="3928492" cy="22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9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28223" y="546459"/>
            <a:ext cx="10360501" cy="891307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 smtClean="0"/>
              <a:t>Ya ok… ¿Pero como funciona?</a:t>
            </a:r>
            <a:endParaRPr lang="es-ES" sz="4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53852" y="1556792"/>
            <a:ext cx="10360501" cy="4462272"/>
          </a:xfrm>
        </p:spPr>
        <p:txBody>
          <a:bodyPr rtlCol="0"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Lo primero es tener acceso a un repositorio, posteriormente se “Clona”(spoiler ups) el repositorio en línea en el pc, teniendo así un repositorio local en el computador para trabajar en el proyecto sin alterar los resultados generales. 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Para que ambos conceptos de repositorio local y repositorio en línea queden claros se incluirán imágenes &gt;:3</a:t>
            </a:r>
            <a:r>
              <a:rPr lang="es-ES" dirty="0" smtClean="0"/>
              <a:t> </a:t>
            </a:r>
            <a:endParaRPr lang="es-CL" cap="all" spc="200" dirty="0" smtClean="0">
              <a:solidFill>
                <a:srgbClr val="009999"/>
              </a:solidFill>
            </a:endParaRPr>
          </a:p>
        </p:txBody>
      </p:sp>
      <p:pic>
        <p:nvPicPr>
          <p:cNvPr id="2050" name="Picture 2" descr="La historia de Bongo Cat, el tierno y gracioso meme del moment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01" y="4653136"/>
            <a:ext cx="3428628" cy="193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188640"/>
            <a:ext cx="10360501" cy="805904"/>
          </a:xfrm>
        </p:spPr>
        <p:txBody>
          <a:bodyPr/>
          <a:lstStyle/>
          <a:p>
            <a:r>
              <a:rPr lang="es-CL" dirty="0" smtClean="0"/>
              <a:t>Repositorio en línea</a:t>
            </a: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49661" y="1412776"/>
            <a:ext cx="3363361" cy="4462272"/>
          </a:xfrm>
        </p:spPr>
        <p:txBody>
          <a:bodyPr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Este es el repositorio online. 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Recordar mucho ese gran botón verde que dice clonar o descargar. 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22" y="1700808"/>
            <a:ext cx="77521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96408" y="332656"/>
            <a:ext cx="10360501" cy="709001"/>
          </a:xfrm>
        </p:spPr>
        <p:txBody>
          <a:bodyPr rtlCol="0"/>
          <a:lstStyle/>
          <a:p>
            <a:pPr rtl="0"/>
            <a:r>
              <a:rPr lang="es-ES" dirty="0" smtClean="0"/>
              <a:t>¿Maquina de clonación?</a:t>
            </a:r>
            <a:endParaRPr lang="es-ES" dirty="0"/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>
          <a:xfrm>
            <a:off x="981844" y="1215638"/>
            <a:ext cx="10441160" cy="2808312"/>
          </a:xfrm>
        </p:spPr>
        <p:txBody>
          <a:bodyPr rtlCol="0"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Para clonar el repositorio a nuestro ordenador se necesita algún programa que pueda manejar los repositorios de </a:t>
            </a:r>
            <a:r>
              <a:rPr lang="es-CL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cap="all" spc="200" dirty="0" smtClean="0">
                <a:solidFill>
                  <a:srgbClr val="009999"/>
                </a:solidFill>
              </a:rPr>
              <a:t>, les tengo dos opciones, sin embargo recomiendo la primera por su simplicidad:</a:t>
            </a:r>
          </a:p>
          <a:p>
            <a:r>
              <a:rPr lang="es-CL" sz="2400" cap="all" spc="200" dirty="0" smtClean="0">
                <a:solidFill>
                  <a:srgbClr val="009999"/>
                </a:solidFill>
              </a:rPr>
              <a:t>“El gatito color fantasía” </a:t>
            </a:r>
            <a:r>
              <a:rPr lang="es-CL" sz="2400" cap="all" spc="200" dirty="0" smtClean="0">
                <a:solidFill>
                  <a:srgbClr val="009999"/>
                </a:solidFill>
                <a:sym typeface="Wingdings" panose="05000000000000000000" pitchFamily="2" charset="2"/>
              </a:rPr>
              <a:t></a:t>
            </a:r>
            <a:r>
              <a:rPr lang="es-CL" sz="2400" cap="all" spc="200" dirty="0" smtClean="0">
                <a:solidFill>
                  <a:srgbClr val="009999"/>
                </a:solidFill>
              </a:rPr>
              <a:t> </a:t>
            </a:r>
            <a:r>
              <a:rPr lang="es-CL" sz="2400" dirty="0">
                <a:hlinkClick r:id="rId3"/>
              </a:rPr>
              <a:t>https://desktop.github.com/</a:t>
            </a:r>
            <a:endParaRPr lang="es-CL" sz="2400" cap="all" spc="200" dirty="0" smtClean="0">
              <a:solidFill>
                <a:srgbClr val="009999"/>
              </a:solidFill>
            </a:endParaRPr>
          </a:p>
          <a:p>
            <a:r>
              <a:rPr lang="es-CL" sz="2400" cap="all" spc="200" dirty="0" smtClean="0">
                <a:solidFill>
                  <a:srgbClr val="009999"/>
                </a:solidFill>
              </a:rPr>
              <a:t>“El Hacker” </a:t>
            </a:r>
            <a:r>
              <a:rPr lang="es-CL" sz="2400" cap="all" spc="200" dirty="0" smtClean="0">
                <a:solidFill>
                  <a:srgbClr val="009999"/>
                </a:solidFill>
                <a:sym typeface="Wingdings" panose="05000000000000000000" pitchFamily="2" charset="2"/>
              </a:rPr>
              <a:t> </a:t>
            </a:r>
            <a:r>
              <a:rPr lang="es-CL" sz="2400" dirty="0">
                <a:hlinkClick r:id="rId4"/>
              </a:rPr>
              <a:t>https://git-scm.com/downloads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4221088"/>
            <a:ext cx="2376264" cy="24198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4221088"/>
            <a:ext cx="2587910" cy="24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765820" y="404664"/>
            <a:ext cx="10360501" cy="733896"/>
          </a:xfrm>
        </p:spPr>
        <p:txBody>
          <a:bodyPr rtlCol="0"/>
          <a:lstStyle/>
          <a:p>
            <a:pPr rtl="0"/>
            <a:r>
              <a:rPr lang="es-ES" dirty="0" smtClean="0"/>
              <a:t>Comencemos con el complejo de Ultrón!!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814492" y="1772816"/>
            <a:ext cx="4686167" cy="4462272"/>
          </a:xfrm>
        </p:spPr>
        <p:txBody>
          <a:bodyPr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Primero abrimos </a:t>
            </a:r>
            <a:r>
              <a:rPr lang="es-CL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cap="all" spc="200" dirty="0" smtClean="0">
                <a:solidFill>
                  <a:srgbClr val="009999"/>
                </a:solidFill>
              </a:rPr>
              <a:t> Desktop, vamos a file o a </a:t>
            </a:r>
            <a:r>
              <a:rPr lang="es-CL" cap="all" spc="200" dirty="0" err="1" smtClean="0">
                <a:solidFill>
                  <a:srgbClr val="009999"/>
                </a:solidFill>
              </a:rPr>
              <a:t>current</a:t>
            </a:r>
            <a:r>
              <a:rPr lang="es-CL" cap="all" spc="200" dirty="0" smtClean="0">
                <a:solidFill>
                  <a:srgbClr val="009999"/>
                </a:solidFill>
              </a:rPr>
              <a:t> </a:t>
            </a:r>
            <a:r>
              <a:rPr lang="es-CL" cap="all" spc="200" dirty="0" err="1" smtClean="0">
                <a:solidFill>
                  <a:srgbClr val="009999"/>
                </a:solidFill>
              </a:rPr>
              <a:t>repository</a:t>
            </a:r>
            <a:r>
              <a:rPr lang="es-CL" cap="all" spc="200" dirty="0" smtClean="0">
                <a:solidFill>
                  <a:srgbClr val="009999"/>
                </a:solidFill>
              </a:rPr>
              <a:t> para encontrar el botón 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“Clone </a:t>
            </a:r>
            <a:r>
              <a:rPr lang="es-CL" cap="all" spc="200" dirty="0" err="1" smtClean="0">
                <a:solidFill>
                  <a:srgbClr val="009999"/>
                </a:solidFill>
              </a:rPr>
              <a:t>Repository</a:t>
            </a:r>
            <a:r>
              <a:rPr lang="es-CL" cap="all" spc="200" dirty="0" smtClean="0">
                <a:solidFill>
                  <a:srgbClr val="009999"/>
                </a:solidFill>
              </a:rPr>
              <a:t>”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556792"/>
            <a:ext cx="5748582" cy="39257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4490985"/>
            <a:ext cx="1983043" cy="19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7518" y="1172160"/>
            <a:ext cx="4392488" cy="4483982"/>
          </a:xfrm>
        </p:spPr>
        <p:txBody>
          <a:bodyPr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Seleccionamos la opción De hacerlo mediante una URL.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Esta la obtenemos del gran botón verde </a:t>
            </a:r>
            <a:endParaRPr lang="es-CL" dirty="0"/>
          </a:p>
        </p:txBody>
      </p:sp>
      <p:sp>
        <p:nvSpPr>
          <p:cNvPr id="4" name="Título 6"/>
          <p:cNvSpPr txBox="1">
            <a:spLocks/>
          </p:cNvSpPr>
          <p:nvPr/>
        </p:nvSpPr>
        <p:spPr>
          <a:xfrm>
            <a:off x="837828" y="404664"/>
            <a:ext cx="10360501" cy="73389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Comencemos con el complejo de Ultrón!!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172160"/>
            <a:ext cx="5586031" cy="33890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8" y="3851528"/>
            <a:ext cx="5040560" cy="18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260648"/>
            <a:ext cx="10360501" cy="805904"/>
          </a:xfrm>
        </p:spPr>
        <p:txBody>
          <a:bodyPr rtlCol="0"/>
          <a:lstStyle/>
          <a:p>
            <a:pPr rtl="0"/>
            <a:r>
              <a:rPr lang="es-ES" dirty="0" smtClean="0"/>
              <a:t>Repositorio local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91420" y="1066552"/>
            <a:ext cx="5379585" cy="55308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Al realizar lo anterior se les debería crear una carpeta en donde clonaron el repositorio con el nombre del repositorio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Vemos que solo existen los dos elementos que estaban inicialmente, ahora se crearán más elementos para después subirlos al repositorio en línea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879944"/>
            <a:ext cx="5078412" cy="3848410"/>
          </a:xfrm>
        </p:spPr>
      </p:pic>
      <p:sp>
        <p:nvSpPr>
          <p:cNvPr id="7" name="CuadroTexto 6"/>
          <p:cNvSpPr txBox="1"/>
          <p:nvPr/>
        </p:nvSpPr>
        <p:spPr>
          <a:xfrm>
            <a:off x="10734658" y="580526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/>
              <a:t>Amo los dragones </a:t>
            </a:r>
            <a:r>
              <a:rPr lang="es-CL" sz="1100" dirty="0" err="1" smtClean="0"/>
              <a:t>uwu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116631"/>
            <a:ext cx="10360501" cy="725145"/>
          </a:xfrm>
        </p:spPr>
        <p:txBody>
          <a:bodyPr rtlCol="0"/>
          <a:lstStyle/>
          <a:p>
            <a:pPr rtl="0"/>
            <a:r>
              <a:rPr lang="es-ES" dirty="0" smtClean="0"/>
              <a:t>Agregando cositas al repositorio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17309" y="1052736"/>
            <a:ext cx="7137343" cy="4465320"/>
          </a:xfrm>
        </p:spPr>
        <p:txBody>
          <a:bodyPr rtlCol="0"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El repositorio actúa como una carpeta normal, por tanto simplemente se le pueden guardar archivos ahí como siempre. 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0693" y="2636912"/>
            <a:ext cx="7437995" cy="4465320"/>
          </a:xfrm>
        </p:spPr>
        <p:txBody>
          <a:bodyPr/>
          <a:lstStyle/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Es mucho muy importante nunca tocar la </a:t>
            </a:r>
            <a:r>
              <a:rPr lang="es-CL" cap="all" spc="200" dirty="0" err="1" smtClean="0">
                <a:solidFill>
                  <a:srgbClr val="009999"/>
                </a:solidFill>
              </a:rPr>
              <a:t>license</a:t>
            </a:r>
            <a:r>
              <a:rPr lang="es-CL" cap="all" spc="200" dirty="0" smtClean="0">
                <a:solidFill>
                  <a:srgbClr val="009999"/>
                </a:solidFill>
              </a:rPr>
              <a:t> (o se muere todo).</a:t>
            </a:r>
          </a:p>
          <a:p>
            <a:pPr marL="0" indent="0">
              <a:buNone/>
            </a:pPr>
            <a:r>
              <a:rPr lang="es-CL" cap="all" spc="200" dirty="0" smtClean="0">
                <a:solidFill>
                  <a:srgbClr val="009999"/>
                </a:solidFill>
              </a:rPr>
              <a:t>Bueno tenemos cambios locales (o sea en nuestro pc) sin embargo estos cambios no son visibles en el repositorio en línea para todos, para realizar esto se utilizan comandos o en nuestro caso se usa </a:t>
            </a:r>
            <a:r>
              <a:rPr lang="es-CL" cap="all" spc="200" dirty="0" err="1" smtClean="0">
                <a:solidFill>
                  <a:srgbClr val="009999"/>
                </a:solidFill>
              </a:rPr>
              <a:t>github</a:t>
            </a:r>
            <a:r>
              <a:rPr lang="es-CL" cap="all" spc="200" dirty="0" smtClean="0">
                <a:solidFill>
                  <a:srgbClr val="009999"/>
                </a:solidFill>
              </a:rPr>
              <a:t> Desktop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1844824"/>
            <a:ext cx="2572333" cy="42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Pseudo-Clase GitHub</Template>
  <TotalTime>1953</TotalTime>
  <Words>844</Words>
  <Application>Microsoft Office PowerPoint</Application>
  <PresentationFormat>Personalizado</PresentationFormat>
  <Paragraphs>75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Tecnología 16x9</vt:lpstr>
      <vt:lpstr>¿De donde salió  ese lindo gatito?</vt:lpstr>
      <vt:lpstr>Primero lo primero…</vt:lpstr>
      <vt:lpstr>Ya ok… ¿Pero como funciona?</vt:lpstr>
      <vt:lpstr>Repositorio en línea</vt:lpstr>
      <vt:lpstr>¿Maquina de clonación?</vt:lpstr>
      <vt:lpstr>Comencemos con el complejo de Ultrón!!</vt:lpstr>
      <vt:lpstr>Presentación de PowerPoint</vt:lpstr>
      <vt:lpstr>Repositorio local</vt:lpstr>
      <vt:lpstr>Agregando cositas al repositorio</vt:lpstr>
      <vt:lpstr>Comandos locos</vt:lpstr>
      <vt:lpstr>Presentación de PowerPoint</vt:lpstr>
      <vt:lpstr>Presentación de PowerPoint</vt:lpstr>
      <vt:lpstr>Hasta aquí es lo básico, sin embargo como trabajaremos como un grupo, falta aprender lo que son las ramas y como usarlas :o</vt:lpstr>
      <vt:lpstr>Ramas o Branches</vt:lpstr>
      <vt:lpstr>Ya entonces como se crean?...</vt:lpstr>
      <vt:lpstr>Alguna duda?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¿De donde salió ese gatito bonito?</dc:title>
  <dc:creator>HP NOTEBOOK</dc:creator>
  <cp:lastModifiedBy>HP NOTEBOOK</cp:lastModifiedBy>
  <cp:revision>38</cp:revision>
  <dcterms:created xsi:type="dcterms:W3CDTF">2020-05-26T18:58:31Z</dcterms:created>
  <dcterms:modified xsi:type="dcterms:W3CDTF">2020-06-13T02:05:42Z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