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397700" cy="432054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A00"/>
    <a:srgbClr val="663300"/>
    <a:srgbClr val="774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50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226825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4833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4860360" y="24796080"/>
            <a:ext cx="22682520" cy="18095760"/>
          </a:xfrm>
          <a:prstGeom prst="rect">
            <a:avLst/>
          </a:prstGeom>
          <a:ln>
            <a:noFill/>
          </a:ln>
        </p:spPr>
      </p:pic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4860360" y="24796080"/>
            <a:ext cx="22682520" cy="1809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30360" y="11621520"/>
            <a:ext cx="27543240" cy="5961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4833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226825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216000" tIns="216000" rIns="216000" bIns="216000" anchor="ctr"/>
          <a:lstStyle/>
          <a:p>
            <a:pPr algn="ctr">
              <a:lnSpc>
                <a:spcPct val="100000"/>
              </a:lnSpc>
            </a:pPr>
            <a:r>
              <a:rPr lang="en-US" sz="20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Haga clic para modificar el estilo de título del patrón</a:t>
            </a:r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216000" tIns="216000" rIns="216000" bIns="216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 to edit the outline text format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Second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Third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Fourth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Fifth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Sixth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Seventh Outline LevelHaga clic para modificar el estilo de subtítulo del patrón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3222880" y="40553640"/>
            <a:ext cx="7560720" cy="1282680"/>
          </a:xfrm>
          <a:prstGeom prst="rect">
            <a:avLst/>
          </a:prstGeom>
        </p:spPr>
        <p:txBody>
          <a:bodyPr lIns="216000" tIns="216000" rIns="216000" bIns="216000" anchor="ctr"/>
          <a:lstStyle/>
          <a:p>
            <a:pPr algn="r">
              <a:lnSpc>
                <a:spcPct val="100000"/>
              </a:lnSpc>
            </a:pPr>
            <a:fld id="{899A845F-3ECA-4CAE-8D5A-4DC0EFC74125}" type="slidenum">
              <a:rPr lang="en-US" sz="57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C11F1A3F-9A4A-4D9D-BB1A-7D79BA16BD06}"/>
              </a:ext>
            </a:extLst>
          </p:cNvPr>
          <p:cNvSpPr/>
          <p:nvPr/>
        </p:nvSpPr>
        <p:spPr>
          <a:xfrm>
            <a:off x="0" y="-33525"/>
            <a:ext cx="32397700" cy="5119714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600" b="1" dirty="0">
              <a:latin typeface="Arial Black" panose="020B0A04020102020204" pitchFamily="34" charset="0"/>
            </a:endParaRPr>
          </a:p>
        </p:txBody>
      </p:sp>
      <p:sp>
        <p:nvSpPr>
          <p:cNvPr id="37" name="CustomShape 1"/>
          <p:cNvSpPr/>
          <p:nvPr/>
        </p:nvSpPr>
        <p:spPr>
          <a:xfrm>
            <a:off x="6988799" y="1026149"/>
            <a:ext cx="18660359" cy="264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8400" strike="noStrike" spc="-148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Aprendizaje no </a:t>
            </a:r>
            <a:r>
              <a:rPr lang="en-US" sz="8400" spc="-148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s</a:t>
            </a:r>
            <a:r>
              <a:rPr lang="en-US" sz="8400" strike="noStrike" spc="-148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upervisado en E-Commerce de Cervezas</a:t>
            </a:r>
            <a:endParaRPr lang="en-US" sz="18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4719170" y="3869052"/>
            <a:ext cx="22959360" cy="83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3600" b="0" i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Lucas Chicco, </a:t>
            </a:r>
            <a:r>
              <a:rPr lang="en-US" sz="3600" b="0" i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Conrado</a:t>
            </a:r>
            <a:r>
              <a:rPr lang="en-US" sz="3600" b="0" i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 Ochoa, </a:t>
            </a:r>
            <a:r>
              <a:rPr lang="en-US" sz="3600" b="0" i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Agustín</a:t>
            </a:r>
            <a:r>
              <a:rPr lang="en-US" sz="3600" b="0" i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Helvetica Neue Bold Condensed"/>
              </a:rPr>
              <a:t> Velurtas</a:t>
            </a:r>
            <a:endParaRPr lang="en-US" sz="1100" b="0" i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pic>
        <p:nvPicPr>
          <p:cNvPr id="39" name="Imagen 38"/>
          <p:cNvPicPr/>
          <p:nvPr/>
        </p:nvPicPr>
        <p:blipFill>
          <a:blip r:embed="rId2"/>
          <a:stretch/>
        </p:blipFill>
        <p:spPr>
          <a:xfrm>
            <a:off x="1497697" y="1287869"/>
            <a:ext cx="2834640" cy="2125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E412B805-DFD5-4E2D-8604-3F6619EA2A6D}"/>
              </a:ext>
            </a:extLst>
          </p:cNvPr>
          <p:cNvSpPr/>
          <p:nvPr/>
        </p:nvSpPr>
        <p:spPr>
          <a:xfrm>
            <a:off x="1" y="5085900"/>
            <a:ext cx="6007488" cy="38119500"/>
          </a:xfrm>
          <a:prstGeom prst="rect">
            <a:avLst/>
          </a:prstGeom>
          <a:solidFill>
            <a:srgbClr val="F28A00">
              <a:alpha val="47059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BF33FF7-3C4A-4A7D-8855-516D3853B1C6}"/>
              </a:ext>
            </a:extLst>
          </p:cNvPr>
          <p:cNvSpPr txBox="1"/>
          <p:nvPr/>
        </p:nvSpPr>
        <p:spPr>
          <a:xfrm>
            <a:off x="1705976" y="554445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D8FE196-2BD5-42F0-BA95-CF1576ADF086}"/>
              </a:ext>
            </a:extLst>
          </p:cNvPr>
          <p:cNvSpPr txBox="1"/>
          <p:nvPr/>
        </p:nvSpPr>
        <p:spPr>
          <a:xfrm>
            <a:off x="186460" y="6309543"/>
            <a:ext cx="5650872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mbria" panose="02040503050406030204" pitchFamily="18" charset="0"/>
              </a:rPr>
              <a:t>El trabajo consiste en el estudio de la venta de bebidas alcohólicas, principalmente cervezas y productos relacionados, a través de una plataforma de comercio electrónico. </a:t>
            </a:r>
            <a:endParaRPr lang="es-AR" sz="3200" dirty="0">
              <a:latin typeface="Cambria" panose="02040503050406030204" pitchFamily="18" charset="0"/>
            </a:endParaRPr>
          </a:p>
          <a:p>
            <a:endParaRPr lang="es-ES" sz="3200" dirty="0">
              <a:latin typeface="Cambria" panose="02040503050406030204" pitchFamily="18" charset="0"/>
            </a:endParaRPr>
          </a:p>
          <a:p>
            <a:r>
              <a:rPr lang="es-ES" sz="3200" dirty="0">
                <a:latin typeface="Cambria" panose="02040503050406030204" pitchFamily="18" charset="0"/>
              </a:rPr>
              <a:t>El objetivo consistió en encontrar patrones y comportamientos en los registros de compra del portal a través de la aplicación de algoritmos de aprendizaje no supervisado sobre los datos. </a:t>
            </a:r>
          </a:p>
          <a:p>
            <a:endParaRPr lang="es-ES" sz="3200" dirty="0">
              <a:latin typeface="Cambria" panose="02040503050406030204" pitchFamily="18" charset="0"/>
            </a:endParaRPr>
          </a:p>
          <a:p>
            <a:r>
              <a:rPr lang="es-ES" sz="3200" dirty="0">
                <a:latin typeface="Cambria" panose="02040503050406030204" pitchFamily="18" charset="0"/>
              </a:rPr>
              <a:t>Se partió de un set de datos con el registro de todas las compras efectuadas en la plataforma durante un periodo determinado, </a:t>
            </a:r>
            <a:r>
              <a:rPr lang="es-AR" sz="3200" dirty="0">
                <a:latin typeface="Cambria" panose="02040503050406030204" pitchFamily="18" charset="0"/>
              </a:rPr>
              <a:t>para luego</a:t>
            </a:r>
            <a:r>
              <a:rPr lang="es-ES" sz="3200" dirty="0">
                <a:latin typeface="Cambria" panose="02040503050406030204" pitchFamily="18" charset="0"/>
              </a:rPr>
              <a:t> realizar un análisis exploratorio de datos que permitió comprender en gran medida el comportamiento de compra/venta.</a:t>
            </a:r>
          </a:p>
          <a:p>
            <a:endParaRPr lang="es-AR" sz="3200" dirty="0">
              <a:latin typeface="Cambria" panose="02040503050406030204" pitchFamily="18" charset="0"/>
            </a:endParaRPr>
          </a:p>
          <a:p>
            <a:r>
              <a:rPr lang="es-ES" sz="3200" dirty="0">
                <a:latin typeface="Cambria" panose="02040503050406030204" pitchFamily="18" charset="0"/>
              </a:rPr>
              <a:t>Finalmente, se aplicó un modelo de aprendizaje no supervisado con el fin de determinar grupos de operaciones con características similares, a los cuales finalmente se les aplicó un último análisis exploratorio para obtener conclusiones.</a:t>
            </a:r>
            <a:endParaRPr lang="es-AR" sz="3200" dirty="0">
              <a:latin typeface="Cambria" panose="020405030504060302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D8D0E044-D506-4600-8FB1-347BC9048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66"/>
          <a:stretch/>
        </p:blipFill>
        <p:spPr>
          <a:xfrm>
            <a:off x="29261737" y="1204931"/>
            <a:ext cx="1973797" cy="22955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5F01BCB-EFEB-450C-A758-5AB6EF381BC1}"/>
              </a:ext>
            </a:extLst>
          </p:cNvPr>
          <p:cNvSpPr txBox="1"/>
          <p:nvPr/>
        </p:nvSpPr>
        <p:spPr>
          <a:xfrm>
            <a:off x="186460" y="25464842"/>
            <a:ext cx="565087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Se partió de un </a:t>
            </a:r>
            <a:r>
              <a:rPr lang="es-AR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 de carácter privado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con información para distintos países,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donde cada registro representa una operación de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compra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que incluye información detallada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precio, cantidad, tipo de producto, </a:t>
            </a:r>
            <a:r>
              <a:rPr lang="es-E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  <a:endParaRPr lang="es-E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E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Luego de una larga limpieza inicial, se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procedió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al estudio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de las operaciones realizadas en Argentina para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el año 2017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(el único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período con información completa),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una cantidad de 57.761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muestras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s-A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8D8A90F-B151-4A30-BB92-B51E9AA5C009}"/>
              </a:ext>
            </a:extLst>
          </p:cNvPr>
          <p:cNvSpPr txBox="1"/>
          <p:nvPr/>
        </p:nvSpPr>
        <p:spPr>
          <a:xfrm>
            <a:off x="1896335" y="24531389"/>
            <a:ext cx="243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err="1">
                <a:latin typeface="Cambria" panose="02040503050406030204" pitchFamily="18" charset="0"/>
              </a:rPr>
              <a:t>Dataset</a:t>
            </a:r>
            <a:endParaRPr lang="es-AR" sz="3600" b="1" dirty="0">
              <a:latin typeface="Cambria" panose="02040503050406030204" pitchFamily="18" charset="0"/>
            </a:endParaRPr>
          </a:p>
        </p:txBody>
      </p:sp>
      <p:pic>
        <p:nvPicPr>
          <p:cNvPr id="13" name="Imagen 12" descr="C:\Users\PC\AppData\Local\Microsoft\Windows\INetCache\Content.MSO\5C2A26A6.tmp">
            <a:extLst>
              <a:ext uri="{FF2B5EF4-FFF2-40B4-BE49-F238E27FC236}">
                <a16:creationId xmlns:a16="http://schemas.microsoft.com/office/drawing/2014/main" xmlns="" id="{54D3C653-5D06-408C-B865-6897087E5C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78" y="9483698"/>
            <a:ext cx="6222704" cy="5473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83A8DC03-06A7-491E-83BD-33DE24612A11}"/>
              </a:ext>
            </a:extLst>
          </p:cNvPr>
          <p:cNvCxnSpPr/>
          <p:nvPr/>
        </p:nvCxnSpPr>
        <p:spPr>
          <a:xfrm>
            <a:off x="843086" y="6129225"/>
            <a:ext cx="454250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90788325-B257-4564-A224-FA2FF81BB327}"/>
              </a:ext>
            </a:extLst>
          </p:cNvPr>
          <p:cNvCxnSpPr/>
          <p:nvPr/>
        </p:nvCxnSpPr>
        <p:spPr>
          <a:xfrm>
            <a:off x="749855" y="25116164"/>
            <a:ext cx="454250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Imagen 20" descr="C:\Users\PC\AppData\Local\Microsoft\Windows\INetCache\Content.MSO\8F1D018A.tmp">
            <a:extLst>
              <a:ext uri="{FF2B5EF4-FFF2-40B4-BE49-F238E27FC236}">
                <a16:creationId xmlns:a16="http://schemas.microsoft.com/office/drawing/2014/main" xmlns="" id="{043E0AA2-D18B-44D2-87C7-D8EFB57318F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b="9674"/>
          <a:stretch/>
        </p:blipFill>
        <p:spPr bwMode="auto">
          <a:xfrm>
            <a:off x="6293872" y="26232945"/>
            <a:ext cx="7619116" cy="33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BE6AA712-1892-4369-A5DB-05B997BDC232}"/>
              </a:ext>
            </a:extLst>
          </p:cNvPr>
          <p:cNvSpPr/>
          <p:nvPr/>
        </p:nvSpPr>
        <p:spPr>
          <a:xfrm>
            <a:off x="6223713" y="29714148"/>
            <a:ext cx="8088747" cy="704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Respecto al análisis por marca, pudimos observar que:</a:t>
            </a:r>
            <a:endParaRPr lang="es-ES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 gran mayoría de las compras de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marcas importadas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son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cervezas individuales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s-ES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 gran mayoría de las compras de </a:t>
            </a:r>
            <a:r>
              <a:rPr lang="es-E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marcas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nacionales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constituyen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packs mixtos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s-E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merchandising.</a:t>
            </a:r>
            <a:endParaRPr lang="es-ES" sz="32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Específicamente para las marcas “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Patagonia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 y “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Stella </a:t>
            </a:r>
            <a:r>
              <a:rPr lang="es-ES" sz="32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Artois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 las dos nacionales mas vendidas,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observa una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gran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cantidad de compras de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Packs Mixtos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con menor participación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Merchandising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y Cervezas. </a:t>
            </a:r>
            <a:endParaRPr lang="es-ES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3575DE2-5C0B-49AE-BF51-881C56E6BD06}"/>
              </a:ext>
            </a:extLst>
          </p:cNvPr>
          <p:cNvSpPr/>
          <p:nvPr/>
        </p:nvSpPr>
        <p:spPr>
          <a:xfrm>
            <a:off x="14853748" y="5504523"/>
            <a:ext cx="8814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latin typeface="Cambria" panose="02040503050406030204" pitchFamily="18" charset="0"/>
              </a:rPr>
              <a:t>Modelo de Aprendizaje No Supervisado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089DD19D-5BAB-48CC-8B99-DCC60AD4B741}"/>
              </a:ext>
            </a:extLst>
          </p:cNvPr>
          <p:cNvSpPr txBox="1"/>
          <p:nvPr/>
        </p:nvSpPr>
        <p:spPr>
          <a:xfrm>
            <a:off x="15198342" y="6312140"/>
            <a:ext cx="8088747" cy="188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 procedió a aplicar un modelo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de aprendizaje no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supervisado conocido como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s-E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s-E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lusterización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”, </a:t>
            </a:r>
            <a:r>
              <a:rPr lang="es-ES" sz="3200" b="1" dirty="0">
                <a:latin typeface="Cambria" panose="02040503050406030204" pitchFamily="18" charset="0"/>
                <a:ea typeface="Cambria" panose="02040503050406030204" pitchFamily="18" charset="0"/>
              </a:rPr>
              <a:t>empleando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 algoritmo K-</a:t>
            </a:r>
            <a:r>
              <a:rPr lang="es-E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means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el cual permite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encontrar </a:t>
            </a:r>
            <a:r>
              <a:rPr lang="es-E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similaridad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 entre las muestras del set de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datos. Este algoritmo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dada una cantidad de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clusters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a encontrar, determina y clasifica cada registro de acuerdo a la “distancia” de cada uno al “centro” del mismo. </a:t>
            </a:r>
          </a:p>
          <a:p>
            <a:endParaRPr lang="es-E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 realizó este procedimiento con 3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datasets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diferentes que consistían en: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completo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Marcas importadas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Marcas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nacionales.</a:t>
            </a:r>
          </a:p>
          <a:p>
            <a:endParaRPr lang="es-E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Finalmente, nos centramos en </a:t>
            </a:r>
            <a:r>
              <a:rPr lang="es-E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la clusterización de marcas nacionales </a:t>
            </a:r>
            <a:r>
              <a:rPr lang="es-E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ya que este presentó un resultado de agrupación (</a:t>
            </a:r>
            <a:r>
              <a:rPr lang="es-ES" sz="32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silhouette</a:t>
            </a:r>
            <a:r>
              <a:rPr lang="es-E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score) </a:t>
            </a:r>
            <a:r>
              <a:rPr lang="es-ES" sz="32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mayor en comparación al resto PONER SILHOUETTE f. </a:t>
            </a:r>
            <a:endParaRPr lang="es-ES" sz="32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E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 hacerlo, en primera instancia se llevó a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cabo una reducción de la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dimensionalidad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del mismo vía PCA, un algoritmo que permite obtener mejores resultados a partir de la combinación lineal de las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existentes, obteniendo lo siguiente: </a:t>
            </a:r>
            <a:endParaRPr lang="es-E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0227932-F3F7-4FBE-A1A6-A9FF4097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743" y="20344148"/>
            <a:ext cx="8244718" cy="54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37B28645-2E54-423C-A762-E3D61E14B7D8}"/>
              </a:ext>
            </a:extLst>
          </p:cNvPr>
          <p:cNvSpPr txBox="1"/>
          <p:nvPr/>
        </p:nvSpPr>
        <p:spPr>
          <a:xfrm>
            <a:off x="15201335" y="25876584"/>
            <a:ext cx="81175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2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s-ES" dirty="0" smtClean="0"/>
              <a:t>Esto implica que las </a:t>
            </a:r>
            <a:r>
              <a:rPr lang="es-ES" dirty="0"/>
              <a:t>primeras 2 </a:t>
            </a:r>
            <a:r>
              <a:rPr lang="es-ES" dirty="0" smtClean="0"/>
              <a:t>variables obtenidas por el PCA explicaron el </a:t>
            </a:r>
            <a:r>
              <a:rPr lang="es-ES" dirty="0"/>
              <a:t>40% de la variabilidad de los </a:t>
            </a:r>
            <a:r>
              <a:rPr lang="es-ES" dirty="0" smtClean="0"/>
              <a:t>datos, por lo que se utilizaron </a:t>
            </a:r>
            <a:r>
              <a:rPr lang="es-ES" dirty="0"/>
              <a:t>para la realización de los </a:t>
            </a:r>
            <a:r>
              <a:rPr lang="es-ES" dirty="0"/>
              <a:t>Clusters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Luego de reiteradas pruebas e iteraciones, se determinó que </a:t>
            </a:r>
            <a:r>
              <a:rPr lang="es-ES" b="1" dirty="0" smtClean="0"/>
              <a:t>los mejores resultados se obtenían indicando al algoritmo que busque 3 </a:t>
            </a:r>
            <a:r>
              <a:rPr lang="es-ES" b="1" dirty="0" err="1" smtClean="0"/>
              <a:t>clusters</a:t>
            </a:r>
            <a:r>
              <a:rPr lang="es-ES" dirty="0" smtClean="0"/>
              <a:t>. Los resultados fueron los siguientes:</a:t>
            </a:r>
            <a:endParaRPr lang="es-ES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xmlns="" id="{8137E23C-A819-472E-A6C2-F779076C6CC5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0" t="35042" r="35617" b="18391"/>
          <a:stretch/>
        </p:blipFill>
        <p:spPr bwMode="auto">
          <a:xfrm>
            <a:off x="14778066" y="30896814"/>
            <a:ext cx="8678321" cy="75005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0228B40C-7C6D-44F0-9942-D0E0C77411D8}"/>
              </a:ext>
            </a:extLst>
          </p:cNvPr>
          <p:cNvSpPr txBox="1"/>
          <p:nvPr/>
        </p:nvSpPr>
        <p:spPr>
          <a:xfrm>
            <a:off x="15221299" y="38504953"/>
            <a:ext cx="8117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El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ultimo paso consistió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en un EDA de los </a:t>
            </a:r>
            <a:r>
              <a:rPr lang="es-E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clusters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creados por el algoritmo de K-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Means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para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observar los comportamientos de compra dentro de ellos 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y encontrar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características diferenciales de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cada uno.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0B6DD700-95AC-448D-94E6-8F5976FBA374}"/>
              </a:ext>
            </a:extLst>
          </p:cNvPr>
          <p:cNvSpPr txBox="1"/>
          <p:nvPr/>
        </p:nvSpPr>
        <p:spPr>
          <a:xfrm>
            <a:off x="24137276" y="6309543"/>
            <a:ext cx="8044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Cambria" panose="02040503050406030204" pitchFamily="18" charset="0"/>
              </a:rPr>
              <a:t>El aprendizaje no supervisado nos </a:t>
            </a:r>
            <a:r>
              <a:rPr lang="es-AR" sz="3200" dirty="0">
                <a:latin typeface="Cambria" panose="02040503050406030204" pitchFamily="18" charset="0"/>
              </a:rPr>
              <a:t>permitió encontrar </a:t>
            </a:r>
            <a:r>
              <a:rPr lang="es-AR" sz="3200" b="1" dirty="0">
                <a:latin typeface="Cambria" panose="02040503050406030204" pitchFamily="18" charset="0"/>
              </a:rPr>
              <a:t>3 </a:t>
            </a:r>
            <a:r>
              <a:rPr lang="es-AR" sz="3200" b="1" dirty="0" err="1">
                <a:latin typeface="Cambria" panose="02040503050406030204" pitchFamily="18" charset="0"/>
              </a:rPr>
              <a:t>clusters</a:t>
            </a:r>
            <a:r>
              <a:rPr lang="es-AR" sz="3200" b="1" dirty="0">
                <a:latin typeface="Cambria" panose="02040503050406030204" pitchFamily="18" charset="0"/>
              </a:rPr>
              <a:t> bien definidos</a:t>
            </a:r>
            <a:r>
              <a:rPr lang="es-AR" sz="3200" dirty="0">
                <a:latin typeface="Cambria" panose="02040503050406030204" pitchFamily="18" charset="0"/>
              </a:rPr>
              <a:t>, cuyas características principales están </a:t>
            </a:r>
            <a:r>
              <a:rPr lang="es-AR" sz="3200" dirty="0" smtClean="0">
                <a:latin typeface="Cambria" panose="02040503050406030204" pitchFamily="18" charset="0"/>
              </a:rPr>
              <a:t>determinadas por </a:t>
            </a:r>
            <a:r>
              <a:rPr lang="es-AR" sz="3200" dirty="0">
                <a:latin typeface="Cambria" panose="02040503050406030204" pitchFamily="18" charset="0"/>
              </a:rPr>
              <a:t>el </a:t>
            </a:r>
            <a:r>
              <a:rPr lang="es-AR" sz="3200" b="1" dirty="0">
                <a:latin typeface="Cambria" panose="02040503050406030204" pitchFamily="18" charset="0"/>
              </a:rPr>
              <a:t>precio</a:t>
            </a:r>
            <a:r>
              <a:rPr lang="es-AR" sz="3200" dirty="0">
                <a:latin typeface="Cambria" panose="02040503050406030204" pitchFamily="18" charset="0"/>
              </a:rPr>
              <a:t> y la </a:t>
            </a:r>
            <a:r>
              <a:rPr lang="es-AR" sz="3200" b="1" dirty="0">
                <a:latin typeface="Cambria" panose="02040503050406030204" pitchFamily="18" charset="0"/>
              </a:rPr>
              <a:t>cantidad de compras.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B0E4F0D5-E2F5-470E-B970-8B3153C73E33}"/>
              </a:ext>
            </a:extLst>
          </p:cNvPr>
          <p:cNvSpPr txBox="1"/>
          <p:nvPr/>
        </p:nvSpPr>
        <p:spPr>
          <a:xfrm>
            <a:off x="24063684" y="28327935"/>
            <a:ext cx="8044458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s-ES" dirty="0" smtClean="0"/>
              <a:t>Estos grupos encontrados nos permitieron no solo validar empíricamente que la </a:t>
            </a:r>
            <a:r>
              <a:rPr lang="es-ES" dirty="0" err="1" smtClean="0"/>
              <a:t>clusterización</a:t>
            </a:r>
            <a:r>
              <a:rPr lang="es-ES" dirty="0" smtClean="0"/>
              <a:t> realizada fue correcta, sino también obtener algunos </a:t>
            </a:r>
            <a:r>
              <a:rPr lang="es-ES" dirty="0" err="1" smtClean="0"/>
              <a:t>insights</a:t>
            </a:r>
            <a:r>
              <a:rPr lang="es-ES" dirty="0" smtClean="0"/>
              <a:t> valiosos para el negocio, como que </a:t>
            </a:r>
            <a:r>
              <a:rPr lang="es-ES" b="1" dirty="0" smtClean="0"/>
              <a:t>la venta de productos unitarios de alto valor </a:t>
            </a:r>
            <a:r>
              <a:rPr lang="es-ES" dirty="0" smtClean="0"/>
              <a:t>como la Conservadora marca “Corona”, el producto más vendido y con una gran inversión de publicidad, </a:t>
            </a:r>
            <a:r>
              <a:rPr lang="es-ES" b="1" dirty="0" smtClean="0"/>
              <a:t>no genera una fidelización del cliente sobre la plataforma de e-</a:t>
            </a:r>
            <a:r>
              <a:rPr lang="es-ES" b="1" dirty="0" err="1" smtClean="0"/>
              <a:t>commerce</a:t>
            </a:r>
            <a:r>
              <a:rPr lang="es-ES" dirty="0" smtClean="0"/>
              <a:t>, o que los </a:t>
            </a:r>
            <a:r>
              <a:rPr lang="es-ES" b="1" dirty="0" smtClean="0"/>
              <a:t>productos nacionales que generan la mayor cantidad de ventas tienen características en común</a:t>
            </a:r>
            <a:r>
              <a:rPr lang="es-ES" dirty="0" smtClean="0"/>
              <a:t> (packs,  valores entre </a:t>
            </a:r>
            <a:r>
              <a:rPr lang="es-ES" dirty="0">
                <a:highlight>
                  <a:srgbClr val="FFFF00"/>
                </a:highlight>
                <a:ea typeface="Cambria" panose="02040503050406030204" pitchFamily="18" charset="0"/>
              </a:rPr>
              <a:t>PONER LIMITES DEL </a:t>
            </a:r>
            <a:r>
              <a:rPr lang="es-ES" dirty="0" smtClean="0">
                <a:highlight>
                  <a:srgbClr val="FFFF00"/>
                </a:highlight>
                <a:ea typeface="Cambria" panose="02040503050406030204" pitchFamily="18" charset="0"/>
              </a:rPr>
              <a:t>IQR DEL BOXPLOT DE </a:t>
            </a:r>
            <a:r>
              <a:rPr lang="es-ES" dirty="0" err="1" smtClean="0">
                <a:highlight>
                  <a:srgbClr val="FFFF00"/>
                </a:highlight>
                <a:ea typeface="Cambria" panose="02040503050406030204" pitchFamily="18" charset="0"/>
              </a:rPr>
              <a:t>PRECIO</a:t>
            </a:r>
            <a:r>
              <a:rPr lang="es-ES" dirty="0" err="1" smtClean="0"/>
              <a:t>,etc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/>
              <a:t>A efectos del alcance </a:t>
            </a:r>
            <a:r>
              <a:rPr lang="es-ES" dirty="0" smtClean="0"/>
              <a:t>del trabajo</a:t>
            </a:r>
            <a:r>
              <a:rPr lang="es-ES" dirty="0"/>
              <a:t>, </a:t>
            </a:r>
            <a:r>
              <a:rPr lang="es-ES" dirty="0" smtClean="0"/>
              <a:t>y como futuras posibilidades a analizar, se encuentran: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A</a:t>
            </a:r>
            <a:r>
              <a:rPr lang="es-ES" dirty="0" smtClean="0"/>
              <a:t>nálisis </a:t>
            </a:r>
            <a:r>
              <a:rPr lang="es-ES" dirty="0"/>
              <a:t>profundos de estacionalidad (con disponibilidad de datos de otros años</a:t>
            </a:r>
            <a:r>
              <a:rPr lang="es-E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Aplicación </a:t>
            </a:r>
            <a:r>
              <a:rPr lang="es-ES" dirty="0"/>
              <a:t>de algoritmos </a:t>
            </a:r>
            <a:r>
              <a:rPr lang="es-ES" dirty="0" smtClean="0"/>
              <a:t>predictivos de compras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Análisis </a:t>
            </a:r>
            <a:r>
              <a:rPr lang="es-ES" dirty="0"/>
              <a:t>de </a:t>
            </a:r>
            <a:r>
              <a:rPr lang="es-ES" dirty="0" err="1"/>
              <a:t>clusters</a:t>
            </a:r>
            <a:r>
              <a:rPr lang="es-ES" dirty="0"/>
              <a:t> para compras de cervezas </a:t>
            </a:r>
            <a:r>
              <a:rPr lang="es-ES" dirty="0" smtClean="0"/>
              <a:t>importadas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s-ES" dirty="0" smtClean="0"/>
              <a:t>ncidencia </a:t>
            </a:r>
            <a:r>
              <a:rPr lang="es-ES" dirty="0"/>
              <a:t>de campañas de publicidad sobre las ventas.</a:t>
            </a:r>
            <a:endParaRPr lang="es-AR" dirty="0"/>
          </a:p>
          <a:p>
            <a:endParaRPr lang="es-ES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8AE015E2-6EED-4E42-8FFE-28EA16EE9ED8}"/>
              </a:ext>
            </a:extLst>
          </p:cNvPr>
          <p:cNvSpPr/>
          <p:nvPr/>
        </p:nvSpPr>
        <p:spPr>
          <a:xfrm>
            <a:off x="26051335" y="9405578"/>
            <a:ext cx="4460900" cy="174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err="1"/>
              <a:t>Boxplots</a:t>
            </a:r>
            <a:r>
              <a:rPr lang="es-AR" sz="3200" dirty="0"/>
              <a:t> de precio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92A22552-EF29-49DE-9012-5FA95307D031}"/>
              </a:ext>
            </a:extLst>
          </p:cNvPr>
          <p:cNvSpPr/>
          <p:nvPr/>
        </p:nvSpPr>
        <p:spPr>
          <a:xfrm>
            <a:off x="25628384" y="11906961"/>
            <a:ext cx="4883851" cy="138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err="1"/>
              <a:t>Boxplots</a:t>
            </a:r>
            <a:r>
              <a:rPr lang="es-AR" sz="3200" dirty="0"/>
              <a:t> de cantidad</a:t>
            </a:r>
          </a:p>
        </p:txBody>
      </p:sp>
      <p:sp>
        <p:nvSpPr>
          <p:cNvPr id="36" name="CuadroTexto 10">
            <a:extLst>
              <a:ext uri="{FF2B5EF4-FFF2-40B4-BE49-F238E27FC236}">
                <a16:creationId xmlns:a16="http://schemas.microsoft.com/office/drawing/2014/main" xmlns="" id="{65F01BCB-EFEB-450C-A758-5AB6EF381BC1}"/>
              </a:ext>
            </a:extLst>
          </p:cNvPr>
          <p:cNvSpPr txBox="1"/>
          <p:nvPr/>
        </p:nvSpPr>
        <p:spPr>
          <a:xfrm>
            <a:off x="6255245" y="6312140"/>
            <a:ext cx="8088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 analizó la cantidad de compras por usuario, encontrando que la mediana es de 1 compra. Solo en algunos casos se realizan 2 compras, mientras que mas de 3 compras ya se consideran casos totalmente extraordinarios.</a:t>
            </a:r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AR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49854" y="34647081"/>
            <a:ext cx="4635735" cy="1200329"/>
            <a:chOff x="513025" y="33745259"/>
            <a:chExt cx="5202621" cy="1200329"/>
          </a:xfrm>
        </p:grpSpPr>
        <p:sp>
          <p:nvSpPr>
            <p:cNvPr id="40" name="CuadroTexto 16">
              <a:extLst>
                <a:ext uri="{FF2B5EF4-FFF2-40B4-BE49-F238E27FC236}">
                  <a16:creationId xmlns:a16="http://schemas.microsoft.com/office/drawing/2014/main" xmlns="" id="{F685361C-97D1-4848-89EB-4DC0FA8E74A5}"/>
                </a:ext>
              </a:extLst>
            </p:cNvPr>
            <p:cNvSpPr txBox="1"/>
            <p:nvPr/>
          </p:nvSpPr>
          <p:spPr>
            <a:xfrm>
              <a:off x="513025" y="33745259"/>
              <a:ext cx="52026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b="1" dirty="0">
                  <a:latin typeface="Cambria" panose="02040503050406030204" pitchFamily="18" charset="0"/>
                </a:rPr>
                <a:t>Análisis Exploratorio </a:t>
              </a:r>
              <a:endParaRPr lang="es-AR" sz="3600" b="1" dirty="0" smtClean="0">
                <a:latin typeface="Cambria" panose="02040503050406030204" pitchFamily="18" charset="0"/>
              </a:endParaRPr>
            </a:p>
            <a:p>
              <a:pPr algn="ctr"/>
              <a:r>
                <a:rPr lang="es-AR" sz="3600" b="1" dirty="0" smtClean="0">
                  <a:latin typeface="Cambria" panose="02040503050406030204" pitchFamily="18" charset="0"/>
                </a:rPr>
                <a:t>de </a:t>
              </a:r>
              <a:r>
                <a:rPr lang="es-AR" sz="3600" b="1" dirty="0">
                  <a:latin typeface="Cambria" panose="02040503050406030204" pitchFamily="18" charset="0"/>
                </a:rPr>
                <a:t>Datos</a:t>
              </a:r>
            </a:p>
          </p:txBody>
        </p:sp>
        <p:cxnSp>
          <p:nvCxnSpPr>
            <p:cNvPr id="47" name="Conector recto 15">
              <a:extLst>
                <a:ext uri="{FF2B5EF4-FFF2-40B4-BE49-F238E27FC236}">
                  <a16:creationId xmlns:a16="http://schemas.microsoft.com/office/drawing/2014/main" xmlns="" id="{90788325-B257-4564-A224-FA2FF81BB327}"/>
                </a:ext>
              </a:extLst>
            </p:cNvPr>
            <p:cNvCxnSpPr/>
            <p:nvPr/>
          </p:nvCxnSpPr>
          <p:spPr>
            <a:xfrm>
              <a:off x="2085496" y="34914057"/>
              <a:ext cx="2032457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recto 15">
              <a:extLst>
                <a:ext uri="{FF2B5EF4-FFF2-40B4-BE49-F238E27FC236}">
                  <a16:creationId xmlns:a16="http://schemas.microsoft.com/office/drawing/2014/main" xmlns="" id="{90788325-B257-4564-A224-FA2FF81BB327}"/>
                </a:ext>
              </a:extLst>
            </p:cNvPr>
            <p:cNvCxnSpPr/>
            <p:nvPr/>
          </p:nvCxnSpPr>
          <p:spPr>
            <a:xfrm>
              <a:off x="820513" y="34345423"/>
              <a:ext cx="4542503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CuadroTexto 4">
            <a:extLst>
              <a:ext uri="{FF2B5EF4-FFF2-40B4-BE49-F238E27FC236}">
                <a16:creationId xmlns:a16="http://schemas.microsoft.com/office/drawing/2014/main" xmlns="" id="{3CC9C5DD-015B-4BE1-8ADE-C0A792ED5BE6}"/>
              </a:ext>
            </a:extLst>
          </p:cNvPr>
          <p:cNvSpPr txBox="1"/>
          <p:nvPr/>
        </p:nvSpPr>
        <p:spPr>
          <a:xfrm>
            <a:off x="186460" y="36051543"/>
            <a:ext cx="56508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El objetivo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del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análisis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consistió en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comprender el comportamiento de las compras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mas representativas para la plataforma de E-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commerce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, lo cual implica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conocer:</a:t>
            </a:r>
            <a:endParaRPr lang="es-E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Productos más adquiridos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 </a:t>
            </a:r>
            <a:r>
              <a:rPr lang="es-E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categoria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y </a:t>
            </a:r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marca </a:t>
            </a:r>
            <a:endParaRPr lang="es-E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 e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stacionalidad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Fidelidad de compra de los usuarios con la plataforma</a:t>
            </a:r>
            <a:endParaRPr lang="es-E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CuadroTexto 10">
            <a:extLst>
              <a:ext uri="{FF2B5EF4-FFF2-40B4-BE49-F238E27FC236}">
                <a16:creationId xmlns:a16="http://schemas.microsoft.com/office/drawing/2014/main" xmlns="" id="{65F01BCB-EFEB-450C-A758-5AB6EF381BC1}"/>
              </a:ext>
            </a:extLst>
          </p:cNvPr>
          <p:cNvSpPr txBox="1"/>
          <p:nvPr/>
        </p:nvSpPr>
        <p:spPr>
          <a:xfrm>
            <a:off x="6259408" y="17686538"/>
            <a:ext cx="80887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Al observar las </a:t>
            </a:r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compras por 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producto, se pudo verificar </a:t>
            </a:r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que los productos más comprados 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fueron “Pack Conservadora Corona” y “Copas Stella </a:t>
            </a:r>
            <a:r>
              <a:rPr lang="es-AR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Artois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”, </a:t>
            </a:r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lo que 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permitió validar que </a:t>
            </a:r>
            <a:r>
              <a:rPr lang="es-AR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las grandes </a:t>
            </a:r>
            <a:r>
              <a:rPr lang="es-AR" sz="3200" b="1" dirty="0">
                <a:latin typeface="Cambria" panose="02040503050406030204" pitchFamily="18" charset="0"/>
                <a:ea typeface="Cambria" panose="02040503050406030204" pitchFamily="18" charset="0"/>
              </a:rPr>
              <a:t>campañas </a:t>
            </a:r>
            <a:r>
              <a:rPr lang="es-AR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publicitarias de venta de productos a través de este portal tuvieron un impacto en su volumen de ventas.</a:t>
            </a:r>
            <a:endParaRPr lang="es-AR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CuadroTexto 10">
            <a:extLst>
              <a:ext uri="{FF2B5EF4-FFF2-40B4-BE49-F238E27FC236}">
                <a16:creationId xmlns:a16="http://schemas.microsoft.com/office/drawing/2014/main" xmlns="" id="{65F01BCB-EFEB-450C-A758-5AB6EF381BC1}"/>
              </a:ext>
            </a:extLst>
          </p:cNvPr>
          <p:cNvSpPr txBox="1"/>
          <p:nvPr/>
        </p:nvSpPr>
        <p:spPr>
          <a:xfrm>
            <a:off x="6255245" y="21967551"/>
            <a:ext cx="80887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EDA continuó con el análisis de las categorías mas adquiridas, en el que se observó que mas de la mitad (55%) de las compras consistieron en </a:t>
            </a:r>
            <a:r>
              <a:rPr lang="es-AR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“Packs Mixtos” 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que incluyen </a:t>
            </a:r>
            <a:r>
              <a:rPr lang="es-AR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Cervezas + </a:t>
            </a:r>
            <a:r>
              <a:rPr lang="es-AR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Merchandising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mientras que cada una de ellas por separado representaba un 35% y 10% respectivamente.</a:t>
            </a:r>
            <a:endParaRPr lang="es-AR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 rot="20091787">
            <a:off x="9724308" y="41505277"/>
            <a:ext cx="1605717" cy="245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i="1" dirty="0">
              <a:solidFill>
                <a:schemeClr val="tx1"/>
              </a:solidFill>
              <a:latin typeface="Calibri" panose="020F0502020204030204" pitchFamily="34" charset="0"/>
              <a:ea typeface="Adobe Ming Std L" panose="02020300000000000000" pitchFamily="18" charset="-128"/>
              <a:cs typeface="Adobe Devanagari" panose="02040503050201020203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53196" y="37033461"/>
            <a:ext cx="7629782" cy="4277303"/>
            <a:chOff x="6453196" y="37033461"/>
            <a:chExt cx="7629782" cy="4277303"/>
          </a:xfrm>
        </p:grpSpPr>
        <p:pic>
          <p:nvPicPr>
            <p:cNvPr id="22" name="Imagen 21" descr="C:\Users\PC\AppData\Local\Microsoft\Windows\INetCache\Content.MSO\A2FD0228.tmp">
              <a:extLst>
                <a:ext uri="{FF2B5EF4-FFF2-40B4-BE49-F238E27FC236}">
                  <a16:creationId xmlns:a16="http://schemas.microsoft.com/office/drawing/2014/main" xmlns="" id="{EDA3CA04-B996-4500-A992-DED595193DB4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196" y="37033461"/>
              <a:ext cx="7629782" cy="4277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/>
            <p:cNvSpPr/>
            <p:nvPr/>
          </p:nvSpPr>
          <p:spPr>
            <a:xfrm rot="20091787">
              <a:off x="9724309" y="40011413"/>
              <a:ext cx="1605717" cy="245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i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Adobe Ming Std L" panose="02020300000000000000" pitchFamily="18" charset="-128"/>
                  <a:cs typeface="Adobe Devanagari" panose="02040503050201020203" pitchFamily="18" charset="0"/>
                </a:rPr>
                <a:t>Own</a:t>
              </a:r>
              <a:r>
                <a:rPr lang="es-AR" i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Adobe Ming Std L" panose="02020300000000000000" pitchFamily="18" charset="-128"/>
                  <a:cs typeface="Adobe Devanagari" panose="02040503050201020203" pitchFamily="18" charset="0"/>
                </a:rPr>
                <a:t> </a:t>
              </a:r>
              <a:r>
                <a:rPr lang="es-AR" i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Adobe Ming Std L" panose="02020300000000000000" pitchFamily="18" charset="-128"/>
                  <a:cs typeface="Adobe Devanagari" panose="02040503050201020203" pitchFamily="18" charset="0"/>
                </a:rPr>
                <a:t>Products</a:t>
              </a:r>
              <a:endParaRPr lang="es-AR" i="1" dirty="0">
                <a:solidFill>
                  <a:schemeClr val="tx1"/>
                </a:solidFill>
                <a:latin typeface="Calibri" panose="020F0502020204030204" pitchFamily="34" charset="0"/>
                <a:ea typeface="Adobe Ming Std L" panose="02020300000000000000" pitchFamily="18" charset="-128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53" name="Conector recto 2">
            <a:extLst>
              <a:ext uri="{FF2B5EF4-FFF2-40B4-BE49-F238E27FC236}">
                <a16:creationId xmlns:a16="http://schemas.microsoft.com/office/drawing/2014/main" xmlns="" id="{83A8DC03-06A7-491E-83BD-33DE24612A11}"/>
              </a:ext>
            </a:extLst>
          </p:cNvPr>
          <p:cNvCxnSpPr/>
          <p:nvPr/>
        </p:nvCxnSpPr>
        <p:spPr>
          <a:xfrm>
            <a:off x="17008814" y="6227822"/>
            <a:ext cx="454250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2">
            <a:extLst>
              <a:ext uri="{FF2B5EF4-FFF2-40B4-BE49-F238E27FC236}">
                <a16:creationId xmlns:a16="http://schemas.microsoft.com/office/drawing/2014/main" xmlns="" id="{83A8DC03-06A7-491E-83BD-33DE24612A11}"/>
              </a:ext>
            </a:extLst>
          </p:cNvPr>
          <p:cNvCxnSpPr/>
          <p:nvPr/>
        </p:nvCxnSpPr>
        <p:spPr>
          <a:xfrm>
            <a:off x="25814660" y="6170051"/>
            <a:ext cx="454250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ángulo 14">
            <a:extLst>
              <a:ext uri="{FF2B5EF4-FFF2-40B4-BE49-F238E27FC236}">
                <a16:creationId xmlns:a16="http://schemas.microsoft.com/office/drawing/2014/main" xmlns="" id="{43575DE2-5C0B-49AE-BF51-881C56E6BD06}"/>
              </a:ext>
            </a:extLst>
          </p:cNvPr>
          <p:cNvSpPr/>
          <p:nvPr/>
        </p:nvSpPr>
        <p:spPr>
          <a:xfrm>
            <a:off x="26479110" y="5499657"/>
            <a:ext cx="3605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 smtClean="0">
                <a:latin typeface="Cambria" panose="02040503050406030204" pitchFamily="18" charset="0"/>
              </a:rPr>
              <a:t>Conclusiones</a:t>
            </a:r>
            <a:endParaRPr lang="es-AR" sz="3600" b="1" dirty="0">
              <a:latin typeface="Cambria" panose="02040503050406030204" pitchFamily="18" charset="0"/>
            </a:endParaRPr>
          </a:p>
        </p:txBody>
      </p:sp>
      <p:sp>
        <p:nvSpPr>
          <p:cNvPr id="56" name="CuadroTexto 41">
            <a:extLst>
              <a:ext uri="{FF2B5EF4-FFF2-40B4-BE49-F238E27FC236}">
                <a16:creationId xmlns:a16="http://schemas.microsoft.com/office/drawing/2014/main" xmlns="" id="{B0E4F0D5-E2F5-470E-B970-8B3153C73E33}"/>
              </a:ext>
            </a:extLst>
          </p:cNvPr>
          <p:cNvSpPr txBox="1"/>
          <p:nvPr/>
        </p:nvSpPr>
        <p:spPr>
          <a:xfrm>
            <a:off x="24063683" y="14203485"/>
            <a:ext cx="8044458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s-ES" dirty="0" smtClean="0"/>
              <a:t>Sus características son </a:t>
            </a:r>
            <a:r>
              <a:rPr lang="es-ES" dirty="0"/>
              <a:t>entonces:</a:t>
            </a:r>
          </a:p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0: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>
                <a:latin typeface="Cambria" panose="02040503050406030204" pitchFamily="18" charset="0"/>
              </a:rPr>
              <a:t>P</a:t>
            </a:r>
            <a:r>
              <a:rPr lang="es-AR" sz="3200" dirty="0" smtClean="0">
                <a:latin typeface="Cambria" panose="02040503050406030204" pitchFamily="18" charset="0"/>
              </a:rPr>
              <a:t>roductos extraordinarios (</a:t>
            </a:r>
            <a:r>
              <a:rPr lang="es-AR" sz="3200" dirty="0" err="1" smtClean="0">
                <a:latin typeface="Cambria" panose="02040503050406030204" pitchFamily="18" charset="0"/>
              </a:rPr>
              <a:t>merchandising</a:t>
            </a:r>
            <a:r>
              <a:rPr lang="es-AR" sz="3200" dirty="0" smtClean="0">
                <a:latin typeface="Cambria" panose="02040503050406030204" pitchFamily="18" charset="0"/>
              </a:rPr>
              <a:t> </a:t>
            </a:r>
            <a:r>
              <a:rPr lang="es-AR" sz="3200" dirty="0" err="1" smtClean="0">
                <a:latin typeface="Cambria" panose="02040503050406030204" pitchFamily="18" charset="0"/>
              </a:rPr>
              <a:t>premium</a:t>
            </a:r>
            <a:r>
              <a:rPr lang="es-AR" sz="3200" dirty="0" smtClean="0">
                <a:latin typeface="Cambria" panose="02040503050406030204" pitchFamily="18" charset="0"/>
              </a:rPr>
              <a:t>, productos de navidad, </a:t>
            </a:r>
            <a:r>
              <a:rPr lang="es-AR" sz="3200" dirty="0" err="1" smtClean="0">
                <a:latin typeface="Cambria" panose="02040503050406030204" pitchFamily="18" charset="0"/>
              </a:rPr>
              <a:t>etc</a:t>
            </a:r>
            <a:r>
              <a:rPr lang="es-AR" sz="3200" dirty="0" smtClean="0">
                <a:latin typeface="Cambria" panose="02040503050406030204" pitchFamily="18" charset="0"/>
              </a:rPr>
              <a:t>)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Productos de alto valor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Los </a:t>
            </a:r>
            <a:r>
              <a:rPr lang="es-AR" sz="3200" dirty="0">
                <a:latin typeface="Cambria" panose="02040503050406030204" pitchFamily="18" charset="0"/>
              </a:rPr>
              <a:t>usuarios de este </a:t>
            </a:r>
            <a:r>
              <a:rPr lang="es-AR" sz="3200" dirty="0" err="1">
                <a:latin typeface="Cambria" panose="02040503050406030204" pitchFamily="18" charset="0"/>
              </a:rPr>
              <a:t>cluster</a:t>
            </a:r>
            <a:r>
              <a:rPr lang="es-AR" sz="3200" dirty="0">
                <a:latin typeface="Cambria" panose="02040503050406030204" pitchFamily="18" charset="0"/>
              </a:rPr>
              <a:t> solo compraron </a:t>
            </a:r>
            <a:r>
              <a:rPr lang="es-AR" sz="3200" dirty="0" smtClean="0">
                <a:latin typeface="Cambria" panose="02040503050406030204" pitchFamily="18" charset="0"/>
              </a:rPr>
              <a:t>una única vez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El </a:t>
            </a:r>
            <a:r>
              <a:rPr lang="es-AR" sz="3200" dirty="0">
                <a:latin typeface="Cambria" panose="02040503050406030204" pitchFamily="18" charset="0"/>
              </a:rPr>
              <a:t>55% de los </a:t>
            </a:r>
            <a:r>
              <a:rPr lang="es-AR" sz="3200" dirty="0" err="1">
                <a:latin typeface="Cambria" panose="02040503050406030204" pitchFamily="18" charset="0"/>
              </a:rPr>
              <a:t>samples</a:t>
            </a:r>
            <a:r>
              <a:rPr lang="es-AR" sz="3200" dirty="0">
                <a:latin typeface="Cambria" panose="02040503050406030204" pitchFamily="18" charset="0"/>
              </a:rPr>
              <a:t> consisten en el producto “Conservadora Corona</a:t>
            </a:r>
            <a:r>
              <a:rPr lang="es-AR" sz="3200" dirty="0" smtClean="0">
                <a:latin typeface="Cambria" panose="02040503050406030204" pitchFamily="18" charset="0"/>
              </a:rPr>
              <a:t>”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s-AR" sz="32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</a:t>
            </a:r>
            <a:r>
              <a:rPr lang="es-ES" b="1" dirty="0" smtClean="0"/>
              <a:t>1:</a:t>
            </a:r>
            <a:endParaRPr lang="es-ES" b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Packs , tanto de copas como de cervezas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Productos de valor intermedio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No </a:t>
            </a:r>
            <a:r>
              <a:rPr lang="es-AR" sz="3200" dirty="0">
                <a:latin typeface="Cambria" panose="02040503050406030204" pitchFamily="18" charset="0"/>
              </a:rPr>
              <a:t>se aprecian grandes distinciones entre </a:t>
            </a:r>
            <a:r>
              <a:rPr lang="es-AR" sz="3200" dirty="0" smtClean="0">
                <a:latin typeface="Cambria" panose="02040503050406030204" pitchFamily="18" charset="0"/>
              </a:rPr>
              <a:t>marcas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El </a:t>
            </a:r>
            <a:r>
              <a:rPr lang="es-AR" sz="3200" dirty="0" err="1" smtClean="0">
                <a:latin typeface="Cambria" panose="02040503050406030204" pitchFamily="18" charset="0"/>
              </a:rPr>
              <a:t>cluster</a:t>
            </a:r>
            <a:r>
              <a:rPr lang="es-AR" sz="3200" dirty="0" smtClean="0">
                <a:latin typeface="Cambria" panose="02040503050406030204" pitchFamily="18" charset="0"/>
              </a:rPr>
              <a:t> de </a:t>
            </a:r>
            <a:r>
              <a:rPr lang="es-AR" sz="3200" dirty="0">
                <a:latin typeface="Cambria" panose="02040503050406030204" pitchFamily="18" charset="0"/>
              </a:rPr>
              <a:t>mayor volumen de compras </a:t>
            </a:r>
            <a:endParaRPr lang="es-AR" sz="3200" dirty="0" smtClean="0">
              <a:latin typeface="Cambria" panose="020405030504060302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s-AR" sz="32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 err="1"/>
              <a:t>Cluster</a:t>
            </a:r>
            <a:r>
              <a:rPr lang="es-ES" b="1" dirty="0"/>
              <a:t> </a:t>
            </a:r>
            <a:r>
              <a:rPr lang="es-ES" b="1" dirty="0" smtClean="0"/>
              <a:t>2:</a:t>
            </a:r>
            <a:endParaRPr lang="es-ES" b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Productos individuales</a:t>
            </a:r>
            <a:r>
              <a:rPr lang="es-AR" sz="3200" dirty="0">
                <a:latin typeface="Cambria" panose="02040503050406030204" pitchFamily="18" charset="0"/>
              </a:rPr>
              <a:t>, principalmente copas y </a:t>
            </a:r>
            <a:r>
              <a:rPr lang="es-AR" sz="3200" dirty="0" smtClean="0">
                <a:latin typeface="Cambria" panose="02040503050406030204" pitchFamily="18" charset="0"/>
              </a:rPr>
              <a:t>cervezas.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Productos </a:t>
            </a:r>
            <a:r>
              <a:rPr lang="es-AR" sz="3200" dirty="0">
                <a:latin typeface="Cambria" panose="02040503050406030204" pitchFamily="18" charset="0"/>
              </a:rPr>
              <a:t>de valor </a:t>
            </a:r>
            <a:r>
              <a:rPr lang="es-AR" sz="3200" dirty="0" smtClean="0">
                <a:latin typeface="Cambria" panose="02040503050406030204" pitchFamily="18" charset="0"/>
              </a:rPr>
              <a:t>inferior.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s-AR" sz="3200" dirty="0" smtClean="0">
                <a:latin typeface="Cambria" panose="02040503050406030204" pitchFamily="18" charset="0"/>
              </a:rPr>
              <a:t>La </a:t>
            </a:r>
            <a:r>
              <a:rPr lang="es-AR" sz="3200" dirty="0">
                <a:latin typeface="Cambria" panose="02040503050406030204" pitchFamily="18" charset="0"/>
              </a:rPr>
              <a:t>gran mayoría de los productos de </a:t>
            </a:r>
            <a:r>
              <a:rPr lang="es-AR" sz="3200" dirty="0" err="1" smtClean="0">
                <a:latin typeface="Cambria" panose="02040503050406030204" pitchFamily="18" charset="0"/>
              </a:rPr>
              <a:t>merchandising</a:t>
            </a:r>
            <a:r>
              <a:rPr lang="es-AR" sz="3200" dirty="0" smtClean="0">
                <a:latin typeface="Cambria" panose="02040503050406030204" pitchFamily="18" charset="0"/>
              </a:rPr>
              <a:t>, que representaban un bajo volumen de ventas, se encuentran incluidos en este </a:t>
            </a:r>
            <a:r>
              <a:rPr lang="es-AR" sz="3200" dirty="0" err="1" smtClean="0">
                <a:latin typeface="Cambria" panose="02040503050406030204" pitchFamily="18" charset="0"/>
              </a:rPr>
              <a:t>cluster</a:t>
            </a:r>
            <a:r>
              <a:rPr lang="es-AR" sz="32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7" name="CuadroTexto 10">
            <a:extLst>
              <a:ext uri="{FF2B5EF4-FFF2-40B4-BE49-F238E27FC236}">
                <a16:creationId xmlns:a16="http://schemas.microsoft.com/office/drawing/2014/main" xmlns="" id="{65F01BCB-EFEB-450C-A758-5AB6EF381BC1}"/>
              </a:ext>
            </a:extLst>
          </p:cNvPr>
          <p:cNvSpPr txBox="1"/>
          <p:nvPr/>
        </p:nvSpPr>
        <p:spPr>
          <a:xfrm>
            <a:off x="6223713" y="15043409"/>
            <a:ext cx="80887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Esto </a:t>
            </a:r>
            <a:r>
              <a:rPr lang="es-AR" sz="3200" dirty="0">
                <a:latin typeface="Cambria" panose="02040503050406030204" pitchFamily="18" charset="0"/>
                <a:ea typeface="Cambria" panose="02040503050406030204" pitchFamily="18" charset="0"/>
              </a:rPr>
              <a:t>significa que </a:t>
            </a:r>
            <a:r>
              <a:rPr lang="es-AR" sz="3200" b="1" dirty="0">
                <a:latin typeface="Cambria" panose="02040503050406030204" pitchFamily="18" charset="0"/>
                <a:ea typeface="Cambria" panose="02040503050406030204" pitchFamily="18" charset="0"/>
              </a:rPr>
              <a:t>la mayoría de los usuarios no reincide a efectuar </a:t>
            </a:r>
            <a:r>
              <a:rPr lang="es-AR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multiples</a:t>
            </a:r>
            <a:r>
              <a:rPr lang="es-AR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compras </a:t>
            </a:r>
            <a:r>
              <a:rPr lang="es-AR" sz="3200" b="1" dirty="0">
                <a:latin typeface="Cambria" panose="02040503050406030204" pitchFamily="18" charset="0"/>
                <a:ea typeface="Cambria" panose="02040503050406030204" pitchFamily="18" charset="0"/>
              </a:rPr>
              <a:t>en la plataforma de </a:t>
            </a:r>
            <a:r>
              <a:rPr lang="es-AR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 – Commerce, </a:t>
            </a:r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al menos en el periodo de un año.</a:t>
            </a:r>
            <a:endParaRPr lang="es-AR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1095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Adobe Ming Std L</vt:lpstr>
      <vt:lpstr>Adobe Devanagari</vt:lpstr>
      <vt:lpstr>Arial</vt:lpstr>
      <vt:lpstr>Arial Black</vt:lpstr>
      <vt:lpstr>Calibri</vt:lpstr>
      <vt:lpstr>Cambria</vt:lpstr>
      <vt:lpstr>Courier New</vt:lpstr>
      <vt:lpstr>DejaVu Sans</vt:lpstr>
      <vt:lpstr>Helvetica Neue Bold Condensed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Joaco</dc:creator>
  <dc:description/>
  <cp:lastModifiedBy>Joaco</cp:lastModifiedBy>
  <cp:revision>28</cp:revision>
  <dcterms:modified xsi:type="dcterms:W3CDTF">2019-11-23T19:39:44Z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