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4" r:id="rId5"/>
    <p:sldId id="259" r:id="rId6"/>
    <p:sldId id="275" r:id="rId7"/>
    <p:sldId id="276" r:id="rId8"/>
    <p:sldId id="277" r:id="rId9"/>
    <p:sldId id="278" r:id="rId10"/>
    <p:sldId id="279" r:id="rId11"/>
    <p:sldId id="265" r:id="rId12"/>
    <p:sldId id="280" r:id="rId13"/>
    <p:sldId id="281" r:id="rId14"/>
    <p:sldId id="266" r:id="rId15"/>
    <p:sldId id="282" r:id="rId16"/>
    <p:sldId id="283" r:id="rId17"/>
    <p:sldId id="263" r:id="rId18"/>
    <p:sldId id="284" r:id="rId19"/>
    <p:sldId id="285" r:id="rId20"/>
    <p:sldId id="264" r:id="rId21"/>
    <p:sldId id="286" r:id="rId22"/>
    <p:sldId id="287" r:id="rId23"/>
    <p:sldId id="288" r:id="rId24"/>
    <p:sldId id="260" r:id="rId25"/>
    <p:sldId id="272" r:id="rId26"/>
    <p:sldId id="273" r:id="rId27"/>
    <p:sldId id="267" r:id="rId28"/>
    <p:sldId id="262" r:id="rId29"/>
    <p:sldId id="268" r:id="rId30"/>
    <p:sldId id="270" r:id="rId31"/>
    <p:sldId id="269" r:id="rId32"/>
    <p:sldId id="289" r:id="rId33"/>
    <p:sldId id="271" r:id="rId3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1821311-3943-4BFA-91DC-396C6990EE6C}" type="datetimeFigureOut">
              <a:rPr lang="es-ES" smtClean="0"/>
              <a:t>03/11/2014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56919B5-43CD-4276-B4B3-DE87FCC7B0F1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716016" y="306896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TRABAJO FINAL: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PIPELINE PROCESADOR DLX (Familia MIPS)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716016" y="4725144"/>
            <a:ext cx="3309803" cy="1260629"/>
          </a:xfrm>
        </p:spPr>
        <p:txBody>
          <a:bodyPr>
            <a:normAutofit/>
          </a:bodyPr>
          <a:lstStyle/>
          <a:p>
            <a:r>
              <a:rPr lang="es-ES" dirty="0" smtClean="0"/>
              <a:t>Arquitectura de Computadoras</a:t>
            </a:r>
          </a:p>
          <a:p>
            <a:r>
              <a:rPr lang="es-ES" dirty="0" smtClean="0"/>
              <a:t>2014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9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Write</a:t>
            </a:r>
            <a:r>
              <a:rPr lang="es-ES" dirty="0" smtClean="0"/>
              <a:t> Back</a:t>
            </a:r>
            <a:endParaRPr lang="es-E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844824"/>
            <a:ext cx="2140482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48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476672"/>
            <a:ext cx="7024744" cy="1080120"/>
          </a:xfrm>
        </p:spPr>
        <p:txBody>
          <a:bodyPr/>
          <a:lstStyle/>
          <a:p>
            <a:r>
              <a:rPr lang="es-ES" dirty="0" smtClean="0"/>
              <a:t>Segmentación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98662"/>
            <a:ext cx="7848872" cy="4050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28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341784"/>
            <a:ext cx="7024744" cy="1143000"/>
          </a:xfrm>
        </p:spPr>
        <p:txBody>
          <a:bodyPr/>
          <a:lstStyle/>
          <a:p>
            <a:r>
              <a:rPr lang="es-ES" dirty="0" smtClean="0"/>
              <a:t>Control </a:t>
            </a:r>
            <a:r>
              <a:rPr lang="es-ES" dirty="0" err="1" smtClean="0"/>
              <a:t>Unit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700808"/>
            <a:ext cx="76295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1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64704"/>
            <a:ext cx="8093336" cy="557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04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Riesgos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Tipos</a:t>
            </a:r>
            <a:r>
              <a:rPr lang="es-ES" dirty="0"/>
              <a:t>: </a:t>
            </a:r>
          </a:p>
          <a:p>
            <a:pPr lvl="1"/>
            <a:r>
              <a:rPr lang="es-ES" dirty="0" smtClean="0"/>
              <a:t>Estructurales</a:t>
            </a:r>
            <a:r>
              <a:rPr lang="es-ES" dirty="0"/>
              <a:t>. Se producen cuando dos instrucciones tratan de utilizar el mismo recurso en el mismo ciclo. </a:t>
            </a:r>
          </a:p>
          <a:p>
            <a:pPr lvl="1"/>
            <a:r>
              <a:rPr lang="es-ES" dirty="0" smtClean="0"/>
              <a:t>De </a:t>
            </a:r>
            <a:r>
              <a:rPr lang="es-ES" dirty="0"/>
              <a:t>datos. Se intenta utilizar un dato antes de que este preparado. Mantenimiento del orden estricto de lecturas y escrituras. </a:t>
            </a:r>
          </a:p>
          <a:p>
            <a:pPr lvl="1"/>
            <a:r>
              <a:rPr lang="es-ES" dirty="0" smtClean="0"/>
              <a:t>De </a:t>
            </a:r>
            <a:r>
              <a:rPr lang="es-ES" dirty="0"/>
              <a:t>control. Intentar tomar una decisión sobre una condición todavía no evaluada.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1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Riesgos de datos</a:t>
            </a:r>
            <a:br>
              <a:rPr lang="es-ES" dirty="0" smtClean="0"/>
            </a:br>
            <a:r>
              <a:rPr lang="es-ES" dirty="0" smtClean="0"/>
              <a:t>Dependencias de registros</a:t>
            </a:r>
            <a:endParaRPr lang="es-E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97612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18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7874955" cy="393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38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48680"/>
            <a:ext cx="7024744" cy="1143000"/>
          </a:xfrm>
        </p:spPr>
        <p:txBody>
          <a:bodyPr/>
          <a:lstStyle/>
          <a:p>
            <a:r>
              <a:rPr lang="es-ES" dirty="0" smtClean="0"/>
              <a:t>Unidad de cortocircuitos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836" y="1772816"/>
            <a:ext cx="7082556" cy="456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870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Riesgos de datos</a:t>
            </a:r>
            <a:br>
              <a:rPr lang="es-ES" dirty="0" smtClean="0"/>
            </a:br>
            <a:r>
              <a:rPr lang="es-ES" dirty="0" smtClean="0"/>
              <a:t>Dependencias de datos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67" y="2060848"/>
            <a:ext cx="8105775" cy="409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2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07" y="1916832"/>
            <a:ext cx="783907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20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Consigna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Implementar el pipeline del procesador MIPS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73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Unidad de detección de riesgos</a:t>
            </a:r>
            <a:endParaRPr lang="es-E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66" y="2060848"/>
            <a:ext cx="58007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17160"/>
          </a:xfrm>
        </p:spPr>
        <p:txBody>
          <a:bodyPr/>
          <a:lstStyle/>
          <a:p>
            <a:r>
              <a:rPr lang="es-ES" dirty="0" smtClean="0"/>
              <a:t>Riesgos de control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23" y="1988840"/>
            <a:ext cx="8001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840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812825"/>
          </a:xfrm>
        </p:spPr>
        <p:txBody>
          <a:bodyPr>
            <a:normAutofit/>
          </a:bodyPr>
          <a:lstStyle/>
          <a:p>
            <a:r>
              <a:rPr lang="es-ES" dirty="0" smtClean="0"/>
              <a:t>Solución</a:t>
            </a:r>
            <a:endParaRPr lang="es-E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4"/>
            <a:ext cx="6605950" cy="4544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3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476672"/>
            <a:ext cx="7024744" cy="792088"/>
          </a:xfrm>
        </p:spPr>
        <p:txBody>
          <a:bodyPr/>
          <a:lstStyle/>
          <a:p>
            <a:r>
              <a:rPr lang="es-ES" dirty="0" smtClean="0"/>
              <a:t>Pipeline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64616" cy="436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1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Instrucciones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Tipo R</a:t>
            </a:r>
          </a:p>
          <a:p>
            <a:pPr lvl="1"/>
            <a:r>
              <a:rPr lang="es-ES" dirty="0" smtClean="0"/>
              <a:t>	Son operaciones aritméticas y lógicas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OP </a:t>
            </a:r>
            <a:r>
              <a:rPr lang="es-ES" dirty="0" err="1" smtClean="0"/>
              <a:t>Code</a:t>
            </a:r>
            <a:r>
              <a:rPr lang="es-ES" dirty="0" smtClean="0"/>
              <a:t> = 000000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Indican la operación en los 6 bits menos 	significativos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4" name="3 Imagen" title="Instrucciones tipo 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42048"/>
            <a:ext cx="5943600" cy="121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Instrucciones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Tipo I</a:t>
            </a:r>
            <a:endParaRPr lang="es-ES" b="1" dirty="0"/>
          </a:p>
          <a:p>
            <a:pPr lvl="1"/>
            <a:r>
              <a:rPr lang="es-ES" sz="2000" dirty="0" smtClean="0"/>
              <a:t>Operaciones con un registro y un valor inmediato</a:t>
            </a:r>
          </a:p>
          <a:p>
            <a:pPr lvl="1"/>
            <a:r>
              <a:rPr lang="es-ES" sz="2000" dirty="0" smtClean="0"/>
              <a:t>En operaciones lógicas y aritméticas se opera con «</a:t>
            </a:r>
            <a:r>
              <a:rPr lang="es-ES" sz="2000" dirty="0" err="1" smtClean="0"/>
              <a:t>rs</a:t>
            </a:r>
            <a:r>
              <a:rPr lang="es-ES" sz="2000" dirty="0" smtClean="0"/>
              <a:t>» y se almacena el resultado en «</a:t>
            </a:r>
            <a:r>
              <a:rPr lang="es-ES" sz="2000" dirty="0" err="1" smtClean="0"/>
              <a:t>rt</a:t>
            </a:r>
            <a:r>
              <a:rPr lang="es-ES" sz="2000" dirty="0" smtClean="0"/>
              <a:t>».</a:t>
            </a:r>
          </a:p>
          <a:p>
            <a:pPr lvl="1"/>
            <a:r>
              <a:rPr lang="es-ES" sz="2000" dirty="0" smtClean="0"/>
              <a:t>En load y </a:t>
            </a:r>
            <a:r>
              <a:rPr lang="es-ES" sz="2000" dirty="0" err="1" smtClean="0"/>
              <a:t>store</a:t>
            </a:r>
            <a:r>
              <a:rPr lang="es-ES" sz="2000" dirty="0" smtClean="0"/>
              <a:t> «</a:t>
            </a:r>
            <a:r>
              <a:rPr lang="es-ES" sz="2000" dirty="0" err="1" smtClean="0"/>
              <a:t>rs</a:t>
            </a:r>
            <a:r>
              <a:rPr lang="es-ES" sz="2000" dirty="0" smtClean="0"/>
              <a:t>» es la base y el inmediato es el offset.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4988569"/>
            <a:ext cx="5992813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87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 de Instrucciones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Tipo J</a:t>
            </a:r>
          </a:p>
          <a:p>
            <a:pPr lvl="1"/>
            <a:r>
              <a:rPr lang="es-ES" dirty="0" smtClean="0"/>
              <a:t>Operaciones de salto incondicional</a:t>
            </a:r>
          </a:p>
          <a:p>
            <a:pPr lvl="1"/>
            <a:r>
              <a:rPr lang="es-ES" dirty="0" smtClean="0"/>
              <a:t>La dirección a la que se salta es la almacenada en el registro «</a:t>
            </a:r>
            <a:r>
              <a:rPr lang="es-ES" dirty="0" err="1" smtClean="0"/>
              <a:t>rs</a:t>
            </a:r>
            <a:r>
              <a:rPr lang="es-ES" dirty="0" smtClean="0"/>
              <a:t>».</a:t>
            </a:r>
          </a:p>
          <a:p>
            <a:pPr lvl="1"/>
            <a:endParaRPr lang="es-ES" dirty="0"/>
          </a:p>
        </p:txBody>
      </p:sp>
      <p:pic>
        <p:nvPicPr>
          <p:cNvPr id="5" name="4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33" y="4293096"/>
            <a:ext cx="5934075" cy="137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6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Requerimientos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69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Instrucciones a implementar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/>
              <a:t>R-</a:t>
            </a:r>
            <a:r>
              <a:rPr lang="es-AR" dirty="0" err="1"/>
              <a:t>type</a:t>
            </a:r>
            <a:endParaRPr lang="es-AR" dirty="0"/>
          </a:p>
          <a:p>
            <a:pPr>
              <a:buNone/>
            </a:pPr>
            <a:r>
              <a:rPr lang="es-AR" dirty="0"/>
              <a:t>	</a:t>
            </a:r>
            <a:r>
              <a:rPr lang="es-AR" dirty="0" smtClean="0"/>
              <a:t>	SLL</a:t>
            </a:r>
            <a:r>
              <a:rPr lang="es-AR" dirty="0"/>
              <a:t>, SRL, SRA, SLLV, SRLV, </a:t>
            </a:r>
            <a:r>
              <a:rPr lang="es-AR" dirty="0" smtClean="0"/>
              <a:t>SRAV</a:t>
            </a:r>
            <a:endParaRPr lang="es-AR" dirty="0"/>
          </a:p>
          <a:p>
            <a:pPr>
              <a:buNone/>
            </a:pPr>
            <a:r>
              <a:rPr lang="es-AR" dirty="0"/>
              <a:t>	</a:t>
            </a:r>
            <a:r>
              <a:rPr lang="es-AR" dirty="0" smtClean="0"/>
              <a:t>	ADDU, SUBU </a:t>
            </a:r>
            <a:endParaRPr lang="es-AR" dirty="0"/>
          </a:p>
          <a:p>
            <a:pPr>
              <a:buNone/>
            </a:pPr>
            <a:r>
              <a:rPr lang="es-AR" dirty="0"/>
              <a:t>	</a:t>
            </a:r>
            <a:r>
              <a:rPr lang="es-AR" dirty="0" smtClean="0"/>
              <a:t>	AND</a:t>
            </a:r>
            <a:r>
              <a:rPr lang="es-AR" dirty="0"/>
              <a:t>, OR, XOR, NOR</a:t>
            </a:r>
          </a:p>
          <a:p>
            <a:pPr>
              <a:buNone/>
            </a:pPr>
            <a:r>
              <a:rPr lang="es-AR" dirty="0"/>
              <a:t>	</a:t>
            </a:r>
            <a:r>
              <a:rPr lang="es-AR" dirty="0" smtClean="0"/>
              <a:t>	SLT, SLTU</a:t>
            </a:r>
            <a:endParaRPr lang="es-AR" dirty="0"/>
          </a:p>
          <a:p>
            <a:r>
              <a:rPr lang="es-AR" dirty="0"/>
              <a:t>I-</a:t>
            </a:r>
            <a:r>
              <a:rPr lang="es-AR" dirty="0" err="1"/>
              <a:t>Type</a:t>
            </a:r>
            <a:endParaRPr lang="es-AR" dirty="0"/>
          </a:p>
          <a:p>
            <a:pPr>
              <a:buNone/>
            </a:pPr>
            <a:r>
              <a:rPr lang="es-AR" dirty="0"/>
              <a:t>	</a:t>
            </a:r>
            <a:r>
              <a:rPr lang="es-AR" dirty="0" smtClean="0"/>
              <a:t>	LB</a:t>
            </a:r>
            <a:r>
              <a:rPr lang="es-AR" dirty="0"/>
              <a:t>, LH, LW, LWU, LBU, LHU, SB, SH, SW</a:t>
            </a:r>
          </a:p>
          <a:p>
            <a:pPr>
              <a:buNone/>
            </a:pPr>
            <a:r>
              <a:rPr lang="es-AR" dirty="0"/>
              <a:t>	</a:t>
            </a:r>
            <a:r>
              <a:rPr lang="es-AR" dirty="0" smtClean="0"/>
              <a:t>	ADDI</a:t>
            </a:r>
            <a:r>
              <a:rPr lang="es-AR" dirty="0"/>
              <a:t>, ADDIU, ANDI, ORI, XORI, LUI</a:t>
            </a:r>
          </a:p>
          <a:p>
            <a:pPr>
              <a:buNone/>
            </a:pPr>
            <a:r>
              <a:rPr lang="es-AR" dirty="0"/>
              <a:t>	</a:t>
            </a:r>
            <a:r>
              <a:rPr lang="es-AR" dirty="0" smtClean="0"/>
              <a:t>	SLTI</a:t>
            </a:r>
            <a:r>
              <a:rPr lang="es-AR" dirty="0"/>
              <a:t>, SLTIU, BEQ, BNE</a:t>
            </a:r>
          </a:p>
          <a:p>
            <a:pPr>
              <a:buNone/>
            </a:pPr>
            <a:r>
              <a:rPr lang="es-AR" dirty="0"/>
              <a:t>	</a:t>
            </a:r>
            <a:r>
              <a:rPr lang="es-AR" dirty="0" smtClean="0"/>
              <a:t>	J</a:t>
            </a:r>
            <a:r>
              <a:rPr lang="es-AR" dirty="0"/>
              <a:t>, JAL</a:t>
            </a:r>
          </a:p>
          <a:p>
            <a:r>
              <a:rPr lang="es-AR" dirty="0"/>
              <a:t>J-</a:t>
            </a:r>
            <a:r>
              <a:rPr lang="es-AR" dirty="0" err="1"/>
              <a:t>Type</a:t>
            </a:r>
            <a:endParaRPr lang="es-AR" dirty="0"/>
          </a:p>
          <a:p>
            <a:pPr>
              <a:buNone/>
            </a:pPr>
            <a:r>
              <a:rPr lang="es-AR" dirty="0"/>
              <a:t>	JR, JALR</a:t>
            </a:r>
          </a:p>
        </p:txBody>
      </p:sp>
    </p:spTree>
    <p:extLst>
      <p:ext uri="{BB962C8B-B14F-4D97-AF65-F5344CB8AC3E}">
        <p14:creationId xmlns:p14="http://schemas.microsoft.com/office/powerpoint/2010/main" val="6240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Otros requerimientos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AR" dirty="0" smtClean="0"/>
              <a:t>La </a:t>
            </a:r>
            <a:r>
              <a:rPr lang="es-AR" dirty="0"/>
              <a:t>memoria de datos debe estar separada de la memoria de instrucciones. </a:t>
            </a:r>
            <a:r>
              <a:rPr lang="es-AR" dirty="0" smtClean="0"/>
              <a:t>Ambas deben ser implementadas con </a:t>
            </a:r>
            <a:r>
              <a:rPr lang="es-AR" dirty="0" err="1" smtClean="0"/>
              <a:t>IPCores</a:t>
            </a:r>
            <a:endParaRPr lang="es-AR" dirty="0"/>
          </a:p>
          <a:p>
            <a:r>
              <a:rPr lang="es-AR" dirty="0" smtClean="0"/>
              <a:t>El programa a ejecutar debe ser cargado en la memoria de programa mediante un archivo «.</a:t>
            </a:r>
            <a:r>
              <a:rPr lang="es-AR" dirty="0" err="1" smtClean="0"/>
              <a:t>coe</a:t>
            </a:r>
            <a:r>
              <a:rPr lang="es-AR" dirty="0" smtClean="0"/>
              <a:t>»</a:t>
            </a:r>
            <a:endParaRPr lang="es-AR" dirty="0"/>
          </a:p>
          <a:p>
            <a:r>
              <a:rPr lang="es-AR" dirty="0" smtClean="0"/>
              <a:t>Se debe incluir una unidad de </a:t>
            </a:r>
            <a:r>
              <a:rPr lang="es-AR" dirty="0" err="1" smtClean="0"/>
              <a:t>debug</a:t>
            </a:r>
            <a:r>
              <a:rPr lang="es-AR" dirty="0" smtClean="0"/>
              <a:t> que envíe información a la pc mediante la </a:t>
            </a:r>
            <a:r>
              <a:rPr lang="es-AR" dirty="0" err="1" smtClean="0"/>
              <a:t>uart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454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720080"/>
          </a:xfrm>
        </p:spPr>
        <p:txBody>
          <a:bodyPr/>
          <a:lstStyle/>
          <a:p>
            <a:r>
              <a:rPr lang="es-ES" dirty="0" smtClean="0"/>
              <a:t>Marco teórico</a:t>
            </a:r>
            <a:endParaRPr lang="es-E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1360512"/>
            <a:ext cx="775335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516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Debug</a:t>
            </a:r>
            <a:r>
              <a:rPr lang="es-ES" dirty="0" smtClean="0"/>
              <a:t> </a:t>
            </a:r>
            <a:r>
              <a:rPr lang="es-ES" dirty="0" err="1" smtClean="0"/>
              <a:t>unit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deben enviar a la PC a través de la </a:t>
            </a:r>
            <a:r>
              <a:rPr lang="es-ES" dirty="0" err="1" smtClean="0"/>
              <a:t>uart</a:t>
            </a:r>
            <a:r>
              <a:rPr lang="es-ES" dirty="0" smtClean="0"/>
              <a:t>:</a:t>
            </a:r>
          </a:p>
          <a:p>
            <a:pPr marL="68580" indent="0">
              <a:buNone/>
            </a:pPr>
            <a:endParaRPr lang="es-ES" dirty="0" smtClean="0"/>
          </a:p>
          <a:p>
            <a:pPr lvl="1"/>
            <a:r>
              <a:rPr lang="es-ES" dirty="0" smtClean="0"/>
              <a:t>El contenido de los 32 registros.</a:t>
            </a:r>
          </a:p>
          <a:p>
            <a:pPr lvl="1"/>
            <a:r>
              <a:rPr lang="es-ES" dirty="0" smtClean="0"/>
              <a:t>El contenido de los </a:t>
            </a:r>
            <a:r>
              <a:rPr lang="es-ES" dirty="0" err="1" smtClean="0"/>
              <a:t>latches</a:t>
            </a:r>
            <a:r>
              <a:rPr lang="es-ES" dirty="0" smtClean="0"/>
              <a:t> intermedios.</a:t>
            </a:r>
          </a:p>
          <a:p>
            <a:pPr lvl="1"/>
            <a:r>
              <a:rPr lang="es-ES" dirty="0" smtClean="0"/>
              <a:t>Contenido de la memoria de datos usada.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1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Modos de operación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Debe permitir dos modos de operación:</a:t>
            </a:r>
          </a:p>
          <a:p>
            <a:pPr lvl="1"/>
            <a:r>
              <a:rPr lang="es-ES" dirty="0" smtClean="0"/>
              <a:t>Continuo, se envía un comando a la </a:t>
            </a:r>
            <a:r>
              <a:rPr lang="es-ES" dirty="0" err="1" smtClean="0"/>
              <a:t>fpga</a:t>
            </a:r>
            <a:r>
              <a:rPr lang="es-ES" dirty="0" smtClean="0"/>
              <a:t> por la </a:t>
            </a:r>
            <a:r>
              <a:rPr lang="es-ES" dirty="0" err="1" smtClean="0"/>
              <a:t>uart</a:t>
            </a:r>
            <a:r>
              <a:rPr lang="es-ES" dirty="0" smtClean="0"/>
              <a:t> y esta inicia la ejecución del programa hasta llegar al final del mismo. Llegado ese punto se muestran todos los valores indicados en pantalla.</a:t>
            </a:r>
          </a:p>
          <a:p>
            <a:pPr lvl="1"/>
            <a:r>
              <a:rPr lang="es-ES" dirty="0" smtClean="0"/>
              <a:t>Paso a paso: Enviando un comando por la </a:t>
            </a:r>
            <a:r>
              <a:rPr lang="es-ES" dirty="0" err="1" smtClean="0"/>
              <a:t>uart</a:t>
            </a:r>
            <a:r>
              <a:rPr lang="es-ES" dirty="0" smtClean="0"/>
              <a:t> se ejecuta un ciclo de </a:t>
            </a:r>
            <a:r>
              <a:rPr lang="es-ES" dirty="0" err="1" smtClean="0"/>
              <a:t>clock</a:t>
            </a:r>
            <a:r>
              <a:rPr lang="es-ES" dirty="0" smtClean="0"/>
              <a:t>. Se debe mostrar a cada paso los valores indicados.</a:t>
            </a:r>
          </a:p>
        </p:txBody>
      </p:sp>
    </p:spTree>
    <p:extLst>
      <p:ext uri="{BB962C8B-B14F-4D97-AF65-F5344CB8AC3E}">
        <p14:creationId xmlns:p14="http://schemas.microsoft.com/office/powerpoint/2010/main" val="9435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24744" cy="1143000"/>
          </a:xfrm>
        </p:spPr>
        <p:txBody>
          <a:bodyPr/>
          <a:lstStyle/>
          <a:p>
            <a:r>
              <a:rPr lang="es-ES" dirty="0" smtClean="0"/>
              <a:t>Pipeline final</a:t>
            </a:r>
            <a:endParaRPr lang="es-E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628800"/>
            <a:ext cx="8062183" cy="4369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62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Bibliografía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smtClean="0"/>
              <a:t>Instrucciones:</a:t>
            </a:r>
          </a:p>
          <a:p>
            <a:pPr lvl="1"/>
            <a:r>
              <a:rPr lang="es-ES" i="1" dirty="0" smtClean="0"/>
              <a:t>MIPS </a:t>
            </a:r>
            <a:r>
              <a:rPr lang="es-ES" i="1" dirty="0"/>
              <a:t>IV </a:t>
            </a:r>
            <a:r>
              <a:rPr lang="es-ES" i="1" dirty="0" err="1"/>
              <a:t>Instruction</a:t>
            </a:r>
            <a:r>
              <a:rPr lang="es-ES" i="1" dirty="0"/>
              <a:t> </a:t>
            </a:r>
            <a:r>
              <a:rPr lang="es-ES" i="1" dirty="0" smtClean="0"/>
              <a:t>Set</a:t>
            </a:r>
          </a:p>
          <a:p>
            <a:endParaRPr lang="es-ES" i="1" dirty="0" smtClean="0"/>
          </a:p>
          <a:p>
            <a:r>
              <a:rPr lang="es-ES" i="1" dirty="0" smtClean="0"/>
              <a:t>Pipeline:</a:t>
            </a:r>
          </a:p>
          <a:p>
            <a:pPr lvl="1"/>
            <a:r>
              <a:rPr lang="es-AR" dirty="0" err="1" smtClean="0"/>
              <a:t>Computer</a:t>
            </a:r>
            <a:r>
              <a:rPr lang="es-AR" dirty="0" smtClean="0"/>
              <a:t> </a:t>
            </a:r>
            <a:r>
              <a:rPr lang="es-AR" dirty="0" err="1"/>
              <a:t>Organization</a:t>
            </a:r>
            <a:r>
              <a:rPr lang="es-AR" dirty="0"/>
              <a:t> and </a:t>
            </a:r>
            <a:r>
              <a:rPr lang="es-AR" dirty="0" err="1"/>
              <a:t>Design</a:t>
            </a:r>
            <a:r>
              <a:rPr lang="es-AR" dirty="0"/>
              <a:t> 3rd </a:t>
            </a:r>
            <a:r>
              <a:rPr lang="es-AR" dirty="0" err="1"/>
              <a:t>Edition</a:t>
            </a:r>
            <a:r>
              <a:rPr lang="es-AR" dirty="0"/>
              <a:t>. </a:t>
            </a:r>
            <a:r>
              <a:rPr lang="es-AR" dirty="0" err="1"/>
              <a:t>Chapter</a:t>
            </a:r>
            <a:r>
              <a:rPr lang="es-AR" dirty="0"/>
              <a:t> 6. </a:t>
            </a:r>
            <a:r>
              <a:rPr lang="es-AR" dirty="0" err="1"/>
              <a:t>Hennessy</a:t>
            </a:r>
            <a:r>
              <a:rPr lang="es-AR" dirty="0"/>
              <a:t>- Patterson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81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Etapas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 b="1" dirty="0"/>
              <a:t>IF (</a:t>
            </a:r>
            <a:r>
              <a:rPr lang="es-ES" b="1" dirty="0" err="1"/>
              <a:t>Instruction</a:t>
            </a:r>
            <a:r>
              <a:rPr lang="es-ES" b="1" dirty="0"/>
              <a:t> </a:t>
            </a:r>
            <a:r>
              <a:rPr lang="es-ES" b="1" dirty="0" err="1"/>
              <a:t>Fetch</a:t>
            </a:r>
            <a:r>
              <a:rPr lang="es-ES" b="1" dirty="0"/>
              <a:t>):</a:t>
            </a:r>
            <a:r>
              <a:rPr lang="es-ES" dirty="0"/>
              <a:t> Búsqueda de la instrucción en la memoria de programa.</a:t>
            </a:r>
          </a:p>
          <a:p>
            <a:pPr lvl="0"/>
            <a:r>
              <a:rPr lang="es-ES" b="1" dirty="0"/>
              <a:t>ID (</a:t>
            </a:r>
            <a:r>
              <a:rPr lang="es-ES" b="1" dirty="0" err="1"/>
              <a:t>Instruction</a:t>
            </a:r>
            <a:r>
              <a:rPr lang="es-ES" b="1" dirty="0"/>
              <a:t> </a:t>
            </a:r>
            <a:r>
              <a:rPr lang="es-ES" b="1" dirty="0" err="1"/>
              <a:t>Decode</a:t>
            </a:r>
            <a:r>
              <a:rPr lang="es-ES" b="1" dirty="0"/>
              <a:t>):</a:t>
            </a:r>
            <a:r>
              <a:rPr lang="es-ES" dirty="0"/>
              <a:t> Decodificación de la instrucción y lectura de registros.</a:t>
            </a:r>
          </a:p>
          <a:p>
            <a:pPr lvl="0"/>
            <a:r>
              <a:rPr lang="es-ES" b="1" dirty="0"/>
              <a:t>EX (</a:t>
            </a:r>
            <a:r>
              <a:rPr lang="es-ES" b="1" dirty="0" err="1"/>
              <a:t>Excecute</a:t>
            </a:r>
            <a:r>
              <a:rPr lang="es-ES" b="1" dirty="0"/>
              <a:t>):</a:t>
            </a:r>
            <a:r>
              <a:rPr lang="es-ES" dirty="0"/>
              <a:t> Ejecución de la instrucción propiamente dicha.</a:t>
            </a:r>
          </a:p>
          <a:p>
            <a:pPr lvl="0"/>
            <a:r>
              <a:rPr lang="es-ES" b="1" dirty="0"/>
              <a:t>MEM (</a:t>
            </a:r>
            <a:r>
              <a:rPr lang="es-ES" b="1" dirty="0" err="1"/>
              <a:t>Memory</a:t>
            </a:r>
            <a:r>
              <a:rPr lang="es-ES" b="1" dirty="0"/>
              <a:t> Access):</a:t>
            </a:r>
            <a:r>
              <a:rPr lang="es-ES" dirty="0"/>
              <a:t> Lectura o escritura desde/hacia la memoria de datos.</a:t>
            </a:r>
          </a:p>
          <a:p>
            <a:pPr lvl="0"/>
            <a:r>
              <a:rPr lang="es-ES" b="1" dirty="0"/>
              <a:t>WB (</a:t>
            </a:r>
            <a:r>
              <a:rPr lang="es-ES" b="1" dirty="0" err="1"/>
              <a:t>Write</a:t>
            </a:r>
            <a:r>
              <a:rPr lang="es-ES" b="1" dirty="0"/>
              <a:t> back): </a:t>
            </a:r>
            <a:r>
              <a:rPr lang="es-ES" dirty="0"/>
              <a:t>Escritura de resultados en los registros.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780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97768"/>
            <a:ext cx="7024744" cy="1143000"/>
          </a:xfrm>
        </p:spPr>
        <p:txBody>
          <a:bodyPr/>
          <a:lstStyle/>
          <a:p>
            <a:r>
              <a:rPr lang="es-ES" dirty="0" err="1"/>
              <a:t>D</a:t>
            </a:r>
            <a:r>
              <a:rPr lang="es-ES" dirty="0" err="1" smtClean="0"/>
              <a:t>atapath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06" y="1393581"/>
            <a:ext cx="7933134" cy="498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04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Instruction</a:t>
            </a:r>
            <a:r>
              <a:rPr lang="es-ES" dirty="0" smtClean="0"/>
              <a:t> </a:t>
            </a:r>
            <a:r>
              <a:rPr lang="es-ES" dirty="0" err="1" smtClean="0"/>
              <a:t>Fetch</a:t>
            </a:r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40768"/>
            <a:ext cx="3086645" cy="399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50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Instruction</a:t>
            </a:r>
            <a:r>
              <a:rPr lang="es-ES" dirty="0" smtClean="0"/>
              <a:t> </a:t>
            </a:r>
            <a:r>
              <a:rPr lang="es-ES" dirty="0" err="1" smtClean="0"/>
              <a:t>Decode</a:t>
            </a:r>
            <a:endParaRPr lang="es-E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4"/>
            <a:ext cx="2664296" cy="478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8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Execute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52736"/>
            <a:ext cx="2232248" cy="480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11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Memory</a:t>
            </a:r>
            <a:r>
              <a:rPr lang="es-ES" dirty="0" smtClean="0"/>
              <a:t> </a:t>
            </a:r>
            <a:r>
              <a:rPr lang="es-ES" dirty="0" err="1" smtClean="0"/>
              <a:t>access</a:t>
            </a:r>
            <a:endParaRPr lang="es-E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062" y="1700808"/>
            <a:ext cx="265673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75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297</TotalTime>
  <Words>450</Words>
  <Application>Microsoft Office PowerPoint</Application>
  <PresentationFormat>Presentación en pantalla (4:3)</PresentationFormat>
  <Paragraphs>84</Paragraphs>
  <Slides>33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4" baseType="lpstr">
      <vt:lpstr>Austin</vt:lpstr>
      <vt:lpstr>TRABAJO FINAL: PIPELINE PROCESADOR DLX (Familia MIPS)</vt:lpstr>
      <vt:lpstr>Consigna</vt:lpstr>
      <vt:lpstr>Marco teórico</vt:lpstr>
      <vt:lpstr>Etapas</vt:lpstr>
      <vt:lpstr>Datapath</vt:lpstr>
      <vt:lpstr>Instruction Fetch</vt:lpstr>
      <vt:lpstr>Instruction Decode</vt:lpstr>
      <vt:lpstr>Execute</vt:lpstr>
      <vt:lpstr>Memory access</vt:lpstr>
      <vt:lpstr>Write Back</vt:lpstr>
      <vt:lpstr>Segmentación</vt:lpstr>
      <vt:lpstr>Control Unit</vt:lpstr>
      <vt:lpstr>Presentación de PowerPoint</vt:lpstr>
      <vt:lpstr>Riesgos</vt:lpstr>
      <vt:lpstr>Riesgos de datos Dependencias de registros</vt:lpstr>
      <vt:lpstr>Solución</vt:lpstr>
      <vt:lpstr>Unidad de cortocircuitos</vt:lpstr>
      <vt:lpstr>Riesgos de datos Dependencias de datos</vt:lpstr>
      <vt:lpstr>Solución</vt:lpstr>
      <vt:lpstr>Unidad de detección de riesgos</vt:lpstr>
      <vt:lpstr>Riesgos de control</vt:lpstr>
      <vt:lpstr>Solución</vt:lpstr>
      <vt:lpstr>Pipeline</vt:lpstr>
      <vt:lpstr>Tipo de Instrucciones</vt:lpstr>
      <vt:lpstr>Tipo de Instrucciones</vt:lpstr>
      <vt:lpstr>Tipo de Instrucciones</vt:lpstr>
      <vt:lpstr>Requerimientos</vt:lpstr>
      <vt:lpstr>Instrucciones a implementar</vt:lpstr>
      <vt:lpstr>Otros requerimientos</vt:lpstr>
      <vt:lpstr>Debug unit</vt:lpstr>
      <vt:lpstr>Modos de operación</vt:lpstr>
      <vt:lpstr>Pipeline final</vt:lpstr>
      <vt:lpstr>Bibliografía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PIPELINE PROCESADOR MIPS</dc:title>
  <dc:creator>AcerLeandro</dc:creator>
  <cp:lastModifiedBy>AcerLeandro</cp:lastModifiedBy>
  <cp:revision>10</cp:revision>
  <dcterms:created xsi:type="dcterms:W3CDTF">2014-11-03T20:40:19Z</dcterms:created>
  <dcterms:modified xsi:type="dcterms:W3CDTF">2014-11-04T01:37:36Z</dcterms:modified>
</cp:coreProperties>
</file>