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680628-884F-4818-8FD7-4A15C477A68D}">
  <a:tblStyle styleId="{8C680628-884F-4818-8FD7-4A15C477A6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69881bd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69881bd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b129a6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b129a6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751a2fc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751a2fc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5751a2fc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5751a2fc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751a2fc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751a2fc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6479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Reconocimiento de Iris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1"/>
            <a:ext cx="48705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27</a:t>
            </a:r>
            <a:br>
              <a:rPr lang="es-419"/>
            </a:br>
            <a:r>
              <a:rPr lang="es-419"/>
              <a:t>IIC3724 - Reconocimiento de Patrones</a:t>
            </a:r>
            <a:br>
              <a:rPr lang="es-419"/>
            </a:br>
            <a:r>
              <a:rPr lang="es-419"/>
              <a:t>2023-1</a:t>
            </a:r>
            <a:endParaRPr sz="1300"/>
          </a:p>
        </p:txBody>
      </p:sp>
      <p:sp>
        <p:nvSpPr>
          <p:cNvPr id="68" name="Google Shape;68;p13"/>
          <p:cNvSpPr txBox="1"/>
          <p:nvPr/>
        </p:nvSpPr>
        <p:spPr>
          <a:xfrm>
            <a:off x="1802225" y="4121625"/>
            <a:ext cx="544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Tomás Couso, Sol Covacich , Fernanda Guzmán, Benjamín Lillo, Agustín Urrutia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77013" y="1351400"/>
            <a:ext cx="17472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Preprocesamiento</a:t>
            </a:r>
            <a:r>
              <a:rPr lang="es-419" sz="1000"/>
              <a:t>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Polar warp + crop derecho</a:t>
            </a:r>
            <a:endParaRPr b="1" sz="1200"/>
          </a:p>
        </p:txBody>
      </p:sp>
      <p:sp>
        <p:nvSpPr>
          <p:cNvPr id="74" name="Google Shape;74;p14"/>
          <p:cNvSpPr txBox="1"/>
          <p:nvPr/>
        </p:nvSpPr>
        <p:spPr>
          <a:xfrm>
            <a:off x="552955" y="507200"/>
            <a:ext cx="795300" cy="492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</a:rPr>
              <a:t>Imágenes entrada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467800" y="2551138"/>
            <a:ext cx="13782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Matriz de confusión,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Accuracy</a:t>
            </a:r>
            <a:endParaRPr sz="1000"/>
          </a:p>
        </p:txBody>
      </p:sp>
      <p:cxnSp>
        <p:nvCxnSpPr>
          <p:cNvPr id="76" name="Google Shape;76;p14"/>
          <p:cNvCxnSpPr>
            <a:stCxn id="77" idx="2"/>
            <a:endCxn id="75" idx="0"/>
          </p:cNvCxnSpPr>
          <p:nvPr/>
        </p:nvCxnSpPr>
        <p:spPr>
          <a:xfrm>
            <a:off x="8156988" y="1950850"/>
            <a:ext cx="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5808413" y="1351550"/>
            <a:ext cx="10815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Regresión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logística</a:t>
            </a:r>
            <a:endParaRPr b="1" sz="1200"/>
          </a:p>
        </p:txBody>
      </p:sp>
      <p:sp>
        <p:nvSpPr>
          <p:cNvPr id="77" name="Google Shape;77;p14"/>
          <p:cNvSpPr/>
          <p:nvPr/>
        </p:nvSpPr>
        <p:spPr>
          <a:xfrm>
            <a:off x="7567938" y="1366150"/>
            <a:ext cx="11781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Grid search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Shuffle Split CV 4 folds</a:t>
            </a:r>
            <a:endParaRPr sz="1000"/>
          </a:p>
        </p:txBody>
      </p:sp>
      <p:sp>
        <p:nvSpPr>
          <p:cNvPr id="79" name="Google Shape;79;p14"/>
          <p:cNvSpPr/>
          <p:nvPr/>
        </p:nvSpPr>
        <p:spPr>
          <a:xfrm>
            <a:off x="2552170" y="3235046"/>
            <a:ext cx="10299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LBP 4x4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Grayscale</a:t>
            </a:r>
            <a:r>
              <a:rPr lang="es-419" sz="1000"/>
              <a:t> </a:t>
            </a:r>
            <a:endParaRPr sz="1000"/>
          </a:p>
        </p:txBody>
      </p:sp>
      <p:sp>
        <p:nvSpPr>
          <p:cNvPr id="80" name="Google Shape;80;p14"/>
          <p:cNvSpPr/>
          <p:nvPr/>
        </p:nvSpPr>
        <p:spPr>
          <a:xfrm>
            <a:off x="4336250" y="3644025"/>
            <a:ext cx="9540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Clean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+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Min/Max</a:t>
            </a:r>
            <a:endParaRPr sz="1000"/>
          </a:p>
        </p:txBody>
      </p:sp>
      <p:sp>
        <p:nvSpPr>
          <p:cNvPr id="81" name="Google Shape;81;p14"/>
          <p:cNvSpPr/>
          <p:nvPr/>
        </p:nvSpPr>
        <p:spPr>
          <a:xfrm>
            <a:off x="7593950" y="3644050"/>
            <a:ext cx="11259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Grid search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CV 4 folds</a:t>
            </a:r>
            <a:endParaRPr b="1" sz="1200"/>
          </a:p>
        </p:txBody>
      </p:sp>
      <p:sp>
        <p:nvSpPr>
          <p:cNvPr id="82" name="Google Shape;82;p14"/>
          <p:cNvSpPr/>
          <p:nvPr/>
        </p:nvSpPr>
        <p:spPr>
          <a:xfrm>
            <a:off x="2552170" y="4069396"/>
            <a:ext cx="10299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DAISY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Grayscale</a:t>
            </a:r>
            <a:endParaRPr sz="1000"/>
          </a:p>
        </p:txBody>
      </p:sp>
      <p:sp>
        <p:nvSpPr>
          <p:cNvPr id="83" name="Google Shape;83;p14"/>
          <p:cNvSpPr/>
          <p:nvPr/>
        </p:nvSpPr>
        <p:spPr>
          <a:xfrm>
            <a:off x="4176375" y="1351400"/>
            <a:ext cx="9540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Clean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+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Min/Max</a:t>
            </a:r>
            <a:endParaRPr sz="1000"/>
          </a:p>
        </p:txBody>
      </p:sp>
      <p:sp>
        <p:nvSpPr>
          <p:cNvPr id="84" name="Google Shape;84;p14"/>
          <p:cNvSpPr/>
          <p:nvPr/>
        </p:nvSpPr>
        <p:spPr>
          <a:xfrm>
            <a:off x="6044438" y="3644050"/>
            <a:ext cx="7953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SVM</a:t>
            </a:r>
            <a:endParaRPr b="1" sz="1200"/>
          </a:p>
        </p:txBody>
      </p:sp>
      <p:cxnSp>
        <p:nvCxnSpPr>
          <p:cNvPr id="85" name="Google Shape;85;p14"/>
          <p:cNvCxnSpPr>
            <a:stCxn id="74" idx="2"/>
            <a:endCxn id="73" idx="0"/>
          </p:cNvCxnSpPr>
          <p:nvPr/>
        </p:nvCxnSpPr>
        <p:spPr>
          <a:xfrm>
            <a:off x="950605" y="999800"/>
            <a:ext cx="0" cy="3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83" idx="3"/>
            <a:endCxn id="78" idx="1"/>
          </p:cNvCxnSpPr>
          <p:nvPr/>
        </p:nvCxnSpPr>
        <p:spPr>
          <a:xfrm>
            <a:off x="5130375" y="1643750"/>
            <a:ext cx="678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8" idx="3"/>
            <a:endCxn id="77" idx="1"/>
          </p:cNvCxnSpPr>
          <p:nvPr/>
        </p:nvCxnSpPr>
        <p:spPr>
          <a:xfrm>
            <a:off x="6889913" y="1643900"/>
            <a:ext cx="678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79" idx="1"/>
            <a:endCxn id="82" idx="1"/>
          </p:cNvCxnSpPr>
          <p:nvPr/>
        </p:nvCxnSpPr>
        <p:spPr>
          <a:xfrm>
            <a:off x="2552170" y="3527396"/>
            <a:ext cx="600" cy="834300"/>
          </a:xfrm>
          <a:prstGeom prst="bentConnector3">
            <a:avLst>
              <a:gd fmla="val -622449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4"/>
          <p:cNvCxnSpPr>
            <a:stCxn id="80" idx="3"/>
            <a:endCxn id="84" idx="1"/>
          </p:cNvCxnSpPr>
          <p:nvPr/>
        </p:nvCxnSpPr>
        <p:spPr>
          <a:xfrm>
            <a:off x="5290250" y="3936375"/>
            <a:ext cx="7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84" idx="3"/>
            <a:endCxn id="81" idx="1"/>
          </p:cNvCxnSpPr>
          <p:nvPr/>
        </p:nvCxnSpPr>
        <p:spPr>
          <a:xfrm>
            <a:off x="6839738" y="3936400"/>
            <a:ext cx="7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>
            <p:ph type="title"/>
          </p:nvPr>
        </p:nvSpPr>
        <p:spPr>
          <a:xfrm>
            <a:off x="4609224" y="89850"/>
            <a:ext cx="42231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40"/>
              <a:t>Métodos propuestos</a:t>
            </a:r>
            <a:endParaRPr sz="27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40"/>
              <a:t>Modelo 1</a:t>
            </a:r>
            <a:endParaRPr sz="2040"/>
          </a:p>
        </p:txBody>
      </p:sp>
      <p:sp>
        <p:nvSpPr>
          <p:cNvPr id="92" name="Google Shape;92;p14"/>
          <p:cNvSpPr/>
          <p:nvPr/>
        </p:nvSpPr>
        <p:spPr>
          <a:xfrm>
            <a:off x="2485338" y="1299050"/>
            <a:ext cx="1029900" cy="689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LBP 4x4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Red</a:t>
            </a:r>
            <a:br>
              <a:rPr lang="es-419" sz="1000"/>
            </a:br>
            <a:r>
              <a:rPr lang="es-419" sz="1000"/>
              <a:t>Green</a:t>
            </a:r>
            <a:br>
              <a:rPr lang="es-419" sz="1000"/>
            </a:br>
            <a:r>
              <a:rPr lang="es-419" sz="1000"/>
              <a:t>Blue</a:t>
            </a:r>
            <a:endParaRPr sz="1000"/>
          </a:p>
        </p:txBody>
      </p:sp>
      <p:cxnSp>
        <p:nvCxnSpPr>
          <p:cNvPr id="93" name="Google Shape;93;p14"/>
          <p:cNvCxnSpPr>
            <a:stCxn id="73" idx="3"/>
            <a:endCxn id="92" idx="1"/>
          </p:cNvCxnSpPr>
          <p:nvPr/>
        </p:nvCxnSpPr>
        <p:spPr>
          <a:xfrm>
            <a:off x="1824213" y="1643750"/>
            <a:ext cx="6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2" idx="3"/>
            <a:endCxn id="83" idx="1"/>
          </p:cNvCxnSpPr>
          <p:nvPr/>
        </p:nvCxnSpPr>
        <p:spPr>
          <a:xfrm>
            <a:off x="3515238" y="1643750"/>
            <a:ext cx="6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73" idx="3"/>
            <a:endCxn id="79" idx="1"/>
          </p:cNvCxnSpPr>
          <p:nvPr/>
        </p:nvCxnSpPr>
        <p:spPr>
          <a:xfrm>
            <a:off x="1824213" y="1643750"/>
            <a:ext cx="728100" cy="1883700"/>
          </a:xfrm>
          <a:prstGeom prst="bentConnector3">
            <a:avLst>
              <a:gd fmla="val 483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79" idx="3"/>
            <a:endCxn id="80" idx="1"/>
          </p:cNvCxnSpPr>
          <p:nvPr/>
        </p:nvCxnSpPr>
        <p:spPr>
          <a:xfrm>
            <a:off x="3582070" y="3527396"/>
            <a:ext cx="754200" cy="408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82" idx="3"/>
            <a:endCxn id="80" idx="1"/>
          </p:cNvCxnSpPr>
          <p:nvPr/>
        </p:nvCxnSpPr>
        <p:spPr>
          <a:xfrm flipH="1" rot="10800000">
            <a:off x="3582070" y="3936346"/>
            <a:ext cx="754200" cy="425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81" idx="0"/>
            <a:endCxn id="75" idx="2"/>
          </p:cNvCxnSpPr>
          <p:nvPr/>
        </p:nvCxnSpPr>
        <p:spPr>
          <a:xfrm rot="10800000">
            <a:off x="8156900" y="3043750"/>
            <a:ext cx="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/>
        </p:nvSpPr>
        <p:spPr>
          <a:xfrm>
            <a:off x="6957625" y="4425850"/>
            <a:ext cx="1962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s-419" sz="204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Modelo 2</a:t>
            </a:r>
            <a:endParaRPr b="1" sz="204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438" y="335143"/>
            <a:ext cx="953659" cy="83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 flipH="1">
            <a:off x="950588" y="716542"/>
            <a:ext cx="772500" cy="417900"/>
          </a:xfrm>
          <a:prstGeom prst="bentConnector3">
            <a:avLst>
              <a:gd fmla="val 363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53" y="2076666"/>
            <a:ext cx="833895" cy="990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4"/>
          <p:cNvCxnSpPr>
            <a:stCxn id="102" idx="3"/>
          </p:cNvCxnSpPr>
          <p:nvPr/>
        </p:nvCxnSpPr>
        <p:spPr>
          <a:xfrm flipH="1" rot="10800000">
            <a:off x="1367548" y="1609649"/>
            <a:ext cx="670800" cy="96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83" y="3583868"/>
            <a:ext cx="833898" cy="9901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4"/>
          <p:cNvCxnSpPr>
            <a:stCxn id="104" idx="3"/>
          </p:cNvCxnSpPr>
          <p:nvPr/>
        </p:nvCxnSpPr>
        <p:spPr>
          <a:xfrm>
            <a:off x="1367581" y="4078952"/>
            <a:ext cx="832800" cy="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6" name="Google Shape;106;p14"/>
          <p:cNvCxnSpPr>
            <a:stCxn id="77" idx="3"/>
            <a:endCxn id="77" idx="0"/>
          </p:cNvCxnSpPr>
          <p:nvPr/>
        </p:nvCxnSpPr>
        <p:spPr>
          <a:xfrm rot="10800000">
            <a:off x="8157138" y="1366000"/>
            <a:ext cx="588900" cy="292500"/>
          </a:xfrm>
          <a:prstGeom prst="curvedConnector4">
            <a:avLst>
              <a:gd fmla="val -40436" name="adj1"/>
              <a:gd fmla="val 2058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3447063" y="1806425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2832 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096988" y="1806425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2813</a:t>
            </a: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 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840563" y="4361788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1184 </a:t>
            </a: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202350" y="4361788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1184 </a:t>
            </a: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8258913" y="3643800"/>
            <a:ext cx="588900" cy="292500"/>
          </a:xfrm>
          <a:prstGeom prst="curvedConnector4">
            <a:avLst>
              <a:gd fmla="val -40436" name="adj1"/>
              <a:gd fmla="val 2058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7013" y="1351400"/>
            <a:ext cx="17472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Preprocesamiento</a:t>
            </a:r>
            <a:r>
              <a:rPr lang="es-419" sz="1000"/>
              <a:t>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Polar warp + crop derecho</a:t>
            </a:r>
            <a:endParaRPr b="1" sz="1200"/>
          </a:p>
        </p:txBody>
      </p:sp>
      <p:sp>
        <p:nvSpPr>
          <p:cNvPr id="117" name="Google Shape;117;p15"/>
          <p:cNvSpPr txBox="1"/>
          <p:nvPr/>
        </p:nvSpPr>
        <p:spPr>
          <a:xfrm>
            <a:off x="552955" y="507200"/>
            <a:ext cx="795300" cy="492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</a:rPr>
              <a:t>Imágenes entrada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467800" y="2551138"/>
            <a:ext cx="13782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Matriz de confusión,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Accuracy</a:t>
            </a:r>
            <a:endParaRPr sz="1000"/>
          </a:p>
        </p:txBody>
      </p:sp>
      <p:cxnSp>
        <p:nvCxnSpPr>
          <p:cNvPr id="119" name="Google Shape;119;p15"/>
          <p:cNvCxnSpPr>
            <a:stCxn id="120" idx="2"/>
            <a:endCxn id="118" idx="0"/>
          </p:cNvCxnSpPr>
          <p:nvPr/>
        </p:nvCxnSpPr>
        <p:spPr>
          <a:xfrm>
            <a:off x="8156988" y="1950850"/>
            <a:ext cx="0" cy="6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5"/>
          <p:cNvSpPr/>
          <p:nvPr/>
        </p:nvSpPr>
        <p:spPr>
          <a:xfrm>
            <a:off x="5808413" y="1351550"/>
            <a:ext cx="10815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Regresión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logística</a:t>
            </a:r>
            <a:endParaRPr b="1" sz="1200"/>
          </a:p>
        </p:txBody>
      </p:sp>
      <p:sp>
        <p:nvSpPr>
          <p:cNvPr id="120" name="Google Shape;120;p15"/>
          <p:cNvSpPr/>
          <p:nvPr/>
        </p:nvSpPr>
        <p:spPr>
          <a:xfrm>
            <a:off x="7567938" y="1366150"/>
            <a:ext cx="11781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Grid search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Shuffle Split CV 4 folds</a:t>
            </a:r>
            <a:endParaRPr sz="1000"/>
          </a:p>
        </p:txBody>
      </p:sp>
      <p:sp>
        <p:nvSpPr>
          <p:cNvPr id="122" name="Google Shape;122;p15"/>
          <p:cNvSpPr/>
          <p:nvPr/>
        </p:nvSpPr>
        <p:spPr>
          <a:xfrm>
            <a:off x="4176375" y="1351400"/>
            <a:ext cx="9540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Clean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+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Min/Max</a:t>
            </a:r>
            <a:endParaRPr sz="1000"/>
          </a:p>
        </p:txBody>
      </p:sp>
      <p:cxnSp>
        <p:nvCxnSpPr>
          <p:cNvPr id="123" name="Google Shape;123;p15"/>
          <p:cNvCxnSpPr>
            <a:stCxn id="117" idx="2"/>
            <a:endCxn id="116" idx="0"/>
          </p:cNvCxnSpPr>
          <p:nvPr/>
        </p:nvCxnSpPr>
        <p:spPr>
          <a:xfrm>
            <a:off x="950605" y="999800"/>
            <a:ext cx="0" cy="3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22" idx="3"/>
            <a:endCxn id="121" idx="1"/>
          </p:cNvCxnSpPr>
          <p:nvPr/>
        </p:nvCxnSpPr>
        <p:spPr>
          <a:xfrm>
            <a:off x="5130375" y="1643750"/>
            <a:ext cx="678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21" idx="3"/>
            <a:endCxn id="120" idx="1"/>
          </p:cNvCxnSpPr>
          <p:nvPr/>
        </p:nvCxnSpPr>
        <p:spPr>
          <a:xfrm>
            <a:off x="6889913" y="1643900"/>
            <a:ext cx="678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5"/>
          <p:cNvSpPr/>
          <p:nvPr/>
        </p:nvSpPr>
        <p:spPr>
          <a:xfrm>
            <a:off x="2485338" y="1299050"/>
            <a:ext cx="1029900" cy="689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LBP 4x4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Red</a:t>
            </a:r>
            <a:br>
              <a:rPr lang="es-419" sz="1000"/>
            </a:br>
            <a:r>
              <a:rPr lang="es-419" sz="1000"/>
              <a:t>Green</a:t>
            </a:r>
            <a:br>
              <a:rPr lang="es-419" sz="1000"/>
            </a:br>
            <a:r>
              <a:rPr lang="es-419" sz="1000"/>
              <a:t>Blue</a:t>
            </a:r>
            <a:endParaRPr sz="1000"/>
          </a:p>
        </p:txBody>
      </p:sp>
      <p:cxnSp>
        <p:nvCxnSpPr>
          <p:cNvPr id="127" name="Google Shape;127;p15"/>
          <p:cNvCxnSpPr>
            <a:stCxn id="116" idx="3"/>
            <a:endCxn id="126" idx="1"/>
          </p:cNvCxnSpPr>
          <p:nvPr/>
        </p:nvCxnSpPr>
        <p:spPr>
          <a:xfrm>
            <a:off x="1824213" y="1643750"/>
            <a:ext cx="6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126" idx="3"/>
            <a:endCxn id="122" idx="1"/>
          </p:cNvCxnSpPr>
          <p:nvPr/>
        </p:nvCxnSpPr>
        <p:spPr>
          <a:xfrm>
            <a:off x="3515238" y="1643750"/>
            <a:ext cx="66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438" y="335143"/>
            <a:ext cx="953659" cy="83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5"/>
          <p:cNvCxnSpPr/>
          <p:nvPr/>
        </p:nvCxnSpPr>
        <p:spPr>
          <a:xfrm flipH="1">
            <a:off x="950588" y="716542"/>
            <a:ext cx="772500" cy="417900"/>
          </a:xfrm>
          <a:prstGeom prst="bentConnector3">
            <a:avLst>
              <a:gd fmla="val 363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53" y="2076666"/>
            <a:ext cx="833895" cy="990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5"/>
          <p:cNvCxnSpPr>
            <a:stCxn id="131" idx="3"/>
          </p:cNvCxnSpPr>
          <p:nvPr/>
        </p:nvCxnSpPr>
        <p:spPr>
          <a:xfrm flipH="1" rot="10800000">
            <a:off x="1367548" y="1609649"/>
            <a:ext cx="670800" cy="96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3" name="Google Shape;133;p15"/>
          <p:cNvCxnSpPr>
            <a:stCxn id="120" idx="3"/>
            <a:endCxn id="120" idx="0"/>
          </p:cNvCxnSpPr>
          <p:nvPr/>
        </p:nvCxnSpPr>
        <p:spPr>
          <a:xfrm rot="10800000">
            <a:off x="8157138" y="1366000"/>
            <a:ext cx="588900" cy="292500"/>
          </a:xfrm>
          <a:prstGeom prst="curvedConnector4">
            <a:avLst>
              <a:gd fmla="val -40436" name="adj1"/>
              <a:gd fmla="val 2058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4" name="Google Shape;134;p15"/>
          <p:cNvSpPr txBox="1"/>
          <p:nvPr/>
        </p:nvSpPr>
        <p:spPr>
          <a:xfrm>
            <a:off x="3447063" y="1806425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2832 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096988" y="1806425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2813 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/>
        </p:nvSpPr>
        <p:spPr>
          <a:xfrm>
            <a:off x="699142" y="1934950"/>
            <a:ext cx="795300" cy="492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</a:rPr>
              <a:t>Imágenes entrada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1" name="Google Shape;141;p16"/>
          <p:cNvSpPr txBox="1"/>
          <p:nvPr>
            <p:ph type="title"/>
          </p:nvPr>
        </p:nvSpPr>
        <p:spPr>
          <a:xfrm>
            <a:off x="311700" y="158650"/>
            <a:ext cx="8520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40"/>
              <a:t>Métodos propuestos</a:t>
            </a:r>
            <a:endParaRPr sz="27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40"/>
              <a:t>Modelo 3</a:t>
            </a:r>
            <a:endParaRPr sz="2040"/>
          </a:p>
        </p:txBody>
      </p:sp>
      <p:sp>
        <p:nvSpPr>
          <p:cNvPr id="142" name="Google Shape;142;p16"/>
          <p:cNvSpPr/>
          <p:nvPr/>
        </p:nvSpPr>
        <p:spPr>
          <a:xfrm>
            <a:off x="418800" y="2983700"/>
            <a:ext cx="1356000" cy="60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Procesamiento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Polar warp + crop derecho</a:t>
            </a:r>
            <a:endParaRPr b="1" sz="1200"/>
          </a:p>
        </p:txBody>
      </p:sp>
      <p:sp>
        <p:nvSpPr>
          <p:cNvPr id="143" name="Google Shape;143;p16"/>
          <p:cNvSpPr/>
          <p:nvPr/>
        </p:nvSpPr>
        <p:spPr>
          <a:xfrm>
            <a:off x="2190957" y="3008596"/>
            <a:ext cx="10299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LBP 4x4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Grayscale </a:t>
            </a:r>
            <a:endParaRPr sz="1000"/>
          </a:p>
        </p:txBody>
      </p:sp>
      <p:sp>
        <p:nvSpPr>
          <p:cNvPr id="144" name="Google Shape;144;p16"/>
          <p:cNvSpPr/>
          <p:nvPr/>
        </p:nvSpPr>
        <p:spPr>
          <a:xfrm>
            <a:off x="3638211" y="2978271"/>
            <a:ext cx="11781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Clean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+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Min/Max</a:t>
            </a:r>
            <a:endParaRPr sz="1000"/>
          </a:p>
        </p:txBody>
      </p:sp>
      <p:sp>
        <p:nvSpPr>
          <p:cNvPr id="145" name="Google Shape;145;p16"/>
          <p:cNvSpPr/>
          <p:nvPr/>
        </p:nvSpPr>
        <p:spPr>
          <a:xfrm>
            <a:off x="7679650" y="2954750"/>
            <a:ext cx="10299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MLP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2 layer</a:t>
            </a:r>
            <a:endParaRPr b="1" sz="1200"/>
          </a:p>
        </p:txBody>
      </p:sp>
      <p:sp>
        <p:nvSpPr>
          <p:cNvPr id="146" name="Google Shape;146;p16"/>
          <p:cNvSpPr/>
          <p:nvPr/>
        </p:nvSpPr>
        <p:spPr>
          <a:xfrm>
            <a:off x="2209050" y="2049450"/>
            <a:ext cx="1029900" cy="689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TAS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Red</a:t>
            </a:r>
            <a:br>
              <a:rPr lang="es-419" sz="1000"/>
            </a:br>
            <a:r>
              <a:rPr lang="es-419" sz="1000"/>
              <a:t>Green</a:t>
            </a:r>
            <a:br>
              <a:rPr lang="es-419" sz="1000"/>
            </a:br>
            <a:r>
              <a:rPr lang="es-419" sz="1000"/>
              <a:t>Blue</a:t>
            </a:r>
            <a:endParaRPr sz="1000"/>
          </a:p>
        </p:txBody>
      </p:sp>
      <p:sp>
        <p:nvSpPr>
          <p:cNvPr id="147" name="Google Shape;147;p16"/>
          <p:cNvSpPr/>
          <p:nvPr/>
        </p:nvSpPr>
        <p:spPr>
          <a:xfrm>
            <a:off x="5103595" y="2954758"/>
            <a:ext cx="10299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PCA</a:t>
            </a:r>
            <a:endParaRPr sz="1000"/>
          </a:p>
        </p:txBody>
      </p:sp>
      <p:sp>
        <p:nvSpPr>
          <p:cNvPr id="148" name="Google Shape;148;p16"/>
          <p:cNvSpPr/>
          <p:nvPr/>
        </p:nvSpPr>
        <p:spPr>
          <a:xfrm>
            <a:off x="6437645" y="2954758"/>
            <a:ext cx="1029900" cy="5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SBS</a:t>
            </a:r>
            <a:endParaRPr sz="1000"/>
          </a:p>
        </p:txBody>
      </p:sp>
      <p:cxnSp>
        <p:nvCxnSpPr>
          <p:cNvPr id="149" name="Google Shape;149;p16"/>
          <p:cNvCxnSpPr>
            <a:stCxn id="142" idx="3"/>
            <a:endCxn id="143" idx="1"/>
          </p:cNvCxnSpPr>
          <p:nvPr/>
        </p:nvCxnSpPr>
        <p:spPr>
          <a:xfrm>
            <a:off x="1774800" y="3288500"/>
            <a:ext cx="416100" cy="12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>
            <a:stCxn id="142" idx="3"/>
            <a:endCxn id="146" idx="1"/>
          </p:cNvCxnSpPr>
          <p:nvPr/>
        </p:nvCxnSpPr>
        <p:spPr>
          <a:xfrm flipH="1" rot="10800000">
            <a:off x="1774800" y="2394200"/>
            <a:ext cx="434400" cy="8943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>
            <a:stCxn id="140" idx="2"/>
            <a:endCxn id="142" idx="0"/>
          </p:cNvCxnSpPr>
          <p:nvPr/>
        </p:nvCxnSpPr>
        <p:spPr>
          <a:xfrm>
            <a:off x="1096792" y="2427550"/>
            <a:ext cx="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6"/>
          <p:cNvCxnSpPr>
            <a:stCxn id="146" idx="3"/>
            <a:endCxn id="144" idx="1"/>
          </p:cNvCxnSpPr>
          <p:nvPr/>
        </p:nvCxnSpPr>
        <p:spPr>
          <a:xfrm>
            <a:off x="3238950" y="2394150"/>
            <a:ext cx="399300" cy="87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>
            <a:stCxn id="143" idx="3"/>
            <a:endCxn id="144" idx="1"/>
          </p:cNvCxnSpPr>
          <p:nvPr/>
        </p:nvCxnSpPr>
        <p:spPr>
          <a:xfrm flipH="1" rot="10800000">
            <a:off x="3220857" y="3270646"/>
            <a:ext cx="417300" cy="30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>
            <a:stCxn id="144" idx="3"/>
            <a:endCxn id="147" idx="1"/>
          </p:cNvCxnSpPr>
          <p:nvPr/>
        </p:nvCxnSpPr>
        <p:spPr>
          <a:xfrm flipH="1" rot="10800000">
            <a:off x="4816311" y="3247221"/>
            <a:ext cx="2874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>
            <a:stCxn id="147" idx="3"/>
            <a:endCxn id="148" idx="1"/>
          </p:cNvCxnSpPr>
          <p:nvPr/>
        </p:nvCxnSpPr>
        <p:spPr>
          <a:xfrm>
            <a:off x="6133495" y="3247108"/>
            <a:ext cx="3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6"/>
          <p:cNvSpPr txBox="1"/>
          <p:nvPr/>
        </p:nvSpPr>
        <p:spPr>
          <a:xfrm>
            <a:off x="4506950" y="2662500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1102 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3428338" y="2686025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1106 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794950" y="2662500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300</a:t>
            </a: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 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7235600" y="2662500"/>
            <a:ext cx="88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s-419" sz="900">
                <a:latin typeface="Open Sans"/>
                <a:ea typeface="Open Sans"/>
                <a:cs typeface="Open Sans"/>
                <a:sym typeface="Open Sans"/>
              </a:rPr>
              <a:t>00 feats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" name="Google Shape;160;p16"/>
          <p:cNvCxnSpPr>
            <a:stCxn id="148" idx="3"/>
            <a:endCxn id="145" idx="1"/>
          </p:cNvCxnSpPr>
          <p:nvPr/>
        </p:nvCxnSpPr>
        <p:spPr>
          <a:xfrm>
            <a:off x="7467545" y="3247108"/>
            <a:ext cx="21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953" y="789528"/>
            <a:ext cx="833895" cy="990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383" y="3863043"/>
            <a:ext cx="833898" cy="99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5">
            <a:alphaModFix/>
          </a:blip>
          <a:srcRect b="0" l="238" r="228" t="0"/>
          <a:stretch/>
        </p:blipFill>
        <p:spPr>
          <a:xfrm>
            <a:off x="2750579" y="3863054"/>
            <a:ext cx="833898" cy="9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963" y="1003468"/>
            <a:ext cx="953659" cy="83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6"/>
          <p:cNvCxnSpPr>
            <a:stCxn id="161" idx="1"/>
          </p:cNvCxnSpPr>
          <p:nvPr/>
        </p:nvCxnSpPr>
        <p:spPr>
          <a:xfrm flipH="1">
            <a:off x="1994353" y="1284611"/>
            <a:ext cx="294600" cy="137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6" name="Google Shape;166;p16"/>
          <p:cNvCxnSpPr>
            <a:stCxn id="164" idx="1"/>
          </p:cNvCxnSpPr>
          <p:nvPr/>
        </p:nvCxnSpPr>
        <p:spPr>
          <a:xfrm>
            <a:off x="619963" y="1421817"/>
            <a:ext cx="480300" cy="1264200"/>
          </a:xfrm>
          <a:prstGeom prst="bentConnector4">
            <a:avLst>
              <a:gd fmla="val -49578" name="adj1"/>
              <a:gd fmla="val 9661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7" name="Google Shape;167;p16"/>
          <p:cNvCxnSpPr/>
          <p:nvPr/>
        </p:nvCxnSpPr>
        <p:spPr>
          <a:xfrm rot="5400000">
            <a:off x="1788600" y="3565025"/>
            <a:ext cx="609600" cy="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8" name="Google Shape;168;p16"/>
          <p:cNvCxnSpPr>
            <a:stCxn id="163" idx="0"/>
            <a:endCxn id="143" idx="2"/>
          </p:cNvCxnSpPr>
          <p:nvPr/>
        </p:nvCxnSpPr>
        <p:spPr>
          <a:xfrm flipH="1" rot="5400000">
            <a:off x="2801828" y="3497354"/>
            <a:ext cx="269700" cy="461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6"/>
          <p:cNvSpPr txBox="1"/>
          <p:nvPr/>
        </p:nvSpPr>
        <p:spPr>
          <a:xfrm>
            <a:off x="8045275" y="3655525"/>
            <a:ext cx="889200" cy="4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Accuracy G01</a:t>
            </a:r>
            <a:endParaRPr sz="1000"/>
          </a:p>
        </p:txBody>
      </p:sp>
      <p:sp>
        <p:nvSpPr>
          <p:cNvPr id="170" name="Google Shape;170;p16"/>
          <p:cNvSpPr txBox="1"/>
          <p:nvPr/>
        </p:nvSpPr>
        <p:spPr>
          <a:xfrm>
            <a:off x="8072875" y="4264200"/>
            <a:ext cx="834000" cy="64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(Hold Out) Accuracy G00</a:t>
            </a:r>
            <a:endParaRPr sz="1000"/>
          </a:p>
        </p:txBody>
      </p:sp>
      <p:cxnSp>
        <p:nvCxnSpPr>
          <p:cNvPr id="171" name="Google Shape;171;p16"/>
          <p:cNvCxnSpPr>
            <a:endCxn id="169" idx="1"/>
          </p:cNvCxnSpPr>
          <p:nvPr/>
        </p:nvCxnSpPr>
        <p:spPr>
          <a:xfrm flipH="1" rot="-5400000">
            <a:off x="7743925" y="3600475"/>
            <a:ext cx="387000" cy="21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>
            <a:endCxn id="170" idx="1"/>
          </p:cNvCxnSpPr>
          <p:nvPr/>
        </p:nvCxnSpPr>
        <p:spPr>
          <a:xfrm flipH="1" rot="-5400000">
            <a:off x="7619575" y="4134150"/>
            <a:ext cx="682200" cy="22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311700" y="158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40"/>
              <a:t>Experimentos y resultados</a:t>
            </a:r>
            <a:endParaRPr sz="2740"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6050"/>
            <a:ext cx="5495725" cy="364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5943600" y="1725150"/>
            <a:ext cx="2971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Buenos resultados obtenidos con: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LBP RGB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LBP gray + DAISY gray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LBP gray + TAS RGB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18"/>
          <p:cNvGraphicFramePr/>
          <p:nvPr/>
        </p:nvGraphicFramePr>
        <p:xfrm>
          <a:off x="1040888" y="2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{8C680628-884F-4818-8FD7-4A15C477A68D}</a:tableStyleId>
              </a:tblPr>
              <a:tblGrid>
                <a:gridCol w="1163125"/>
                <a:gridCol w="1163125"/>
                <a:gridCol w="2146425"/>
                <a:gridCol w="2589550"/>
              </a:tblGrid>
              <a:tr h="5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Modelo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# Features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Clasificador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Accuracy G01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6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Modelo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2813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LogisticRegression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89.44 %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Modelo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1184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83.06 %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Modelo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 Layer 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70.56 %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18"/>
          <p:cNvSpPr txBox="1"/>
          <p:nvPr>
            <p:ph type="title"/>
          </p:nvPr>
        </p:nvSpPr>
        <p:spPr>
          <a:xfrm>
            <a:off x="311700" y="158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40"/>
              <a:t>Experimentos y resultados</a:t>
            </a:r>
            <a:endParaRPr sz="2740"/>
          </a:p>
        </p:txBody>
      </p:sp>
      <p:sp>
        <p:nvSpPr>
          <p:cNvPr id="186" name="Google Shape;186;p18"/>
          <p:cNvSpPr txBox="1"/>
          <p:nvPr/>
        </p:nvSpPr>
        <p:spPr>
          <a:xfrm>
            <a:off x="395225" y="1133413"/>
            <a:ext cx="770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Testing con métodos de selección y transformación (PCA, SBS, KBest, NMF)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Grid search: búsqueda de mejores parámetros para clasificadores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