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85" r:id="rId3"/>
    <p:sldId id="257" r:id="rId4"/>
    <p:sldId id="259" r:id="rId5"/>
    <p:sldId id="260" r:id="rId6"/>
    <p:sldId id="261" r:id="rId7"/>
    <p:sldId id="263" r:id="rId8"/>
    <p:sldId id="262" r:id="rId9"/>
    <p:sldId id="266" r:id="rId10"/>
    <p:sldId id="265" r:id="rId11"/>
    <p:sldId id="283" r:id="rId12"/>
    <p:sldId id="268" r:id="rId13"/>
    <p:sldId id="269"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7"/>
    <a:srgbClr val="1D1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BEA9C-5F6D-4CDA-92DB-B76E6A713251}" type="datetimeFigureOut">
              <a:rPr lang="en-IN" smtClean="0"/>
              <a:t>25-04-2024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B19188-43FE-419C-A892-8518475A7B78}"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8BC8C-A257-4C2B-92B3-513E0788EA9A}"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E7ADC-D6E3-4A87-B7C9-F150F823365B}" type="slidenum">
              <a:rPr lang="en-IN" smtClean="0"/>
              <a:t>‹#›</a:t>
            </a:fld>
            <a:endParaRPr lang="en-IN"/>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CA436-9AF0-4A04-AEE3-F2B3F6C721B8}" type="datetime1">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288C2-CECF-4EB2-93DE-B51081CAFC68}" type="datetime1">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A1DBF-29C1-43BF-91BA-BFFCFB7DF344}" type="datetime1">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D0AEE-36FC-4C73-80AE-121DA1B3EF2A}" type="datetime1">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BAB19-C781-470B-8399-C18D135E8067}" type="datetime1">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B3F50-AA51-48E2-BF17-0B404D77AE72}" type="datetime1">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659A6-4556-4EF3-A9BC-D54AC7ACFCC8}" type="datetime1">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A2FC8-A19E-49F4-B2A2-B0D3031FD776}" type="datetime1">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CBC78-5168-49E8-8087-E42AFC3B0A0B}" type="datetime1">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BAA6F3-96DB-4DB5-B63B-F7E8A0C6AB49}" type="datetime1">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61645A-F514-43C1-BFC0-7A09F2F936D1}" type="datetime1">
              <a:rPr lang="en-IN" smtClean="0"/>
              <a:t>25-04-2024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F0D28E-54CE-45BB-A89D-594D08B71E2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6253F-2886-42D7-8EC6-D945BD2AAAE5}" type="datetime1">
              <a:rPr lang="en-IN" smtClean="0"/>
              <a:t>25-04-2024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0D28E-54CE-45BB-A89D-594D08B71E2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26365" y="2254250"/>
            <a:ext cx="11939270" cy="1002665"/>
          </a:xfrm>
          <a:prstGeom prst="rect">
            <a:avLst/>
          </a:prstGeom>
        </p:spPr>
        <p:txBody>
          <a:bodyPr vert="horz" lIns="91440" tIns="45720" rIns="91440" bIns="45720" rtlCol="0" anchor="ctr">
            <a:normAutofit lnSpcReduction="10000"/>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ctr"/>
            <a:r>
              <a:rPr lang="en-IN" sz="2800" b="1" dirty="0">
                <a:solidFill>
                  <a:srgbClr val="FF0000"/>
                </a:solidFill>
                <a:latin typeface="Times New Roman" panose="02020603050405020304" pitchFamily="18" charset="0"/>
                <a:cs typeface="Times New Roman" panose="02020603050405020304" pitchFamily="18" charset="0"/>
              </a:rPr>
              <a:t>oriental College of Technology, Bhopal</a:t>
            </a:r>
          </a:p>
          <a:p>
            <a:pPr algn="ctr"/>
            <a:endParaRPr lang="en-IN" sz="2800" b="1" dirty="0">
              <a:solidFill>
                <a:schemeClr val="accent3"/>
              </a:solidFill>
              <a:latin typeface="Times New Roman" panose="02020603050405020304" pitchFamily="18" charset="0"/>
              <a:cs typeface="Times New Roman" panose="02020603050405020304" pitchFamily="18" charset="0"/>
            </a:endParaRPr>
          </a:p>
          <a:p>
            <a:pPr algn="ctr"/>
            <a:r>
              <a:rPr lang="en-IN" sz="2800" b="1" dirty="0">
                <a:solidFill>
                  <a:schemeClr val="tx1"/>
                </a:solidFill>
                <a:latin typeface="Times New Roman" panose="02020603050405020304" pitchFamily="18" charset="0"/>
                <a:cs typeface="Times New Roman" panose="02020603050405020304" pitchFamily="18" charset="0"/>
              </a:rPr>
              <a:t>Department of CSE- DATA Science</a:t>
            </a:r>
          </a:p>
        </p:txBody>
      </p:sp>
      <p:sp>
        <p:nvSpPr>
          <p:cNvPr id="9" name="TextBox 8"/>
          <p:cNvSpPr txBox="1"/>
          <p:nvPr/>
        </p:nvSpPr>
        <p:spPr>
          <a:xfrm>
            <a:off x="1695634" y="6301059"/>
            <a:ext cx="8442664"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Academic Year: 2024-2025            Session: Jan-May 2024</a:t>
            </a:r>
          </a:p>
        </p:txBody>
      </p:sp>
      <p:sp>
        <p:nvSpPr>
          <p:cNvPr id="12" name="TextBox 11"/>
          <p:cNvSpPr txBox="1"/>
          <p:nvPr/>
        </p:nvSpPr>
        <p:spPr>
          <a:xfrm>
            <a:off x="7335521" y="4536402"/>
            <a:ext cx="4724399" cy="1630045"/>
          </a:xfrm>
          <a:prstGeom prst="rect">
            <a:avLst/>
          </a:prstGeom>
          <a:noFill/>
        </p:spPr>
        <p:txBody>
          <a:bodyPr wrap="square" rtlCol="0">
            <a:spAutoFit/>
          </a:bodyPr>
          <a:lstStyle/>
          <a:p>
            <a:r>
              <a:rPr lang="en-IN" sz="2000" b="1" dirty="0">
                <a:highlight>
                  <a:srgbClr val="000000"/>
                </a:highlight>
                <a:latin typeface="Times New Roman" panose="02020603050405020304" pitchFamily="18" charset="0"/>
                <a:cs typeface="Times New Roman" panose="02020603050405020304" pitchFamily="18" charset="0"/>
              </a:rPr>
              <a:t>Project Proposed by:</a:t>
            </a:r>
          </a:p>
          <a:p>
            <a:pPr marL="342900" indent="-342900">
              <a:buFont typeface="+mj-lt"/>
              <a:buAutoNum type="arabicPeriod"/>
            </a:pPr>
            <a:r>
              <a:rPr lang="en-IN" sz="2000" b="1" dirty="0">
                <a:highlight>
                  <a:srgbClr val="000000"/>
                </a:highlight>
                <a:latin typeface="Times New Roman" panose="02020603050405020304" pitchFamily="18" charset="0"/>
                <a:cs typeface="Times New Roman" panose="02020603050405020304" pitchFamily="18" charset="0"/>
                <a:sym typeface="+mn-ea"/>
              </a:rPr>
              <a:t>Anubhav Tiwari  </a:t>
            </a:r>
            <a:r>
              <a:rPr lang="en-IN" sz="2000" b="1" dirty="0">
                <a:highlight>
                  <a:srgbClr val="000000"/>
                </a:highlight>
                <a:latin typeface="Times New Roman" panose="02020603050405020304" pitchFamily="18" charset="0"/>
                <a:cs typeface="Times New Roman" panose="02020603050405020304" pitchFamily="18" charset="0"/>
              </a:rPr>
              <a:t>     (0126CD2110</a:t>
            </a:r>
            <a:r>
              <a:rPr lang="en-US" altLang="en-IN" sz="2000" b="1" dirty="0">
                <a:highlight>
                  <a:srgbClr val="000000"/>
                </a:highlight>
                <a:latin typeface="Times New Roman" panose="02020603050405020304" pitchFamily="18" charset="0"/>
                <a:cs typeface="Times New Roman" panose="02020603050405020304" pitchFamily="18" charset="0"/>
              </a:rPr>
              <a:t>19</a:t>
            </a:r>
            <a:r>
              <a:rPr lang="en-IN" sz="2000" b="1" dirty="0">
                <a:highlight>
                  <a:srgbClr val="000000"/>
                </a:highlight>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000" b="1" dirty="0" err="1">
                <a:highlight>
                  <a:srgbClr val="000000"/>
                </a:highlight>
                <a:latin typeface="Times New Roman" panose="02020603050405020304" pitchFamily="18" charset="0"/>
                <a:cs typeface="Times New Roman" panose="02020603050405020304" pitchFamily="18" charset="0"/>
                <a:sym typeface="+mn-ea"/>
              </a:rPr>
              <a:t>Ashmit</a:t>
            </a:r>
            <a:r>
              <a:rPr lang="en-IN" sz="2000" b="1" dirty="0">
                <a:highlight>
                  <a:srgbClr val="000000"/>
                </a:highlight>
                <a:latin typeface="Times New Roman" panose="02020603050405020304" pitchFamily="18" charset="0"/>
                <a:cs typeface="Times New Roman" panose="02020603050405020304" pitchFamily="18" charset="0"/>
                <a:sym typeface="+mn-ea"/>
              </a:rPr>
              <a:t> Sharma</a:t>
            </a:r>
            <a:r>
              <a:rPr lang="en-IN" sz="2000" b="1" dirty="0">
                <a:highlight>
                  <a:srgbClr val="000000"/>
                </a:highlight>
                <a:latin typeface="Times New Roman" panose="02020603050405020304" pitchFamily="18" charset="0"/>
                <a:cs typeface="Times New Roman" panose="02020603050405020304" pitchFamily="18" charset="0"/>
              </a:rPr>
              <a:t>        (0126CD2110</a:t>
            </a:r>
            <a:r>
              <a:rPr lang="en-US" altLang="en-IN" sz="2000" b="1" dirty="0">
                <a:highlight>
                  <a:srgbClr val="000000"/>
                </a:highlight>
                <a:latin typeface="Times New Roman" panose="02020603050405020304" pitchFamily="18" charset="0"/>
                <a:cs typeface="Times New Roman" panose="02020603050405020304" pitchFamily="18" charset="0"/>
              </a:rPr>
              <a:t>30</a:t>
            </a:r>
            <a:r>
              <a:rPr lang="en-IN" sz="2000" b="1" dirty="0">
                <a:highlight>
                  <a:srgbClr val="000000"/>
                </a:highlight>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000" b="1" dirty="0">
                <a:highlight>
                  <a:srgbClr val="000000"/>
                </a:highlight>
                <a:latin typeface="Times New Roman" panose="02020603050405020304" pitchFamily="18" charset="0"/>
                <a:cs typeface="Times New Roman" panose="02020603050405020304" pitchFamily="18" charset="0"/>
              </a:rPr>
              <a:t>Bhavika </a:t>
            </a:r>
            <a:r>
              <a:rPr lang="en-IN" sz="2000" b="1" dirty="0" err="1">
                <a:highlight>
                  <a:srgbClr val="000000"/>
                </a:highlight>
                <a:latin typeface="Times New Roman" panose="02020603050405020304" pitchFamily="18" charset="0"/>
                <a:cs typeface="Times New Roman" panose="02020603050405020304" pitchFamily="18" charset="0"/>
              </a:rPr>
              <a:t>Makode</a:t>
            </a:r>
            <a:r>
              <a:rPr lang="en-IN" sz="2000" b="1" dirty="0">
                <a:highlight>
                  <a:srgbClr val="000000"/>
                </a:highlight>
                <a:latin typeface="Times New Roman" panose="02020603050405020304" pitchFamily="18" charset="0"/>
                <a:cs typeface="Times New Roman" panose="02020603050405020304" pitchFamily="18" charset="0"/>
              </a:rPr>
              <a:t>        (0126CD211035)</a:t>
            </a:r>
          </a:p>
          <a:p>
            <a:pPr marL="342900" indent="-342900">
              <a:buFont typeface="+mj-lt"/>
              <a:buAutoNum type="arabicPeriod"/>
            </a:pPr>
            <a:r>
              <a:rPr lang="en-IN" sz="2000" b="1" dirty="0">
                <a:highlight>
                  <a:srgbClr val="000000"/>
                </a:highlight>
                <a:latin typeface="Times New Roman" panose="02020603050405020304" pitchFamily="18" charset="0"/>
                <a:cs typeface="Times New Roman" panose="02020603050405020304" pitchFamily="18" charset="0"/>
              </a:rPr>
              <a:t>Anchal </a:t>
            </a:r>
            <a:r>
              <a:rPr lang="en-IN" sz="2000" b="1" dirty="0" err="1">
                <a:highlight>
                  <a:srgbClr val="000000"/>
                </a:highlight>
                <a:latin typeface="Times New Roman" panose="02020603050405020304" pitchFamily="18" charset="0"/>
                <a:cs typeface="Times New Roman" panose="02020603050405020304" pitchFamily="18" charset="0"/>
              </a:rPr>
              <a:t>Raykhere</a:t>
            </a:r>
            <a:r>
              <a:rPr lang="en-IN" sz="2000" b="1" dirty="0">
                <a:highlight>
                  <a:srgbClr val="000000"/>
                </a:highlight>
                <a:latin typeface="Times New Roman" panose="02020603050405020304" pitchFamily="18" charset="0"/>
                <a:cs typeface="Times New Roman" panose="02020603050405020304" pitchFamily="18" charset="0"/>
              </a:rPr>
              <a:t>       (0126CD211012)</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7437" y="108869"/>
            <a:ext cx="1657121" cy="16005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Innovation or Upgradation</a:t>
            </a:r>
          </a:p>
        </p:txBody>
      </p:sp>
      <p:sp>
        <p:nvSpPr>
          <p:cNvPr id="3" name="Text Box 2"/>
          <p:cNvSpPr txBox="1"/>
          <p:nvPr/>
        </p:nvSpPr>
        <p:spPr>
          <a:xfrm>
            <a:off x="838200" y="1530457"/>
            <a:ext cx="10515600" cy="4853089"/>
          </a:xfrm>
          <a:prstGeom prst="rect">
            <a:avLst/>
          </a:prstGeom>
          <a:noFill/>
        </p:spPr>
        <p:txBody>
          <a:bodyPr wrap="square" rtlCol="0">
            <a:noAutofit/>
          </a:bodyPr>
          <a:lstStyle/>
          <a:p>
            <a:r>
              <a:rPr lang="en-US" sz="2400" dirty="0"/>
              <a:t>Advanced Recommendation Systems:</a:t>
            </a:r>
          </a:p>
          <a:p>
            <a:endParaRPr lang="en-US" sz="2400" dirty="0"/>
          </a:p>
          <a:p>
            <a:r>
              <a:rPr lang="en-US" sz="2400" dirty="0"/>
              <a:t>Implement advanced recommendation algorithms to suggest friends, groups, and content based on user preferences, interests, and social interactions.</a:t>
            </a:r>
          </a:p>
          <a:p>
            <a:r>
              <a:rPr lang="en-US" sz="2400" dirty="0"/>
              <a:t>Utilize machine learning techniques to continuously improve recommendation accuracy and relevance over time.</a:t>
            </a:r>
          </a:p>
          <a:p>
            <a:endParaRPr lang="en-US" sz="2400" dirty="0"/>
          </a:p>
          <a:p>
            <a:r>
              <a:rPr lang="en-US" sz="2400" dirty="0"/>
              <a:t>Enhanced Privacy Controls:</a:t>
            </a:r>
          </a:p>
          <a:p>
            <a:endParaRPr lang="en-US" sz="2400" dirty="0"/>
          </a:p>
          <a:p>
            <a:r>
              <a:rPr lang="en-US" sz="2400" dirty="0"/>
              <a:t>Provide users with granular privacy controls to manage their personal data, visibility settings, and interactions within the application.</a:t>
            </a:r>
          </a:p>
          <a:p>
            <a:r>
              <a:rPr lang="en-US" sz="2400" dirty="0"/>
              <a:t>Introduce features such as ephemeral content (e.g., disappearing messages, stories) and end-to-end encryption to enhance user privacy and security.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3" y="1606394"/>
            <a:ext cx="2719301" cy="523220"/>
          </a:xfrm>
          <a:prstGeom prst="rect">
            <a:avLst/>
          </a:prstGeom>
          <a:noFill/>
        </p:spPr>
        <p:txBody>
          <a:bodyPr wrap="square" rtlCol="0">
            <a:spAutoFit/>
          </a:bodyPr>
          <a:lstStyle/>
          <a:p>
            <a:pPr algn="ctr"/>
            <a:r>
              <a:rPr lang="en-US" sz="2800" b="1" dirty="0"/>
              <a:t>Anubhav Tiwari</a:t>
            </a:r>
            <a:endParaRPr lang="en-US" sz="3200" b="1" dirty="0"/>
          </a:p>
        </p:txBody>
      </p:sp>
      <p:sp>
        <p:nvSpPr>
          <p:cNvPr id="2" name="Title 1"/>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Team Collaboration</a:t>
            </a:r>
          </a:p>
        </p:txBody>
      </p:sp>
      <p:sp>
        <p:nvSpPr>
          <p:cNvPr id="3" name="Text Box 3"/>
          <p:cNvSpPr txBox="1"/>
          <p:nvPr/>
        </p:nvSpPr>
        <p:spPr>
          <a:xfrm>
            <a:off x="3101495" y="1606394"/>
            <a:ext cx="2719301" cy="523220"/>
          </a:xfrm>
          <a:prstGeom prst="rect">
            <a:avLst/>
          </a:prstGeom>
          <a:noFill/>
        </p:spPr>
        <p:txBody>
          <a:bodyPr wrap="square" rtlCol="0">
            <a:spAutoFit/>
          </a:bodyPr>
          <a:lstStyle/>
          <a:p>
            <a:pPr algn="ctr"/>
            <a:r>
              <a:rPr lang="en-US" sz="2800" b="1" dirty="0" err="1"/>
              <a:t>Ashmit</a:t>
            </a:r>
            <a:r>
              <a:rPr lang="en-US" sz="2800" b="1" dirty="0"/>
              <a:t> Sharma</a:t>
            </a:r>
          </a:p>
        </p:txBody>
      </p:sp>
      <p:sp>
        <p:nvSpPr>
          <p:cNvPr id="5" name="Text Box 3"/>
          <p:cNvSpPr txBox="1"/>
          <p:nvPr/>
        </p:nvSpPr>
        <p:spPr>
          <a:xfrm>
            <a:off x="6220545" y="1606394"/>
            <a:ext cx="2647414" cy="523220"/>
          </a:xfrm>
          <a:prstGeom prst="rect">
            <a:avLst/>
          </a:prstGeom>
          <a:noFill/>
        </p:spPr>
        <p:txBody>
          <a:bodyPr wrap="square" rtlCol="0">
            <a:spAutoFit/>
          </a:bodyPr>
          <a:lstStyle/>
          <a:p>
            <a:pPr algn="ctr"/>
            <a:r>
              <a:rPr lang="en-US" sz="2800" b="1" dirty="0"/>
              <a:t>Bhavika </a:t>
            </a:r>
            <a:r>
              <a:rPr lang="en-US" sz="2800" b="1" dirty="0" err="1"/>
              <a:t>Makode</a:t>
            </a:r>
            <a:endParaRPr lang="en-US" sz="2800" b="1" dirty="0"/>
          </a:p>
        </p:txBody>
      </p:sp>
      <p:sp>
        <p:nvSpPr>
          <p:cNvPr id="6" name="Text Box 3"/>
          <p:cNvSpPr txBox="1"/>
          <p:nvPr/>
        </p:nvSpPr>
        <p:spPr>
          <a:xfrm>
            <a:off x="9434120" y="1606394"/>
            <a:ext cx="2718998" cy="523220"/>
          </a:xfrm>
          <a:prstGeom prst="rect">
            <a:avLst/>
          </a:prstGeom>
          <a:noFill/>
        </p:spPr>
        <p:txBody>
          <a:bodyPr wrap="square" rtlCol="0">
            <a:spAutoFit/>
          </a:bodyPr>
          <a:lstStyle/>
          <a:p>
            <a:pPr algn="ctr"/>
            <a:r>
              <a:rPr lang="en-US" sz="2800" b="1" dirty="0"/>
              <a:t>Anchal </a:t>
            </a:r>
            <a:r>
              <a:rPr lang="en-US" sz="2800" b="1" dirty="0" err="1"/>
              <a:t>Raykhere</a:t>
            </a:r>
            <a:endParaRPr lang="en-US" sz="3200" b="1" dirty="0"/>
          </a:p>
        </p:txBody>
      </p:sp>
      <p:sp>
        <p:nvSpPr>
          <p:cNvPr id="9" name="TextBox 8"/>
          <p:cNvSpPr txBox="1"/>
          <p:nvPr/>
        </p:nvSpPr>
        <p:spPr>
          <a:xfrm>
            <a:off x="0" y="2562045"/>
            <a:ext cx="2718998" cy="461665"/>
          </a:xfrm>
          <a:prstGeom prst="rect">
            <a:avLst/>
          </a:prstGeom>
          <a:noFill/>
        </p:spPr>
        <p:txBody>
          <a:bodyPr wrap="square" rtlCol="0">
            <a:spAutoFit/>
          </a:bodyPr>
          <a:lstStyle/>
          <a:p>
            <a:pPr algn="ctr"/>
            <a:r>
              <a:rPr lang="en-US" sz="2400" dirty="0"/>
              <a:t>Java Script</a:t>
            </a:r>
            <a:endParaRPr lang="en-IN" dirty="0"/>
          </a:p>
        </p:txBody>
      </p:sp>
      <p:sp>
        <p:nvSpPr>
          <p:cNvPr id="10" name="TextBox 9"/>
          <p:cNvSpPr txBox="1"/>
          <p:nvPr/>
        </p:nvSpPr>
        <p:spPr>
          <a:xfrm>
            <a:off x="3101495" y="2562045"/>
            <a:ext cx="2718998" cy="461665"/>
          </a:xfrm>
          <a:prstGeom prst="rect">
            <a:avLst/>
          </a:prstGeom>
          <a:noFill/>
        </p:spPr>
        <p:txBody>
          <a:bodyPr wrap="square" rtlCol="0">
            <a:spAutoFit/>
          </a:bodyPr>
          <a:lstStyle/>
          <a:p>
            <a:pPr algn="ctr"/>
            <a:r>
              <a:rPr lang="en-US" sz="2400" dirty="0"/>
              <a:t>Java Script</a:t>
            </a:r>
            <a:endParaRPr lang="en-IN" dirty="0"/>
          </a:p>
        </p:txBody>
      </p:sp>
      <p:sp>
        <p:nvSpPr>
          <p:cNvPr id="11" name="TextBox 10"/>
          <p:cNvSpPr txBox="1"/>
          <p:nvPr/>
        </p:nvSpPr>
        <p:spPr>
          <a:xfrm>
            <a:off x="6220543" y="2562045"/>
            <a:ext cx="2647415" cy="461665"/>
          </a:xfrm>
          <a:prstGeom prst="rect">
            <a:avLst/>
          </a:prstGeom>
          <a:noFill/>
        </p:spPr>
        <p:txBody>
          <a:bodyPr wrap="square" rtlCol="0">
            <a:spAutoFit/>
          </a:bodyPr>
          <a:lstStyle/>
          <a:p>
            <a:pPr algn="ctr"/>
            <a:r>
              <a:rPr lang="en-US" sz="2400" dirty="0"/>
              <a:t>HTML and CSS</a:t>
            </a:r>
            <a:endParaRPr lang="en-IN" dirty="0"/>
          </a:p>
        </p:txBody>
      </p:sp>
      <p:sp>
        <p:nvSpPr>
          <p:cNvPr id="12" name="TextBox 11"/>
          <p:cNvSpPr txBox="1"/>
          <p:nvPr/>
        </p:nvSpPr>
        <p:spPr>
          <a:xfrm>
            <a:off x="9434120" y="2562045"/>
            <a:ext cx="2718998" cy="461665"/>
          </a:xfrm>
          <a:prstGeom prst="rect">
            <a:avLst/>
          </a:prstGeom>
          <a:noFill/>
        </p:spPr>
        <p:txBody>
          <a:bodyPr wrap="square" rtlCol="0">
            <a:spAutoFit/>
          </a:bodyPr>
          <a:lstStyle/>
          <a:p>
            <a:pPr algn="ctr"/>
            <a:r>
              <a:rPr lang="en-US" sz="2400" dirty="0"/>
              <a:t>HTML and CSS</a:t>
            </a:r>
          </a:p>
        </p:txBody>
      </p:sp>
      <p:sp>
        <p:nvSpPr>
          <p:cNvPr id="8" name="Rectangle: Rounded Corners 21"/>
          <p:cNvSpPr/>
          <p:nvPr/>
        </p:nvSpPr>
        <p:spPr>
          <a:xfrm>
            <a:off x="7670094" y="3967789"/>
            <a:ext cx="1197864" cy="657702"/>
          </a:xfrm>
          <a:prstGeom prst="roundRect">
            <a:avLst/>
          </a:prstGeom>
          <a:blipFill rotWithShape="1">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32CF95D-4983-92EE-C310-1241F35E9090}"/>
              </a:ext>
            </a:extLst>
          </p:cNvPr>
          <p:cNvSpPr/>
          <p:nvPr/>
        </p:nvSpPr>
        <p:spPr>
          <a:xfrm>
            <a:off x="9595755" y="3967789"/>
            <a:ext cx="1197864" cy="657702"/>
          </a:xfrm>
          <a:prstGeom prst="round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F6B4859E-DD71-837D-FD81-5460095DAB45}"/>
              </a:ext>
            </a:extLst>
          </p:cNvPr>
          <p:cNvSpPr/>
          <p:nvPr/>
        </p:nvSpPr>
        <p:spPr>
          <a:xfrm>
            <a:off x="2208633" y="3967789"/>
            <a:ext cx="1197864" cy="657702"/>
          </a:xfrm>
          <a:prstGeom prst="round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Technical Requirements</a:t>
            </a:r>
          </a:p>
        </p:txBody>
      </p:sp>
      <p:sp>
        <p:nvSpPr>
          <p:cNvPr id="3" name="Rounded Rectangle 2"/>
          <p:cNvSpPr/>
          <p:nvPr/>
        </p:nvSpPr>
        <p:spPr>
          <a:xfrm>
            <a:off x="584200" y="1148080"/>
            <a:ext cx="5080000" cy="3162300"/>
          </a:xfrm>
          <a:prstGeom prst="round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Rounded Rectangle 3"/>
          <p:cNvSpPr/>
          <p:nvPr/>
        </p:nvSpPr>
        <p:spPr>
          <a:xfrm>
            <a:off x="6616700" y="1148080"/>
            <a:ext cx="5080000" cy="3162300"/>
          </a:xfrm>
          <a:prstGeom prst="round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5"/>
          <p:cNvSpPr txBox="1"/>
          <p:nvPr/>
        </p:nvSpPr>
        <p:spPr>
          <a:xfrm>
            <a:off x="914400" y="5041265"/>
            <a:ext cx="2458528" cy="923330"/>
          </a:xfrm>
          <a:prstGeom prst="rect">
            <a:avLst/>
          </a:prstGeom>
          <a:noFill/>
        </p:spPr>
        <p:txBody>
          <a:bodyPr wrap="square" rtlCol="0">
            <a:spAutoFit/>
          </a:bodyPr>
          <a:lstStyle/>
          <a:p>
            <a:r>
              <a:rPr lang="en-US" dirty="0"/>
              <a:t>HTML   </a:t>
            </a:r>
          </a:p>
          <a:p>
            <a:r>
              <a:rPr lang="en-US" dirty="0"/>
              <a:t>CSS</a:t>
            </a:r>
          </a:p>
          <a:p>
            <a:r>
              <a:rPr lang="en-US" dirty="0"/>
              <a:t>JS (JAVA SCRIPT)</a:t>
            </a:r>
          </a:p>
        </p:txBody>
      </p:sp>
      <p:sp>
        <p:nvSpPr>
          <p:cNvPr id="7" name="Text Box 6"/>
          <p:cNvSpPr txBox="1"/>
          <p:nvPr/>
        </p:nvSpPr>
        <p:spPr>
          <a:xfrm>
            <a:off x="584200" y="4580890"/>
            <a:ext cx="3479800" cy="460375"/>
          </a:xfrm>
          <a:prstGeom prst="rect">
            <a:avLst/>
          </a:prstGeom>
          <a:noFill/>
        </p:spPr>
        <p:txBody>
          <a:bodyPr wrap="square" rtlCol="0">
            <a:spAutoFit/>
          </a:bodyPr>
          <a:lstStyle/>
          <a:p>
            <a:r>
              <a:rPr lang="en-US" sz="2400" b="1" dirty="0">
                <a:solidFill>
                  <a:srgbClr val="FF0000"/>
                </a:solidFill>
              </a:rPr>
              <a:t>TECHNOLOGIES</a:t>
            </a:r>
          </a:p>
        </p:txBody>
      </p:sp>
      <p:sp>
        <p:nvSpPr>
          <p:cNvPr id="8" name="Text Box 7"/>
          <p:cNvSpPr txBox="1"/>
          <p:nvPr/>
        </p:nvSpPr>
        <p:spPr>
          <a:xfrm>
            <a:off x="6616700" y="4580890"/>
            <a:ext cx="2679065" cy="460375"/>
          </a:xfrm>
          <a:prstGeom prst="rect">
            <a:avLst/>
          </a:prstGeom>
          <a:noFill/>
        </p:spPr>
        <p:txBody>
          <a:bodyPr wrap="square" rtlCol="0">
            <a:spAutoFit/>
          </a:bodyPr>
          <a:lstStyle/>
          <a:p>
            <a:r>
              <a:rPr lang="en-US" sz="2400" b="1" dirty="0">
                <a:solidFill>
                  <a:srgbClr val="FF0000"/>
                </a:solidFill>
              </a:rPr>
              <a:t>TOOLS</a:t>
            </a:r>
          </a:p>
        </p:txBody>
      </p:sp>
      <p:sp>
        <p:nvSpPr>
          <p:cNvPr id="9" name="Text Box 8"/>
          <p:cNvSpPr txBox="1"/>
          <p:nvPr/>
        </p:nvSpPr>
        <p:spPr>
          <a:xfrm>
            <a:off x="6832600" y="5048250"/>
            <a:ext cx="3239135" cy="923330"/>
          </a:xfrm>
          <a:prstGeom prst="rect">
            <a:avLst/>
          </a:prstGeom>
          <a:noFill/>
        </p:spPr>
        <p:txBody>
          <a:bodyPr wrap="square" rtlCol="0">
            <a:spAutoFit/>
          </a:bodyPr>
          <a:lstStyle/>
          <a:p>
            <a:r>
              <a:rPr lang="en-US" dirty="0"/>
              <a:t>VISUAL STUDIO CODE</a:t>
            </a:r>
          </a:p>
          <a:p>
            <a:r>
              <a:rPr lang="en-US" dirty="0"/>
              <a:t>GIT &amp; GITHUB</a:t>
            </a:r>
          </a:p>
          <a:p>
            <a:r>
              <a:rPr lang="en-US" dirty="0"/>
              <a:t>Web Browser (Any)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DBB2E78-4BAC-A3CF-4CB0-1A064841BA15}"/>
              </a:ext>
            </a:extLst>
          </p:cNvPr>
          <p:cNvSpPr/>
          <p:nvPr/>
        </p:nvSpPr>
        <p:spPr>
          <a:xfrm>
            <a:off x="152400" y="1483743"/>
            <a:ext cx="5851585" cy="3890513"/>
          </a:xfrm>
          <a:prstGeom prst="round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0AC5FFEA-DB05-E1DA-2136-0187E9D95F76}"/>
              </a:ext>
            </a:extLst>
          </p:cNvPr>
          <p:cNvSpPr/>
          <p:nvPr/>
        </p:nvSpPr>
        <p:spPr>
          <a:xfrm>
            <a:off x="6188015" y="1483742"/>
            <a:ext cx="5851586" cy="3890513"/>
          </a:xfrm>
          <a:prstGeom prst="round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7AA2D224-C5BA-2D9E-C56C-AC7E3E37318D}"/>
              </a:ext>
            </a:extLst>
          </p:cNvPr>
          <p:cNvSpPr>
            <a:spLocks noGrp="1"/>
          </p:cNvSpPr>
          <p:nvPr>
            <p:ph type="title"/>
          </p:nvPr>
        </p:nvSpPr>
        <p:spPr>
          <a:xfrm>
            <a:off x="0" y="0"/>
            <a:ext cx="121920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Sample Representation</a:t>
            </a:r>
          </a:p>
        </p:txBody>
      </p:sp>
    </p:spTree>
    <p:extLst>
      <p:ext uri="{BB962C8B-B14F-4D97-AF65-F5344CB8AC3E}">
        <p14:creationId xmlns:p14="http://schemas.microsoft.com/office/powerpoint/2010/main" val="248612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EFD9E0-F3EC-CB66-FC9B-153C3891778A}"/>
              </a:ext>
            </a:extLst>
          </p:cNvPr>
          <p:cNvSpPr txBox="1"/>
          <p:nvPr/>
        </p:nvSpPr>
        <p:spPr>
          <a:xfrm>
            <a:off x="2218426" y="2321004"/>
            <a:ext cx="7755148" cy="2215991"/>
          </a:xfrm>
          <a:prstGeom prst="rect">
            <a:avLst/>
          </a:prstGeom>
          <a:noFill/>
        </p:spPr>
        <p:txBody>
          <a:bodyPr wrap="square" rtlCol="0">
            <a:spAutoFit/>
          </a:bodyPr>
          <a:lstStyle/>
          <a:p>
            <a:pPr algn="ctr"/>
            <a:r>
              <a:rPr lang="en-US" sz="13800" dirty="0">
                <a:solidFill>
                  <a:srgbClr val="FF0000"/>
                </a:solidFill>
                <a:latin typeface="Monotype Corsiva" panose="03010101010201010101" pitchFamily="66" charset="0"/>
              </a:rPr>
              <a:t>Thank You</a:t>
            </a:r>
            <a:endParaRPr lang="en-IN" sz="6600" dirty="0">
              <a:solidFill>
                <a:srgbClr val="FF0000"/>
              </a:solidFill>
              <a:latin typeface="Monotype Corsiva" panose="03010101010201010101" pitchFamily="66" charset="0"/>
            </a:endParaRPr>
          </a:p>
        </p:txBody>
      </p:sp>
    </p:spTree>
    <p:extLst>
      <p:ext uri="{BB962C8B-B14F-4D97-AF65-F5344CB8AC3E}">
        <p14:creationId xmlns:p14="http://schemas.microsoft.com/office/powerpoint/2010/main" val="321019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5" y="2529205"/>
            <a:ext cx="12191365" cy="1325880"/>
          </a:xfrm>
        </p:spPr>
        <p:txBody>
          <a:bodyPr/>
          <a:lstStyle/>
          <a:p>
            <a:pPr algn="ctr"/>
            <a:r>
              <a:rPr lang="en-US" sz="6600" dirty="0">
                <a:solidFill>
                  <a:srgbClr val="FF0000"/>
                </a:solidFill>
                <a:highlight>
                  <a:srgbClr val="000000"/>
                </a:highlight>
                <a:latin typeface="Cambria Math" panose="02040503050406030204" pitchFamily="18" charset="0"/>
                <a:ea typeface="Cambria Math" panose="02040503050406030204" pitchFamily="18" charset="0"/>
                <a:sym typeface="+mn-ea"/>
              </a:rPr>
              <a:t>The Film Fusion</a:t>
            </a:r>
            <a:endParaRPr lang="en-IN" sz="6600" dirty="0" err="1">
              <a:solidFill>
                <a:srgbClr val="FF0000"/>
              </a:solidFill>
              <a:highlight>
                <a:srgbClr val="000000"/>
              </a:highlight>
              <a:latin typeface="Cambria Math" panose="02040503050406030204" pitchFamily="18" charset="0"/>
              <a:ea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179"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Presentation Outline </a:t>
            </a:r>
          </a:p>
        </p:txBody>
      </p:sp>
      <p:sp>
        <p:nvSpPr>
          <p:cNvPr id="5" name="Content Placeholder 4"/>
          <p:cNvSpPr>
            <a:spLocks noGrp="1"/>
          </p:cNvSpPr>
          <p:nvPr>
            <p:ph idx="1"/>
          </p:nvPr>
        </p:nvSpPr>
        <p:spPr>
          <a:xfrm>
            <a:off x="838200" y="1523784"/>
            <a:ext cx="10515600" cy="4351338"/>
          </a:xfrm>
        </p:spPr>
        <p:txBody>
          <a:bodyPr>
            <a:normAutofit fontScale="85000" lnSpcReduction="20000"/>
          </a:bodyPr>
          <a:lstStyle/>
          <a:p>
            <a:r>
              <a:rPr lang="en-IN" b="1" dirty="0">
                <a:latin typeface="Cambria Math" panose="02040503050406030204" pitchFamily="18" charset="0"/>
                <a:ea typeface="Cambria Math" panose="02040503050406030204" pitchFamily="18" charset="0"/>
              </a:rPr>
              <a:t>Introduction</a:t>
            </a:r>
          </a:p>
          <a:p>
            <a:r>
              <a:rPr lang="en-IN" b="1" dirty="0">
                <a:latin typeface="Cambria Math" panose="02040503050406030204" pitchFamily="18" charset="0"/>
                <a:ea typeface="Cambria Math" panose="02040503050406030204" pitchFamily="18" charset="0"/>
              </a:rPr>
              <a:t>Objectives</a:t>
            </a:r>
          </a:p>
          <a:p>
            <a:r>
              <a:rPr lang="en-IN" b="1" dirty="0">
                <a:latin typeface="Cambria Math" panose="02040503050406030204" pitchFamily="18" charset="0"/>
                <a:ea typeface="Cambria Math" panose="02040503050406030204" pitchFamily="18" charset="0"/>
              </a:rPr>
              <a:t>Academic Objective</a:t>
            </a:r>
          </a:p>
          <a:p>
            <a:r>
              <a:rPr lang="en-IN" b="1" dirty="0">
                <a:latin typeface="Cambria Math" panose="02040503050406030204" pitchFamily="18" charset="0"/>
                <a:ea typeface="Cambria Math" panose="02040503050406030204" pitchFamily="18" charset="0"/>
              </a:rPr>
              <a:t>Technology Strength</a:t>
            </a:r>
          </a:p>
          <a:p>
            <a:r>
              <a:rPr lang="en-IN" b="1" dirty="0">
                <a:latin typeface="Cambria Math" panose="02040503050406030204" pitchFamily="18" charset="0"/>
                <a:ea typeface="Cambria Math" panose="02040503050406030204" pitchFamily="18" charset="0"/>
              </a:rPr>
              <a:t>Proposed Idea</a:t>
            </a:r>
          </a:p>
          <a:p>
            <a:r>
              <a:rPr lang="en-IN" b="1" dirty="0">
                <a:latin typeface="Cambria Math" panose="02040503050406030204" pitchFamily="18" charset="0"/>
                <a:ea typeface="Cambria Math" panose="02040503050406030204" pitchFamily="18" charset="0"/>
              </a:rPr>
              <a:t>Social Application Requirement </a:t>
            </a:r>
          </a:p>
          <a:p>
            <a:r>
              <a:rPr lang="en-IN" b="1" dirty="0">
                <a:latin typeface="Cambria Math" panose="02040503050406030204" pitchFamily="18" charset="0"/>
                <a:ea typeface="Cambria Math" panose="02040503050406030204" pitchFamily="18" charset="0"/>
              </a:rPr>
              <a:t>Innovation and Upgradation</a:t>
            </a:r>
          </a:p>
          <a:p>
            <a:r>
              <a:rPr lang="en-IN" b="1" dirty="0">
                <a:latin typeface="Cambria Math" panose="02040503050406030204" pitchFamily="18" charset="0"/>
                <a:ea typeface="Cambria Math" panose="02040503050406030204" pitchFamily="18" charset="0"/>
              </a:rPr>
              <a:t>Software Development Lifecycle</a:t>
            </a:r>
          </a:p>
          <a:p>
            <a:r>
              <a:rPr lang="en-IN" b="1" dirty="0">
                <a:latin typeface="Cambria Math" panose="02040503050406030204" pitchFamily="18" charset="0"/>
                <a:ea typeface="Cambria Math" panose="02040503050406030204" pitchFamily="18" charset="0"/>
              </a:rPr>
              <a:t>Team Collaboration</a:t>
            </a:r>
          </a:p>
          <a:p>
            <a:r>
              <a:rPr lang="en-IN" b="1" dirty="0">
                <a:latin typeface="Cambria Math" panose="02040503050406030204" pitchFamily="18" charset="0"/>
                <a:ea typeface="Cambria Math" panose="02040503050406030204" pitchFamily="18" charset="0"/>
              </a:rPr>
              <a:t>Technical Requirements</a:t>
            </a:r>
          </a:p>
          <a:p>
            <a:r>
              <a:rPr lang="en-IN" b="1" dirty="0">
                <a:latin typeface="Cambria Math" panose="02040503050406030204" pitchFamily="18" charset="0"/>
                <a:ea typeface="Cambria Math" panose="02040503050406030204" pitchFamily="18" charset="0"/>
              </a:rPr>
              <a:t>Sample Representation</a:t>
            </a:r>
          </a:p>
          <a:p>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30060"/>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Introduction</a:t>
            </a:r>
          </a:p>
        </p:txBody>
      </p:sp>
      <p:sp>
        <p:nvSpPr>
          <p:cNvPr id="11" name="Rectangle: Rounded Corners 10"/>
          <p:cNvSpPr/>
          <p:nvPr/>
        </p:nvSpPr>
        <p:spPr>
          <a:xfrm>
            <a:off x="3467099" y="1195976"/>
            <a:ext cx="5257801" cy="3094037"/>
          </a:xfrm>
          <a:prstGeom prst="round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542937" y="4504828"/>
            <a:ext cx="5553063" cy="2308324"/>
          </a:xfrm>
          <a:prstGeom prst="rect">
            <a:avLst/>
          </a:prstGeom>
          <a:noFill/>
        </p:spPr>
        <p:txBody>
          <a:bodyPr wrap="square" rtlCol="0">
            <a:spAutoFit/>
          </a:bodyPr>
          <a:lstStyle/>
          <a:p>
            <a:r>
              <a:rPr lang="en-US" dirty="0"/>
              <a:t>In today's digital age, the vast array of entertainment options can often overwhelm consumers, leaving them uncertain about which movies to watch. With countless titles spanning multiple genres and languages, finding movies that align with individual preferences has become increasingly challenging. The "Film Fusion" project addresses this issue by offering a comprehensive solution for movie discovery and recommendation.</a:t>
            </a:r>
            <a:endParaRPr lang="en-IN" dirty="0"/>
          </a:p>
        </p:txBody>
      </p:sp>
      <p:sp>
        <p:nvSpPr>
          <p:cNvPr id="3" name="TextBox 2">
            <a:extLst>
              <a:ext uri="{FF2B5EF4-FFF2-40B4-BE49-F238E27FC236}">
                <a16:creationId xmlns:a16="http://schemas.microsoft.com/office/drawing/2014/main" id="{96029B3D-E895-DF76-CA88-69D1D1BD1380}"/>
              </a:ext>
            </a:extLst>
          </p:cNvPr>
          <p:cNvSpPr txBox="1"/>
          <p:nvPr/>
        </p:nvSpPr>
        <p:spPr>
          <a:xfrm>
            <a:off x="6134099" y="4504828"/>
            <a:ext cx="5615078" cy="2308324"/>
          </a:xfrm>
          <a:prstGeom prst="rect">
            <a:avLst/>
          </a:prstGeom>
          <a:noFill/>
        </p:spPr>
        <p:txBody>
          <a:bodyPr wrap="square" rtlCol="0">
            <a:spAutoFit/>
          </a:bodyPr>
          <a:lstStyle/>
          <a:p>
            <a:r>
              <a:rPr lang="en-US" dirty="0"/>
              <a:t>The goal of the "Film Fusion" project is to provide users with a user-friendly platform where they can easily search for movies, explore trending titles, categorize movies based on their interests, and manage their favorite selections. By integrating efficient search functionalities, aggregating trending movies, offering personalized recommendations, and enabling user interaction features and enhance the overall user experience.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Objectives</a:t>
            </a:r>
          </a:p>
        </p:txBody>
      </p:sp>
      <p:sp>
        <p:nvSpPr>
          <p:cNvPr id="3" name="TextBox 2"/>
          <p:cNvSpPr txBox="1"/>
          <p:nvPr/>
        </p:nvSpPr>
        <p:spPr>
          <a:xfrm>
            <a:off x="838200" y="1325881"/>
            <a:ext cx="10515600" cy="2288588"/>
          </a:xfrm>
          <a:prstGeom prst="rect">
            <a:avLst/>
          </a:prstGeom>
          <a:noFill/>
        </p:spPr>
        <p:txBody>
          <a:bodyPr wrap="square" rtlCol="0">
            <a:noAutofit/>
          </a:bodyPr>
          <a:lstStyle/>
          <a:p>
            <a:pPr marL="285750" indent="-285750">
              <a:buFont typeface="Arial" panose="020B0604020202020204" pitchFamily="34" charset="0"/>
              <a:buChar char="•"/>
            </a:pPr>
            <a:r>
              <a:rPr lang="en-US" sz="2400" dirty="0"/>
              <a:t>Provide users with a user-friendly platform for discovering movies.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Offer comprehensive details and trailers for informed decision-making.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Enhance the user experience by allowing users to add movies to favorites and view trending selections.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72"/>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Academic Objective</a:t>
            </a:r>
          </a:p>
        </p:txBody>
      </p:sp>
      <p:sp>
        <p:nvSpPr>
          <p:cNvPr id="3" name="TextBox 2"/>
          <p:cNvSpPr txBox="1"/>
          <p:nvPr/>
        </p:nvSpPr>
        <p:spPr>
          <a:xfrm>
            <a:off x="838199" y="1341035"/>
            <a:ext cx="10515599" cy="5262979"/>
          </a:xfrm>
          <a:prstGeom prst="rect">
            <a:avLst/>
          </a:prstGeom>
          <a:noFill/>
        </p:spPr>
        <p:txBody>
          <a:bodyPr wrap="square" rtlCol="0">
            <a:spAutoFit/>
          </a:bodyPr>
          <a:lstStyle/>
          <a:p>
            <a:pPr algn="just"/>
            <a:r>
              <a:rPr lang="en-US" sz="2400" b="1" spc="5" dirty="0">
                <a:effectLst/>
                <a:latin typeface="Cambria Math" panose="02040503050406030204" pitchFamily="18" charset="0"/>
                <a:ea typeface="Cambria Math" panose="02040503050406030204" pitchFamily="18" charset="0"/>
                <a:cs typeface="Verdana" panose="020B0604030504040204" pitchFamily="34" charset="0"/>
              </a:rPr>
              <a:t>Design &amp; Development of solutions:</a:t>
            </a:r>
          </a:p>
          <a:p>
            <a:pPr algn="just"/>
            <a:r>
              <a:rPr lang="en-US" sz="2400" spc="5" dirty="0">
                <a:effectLst/>
                <a:latin typeface="Cambria Math" panose="02040503050406030204" pitchFamily="18" charset="0"/>
                <a:ea typeface="Cambria Math" panose="02040503050406030204" pitchFamily="18" charset="0"/>
                <a:cs typeface="Verdana" panose="020B0604030504040204" pitchFamily="34" charset="0"/>
              </a:rPr>
              <a:t>Design solutions for complex engineering problems and design system components or processes that meet the specified needs with appropriate consideration for the public health and safety, and the cultural, societal, and environmental considerations.</a:t>
            </a:r>
          </a:p>
          <a:p>
            <a:pPr algn="just"/>
            <a:endParaRPr lang="en-US" sz="2400" b="1" spc="5" dirty="0">
              <a:effectLst/>
              <a:latin typeface="Cambria Math" panose="02040503050406030204" pitchFamily="18" charset="0"/>
              <a:ea typeface="Cambria Math" panose="02040503050406030204" pitchFamily="18" charset="0"/>
              <a:cs typeface="Verdana" panose="020B0604030504040204" pitchFamily="34" charset="0"/>
            </a:endParaRPr>
          </a:p>
          <a:p>
            <a:pPr algn="just"/>
            <a:r>
              <a:rPr lang="en-US" sz="2400" b="1" spc="5" dirty="0">
                <a:effectLst/>
                <a:latin typeface="Cambria Math" panose="02040503050406030204" pitchFamily="18" charset="0"/>
                <a:ea typeface="Cambria Math" panose="02040503050406030204" pitchFamily="18" charset="0"/>
                <a:cs typeface="Verdana" panose="020B0604030504040204" pitchFamily="34" charset="0"/>
              </a:rPr>
              <a:t>Project management and finance</a:t>
            </a:r>
            <a:r>
              <a:rPr lang="en-US" sz="2400" spc="5" dirty="0">
                <a:effectLst/>
                <a:latin typeface="Cambria Math" panose="02040503050406030204" pitchFamily="18" charset="0"/>
                <a:ea typeface="Cambria Math" panose="02040503050406030204" pitchFamily="18" charset="0"/>
                <a:cs typeface="Verdana" panose="020B0604030504040204" pitchFamily="34" charset="0"/>
              </a:rPr>
              <a:t>: </a:t>
            </a:r>
          </a:p>
          <a:p>
            <a:pPr algn="just"/>
            <a:r>
              <a:rPr lang="en-US" sz="2400" spc="5" dirty="0">
                <a:effectLst/>
                <a:latin typeface="Cambria Math" panose="02040503050406030204" pitchFamily="18" charset="0"/>
                <a:ea typeface="Cambria Math" panose="02040503050406030204" pitchFamily="18" charset="0"/>
                <a:cs typeface="Verdana" panose="020B0604030504040204" pitchFamily="34" charset="0"/>
              </a:rPr>
              <a:t>Demonstrate knowledge and understanding of the engineering and management principles and apply these to one’s own work, as a member and leader in a team, to manage projects and in multidisciplinary environments.</a:t>
            </a:r>
          </a:p>
          <a:p>
            <a:pPr algn="just"/>
            <a:endParaRPr lang="en-US" sz="2400" spc="5" dirty="0">
              <a:effectLst/>
              <a:latin typeface="Cambria Math" panose="02040503050406030204" pitchFamily="18" charset="0"/>
              <a:ea typeface="Cambria Math" panose="02040503050406030204" pitchFamily="18" charset="0"/>
              <a:cs typeface="Verdana" panose="020B0604030504040204" pitchFamily="34" charset="0"/>
            </a:endParaRPr>
          </a:p>
          <a:p>
            <a:pPr algn="just"/>
            <a:r>
              <a:rPr lang="en-US" sz="2400" b="1" spc="5" dirty="0">
                <a:effectLst/>
                <a:latin typeface="Cambria Math" panose="02040503050406030204" pitchFamily="18" charset="0"/>
                <a:ea typeface="Cambria Math" panose="02040503050406030204" pitchFamily="18" charset="0"/>
                <a:cs typeface="Verdana" panose="020B0604030504040204" pitchFamily="34" charset="0"/>
              </a:rPr>
              <a:t>Individual and teamwork</a:t>
            </a:r>
            <a:r>
              <a:rPr lang="en-US" sz="2400" spc="5" dirty="0">
                <a:effectLst/>
                <a:latin typeface="Cambria Math" panose="02040503050406030204" pitchFamily="18" charset="0"/>
                <a:ea typeface="Cambria Math" panose="02040503050406030204" pitchFamily="18" charset="0"/>
                <a:cs typeface="Verdana" panose="020B0604030504040204" pitchFamily="34" charset="0"/>
              </a:rPr>
              <a:t>:</a:t>
            </a:r>
          </a:p>
          <a:p>
            <a:pPr algn="just"/>
            <a:r>
              <a:rPr lang="en-US" sz="2400" spc="5" dirty="0">
                <a:effectLst/>
                <a:latin typeface="Cambria Math" panose="02040503050406030204" pitchFamily="18" charset="0"/>
                <a:ea typeface="Cambria Math" panose="02040503050406030204" pitchFamily="18" charset="0"/>
                <a:cs typeface="Verdana" panose="020B0604030504040204" pitchFamily="34" charset="0"/>
              </a:rPr>
              <a:t>Function effectively as an individual, and as a member or leader in diverse teams, and in multidisciplinary settings.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Technical Strength</a:t>
            </a:r>
          </a:p>
        </p:txBody>
      </p:sp>
      <p:sp>
        <p:nvSpPr>
          <p:cNvPr id="3" name="TextBox 2"/>
          <p:cNvSpPr txBox="1"/>
          <p:nvPr/>
        </p:nvSpPr>
        <p:spPr>
          <a:xfrm>
            <a:off x="838200" y="1325563"/>
            <a:ext cx="10583174"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Utilizes HTML, CSS, and JavaScript for frontend development.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Integrates with the TMDB API for fetching movie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Implements local storage for saving favorite movies.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Modular Design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Security Measures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Cross-Platform compatibility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Data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vert="horz" lIns="91440" tIns="45720" rIns="91440" bIns="45720" rtlCol="0" anchor="ct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Proposed Idea</a:t>
            </a:r>
          </a:p>
        </p:txBody>
      </p:sp>
      <p:sp>
        <p:nvSpPr>
          <p:cNvPr id="6" name="TextBox 5"/>
          <p:cNvSpPr txBox="1"/>
          <p:nvPr/>
        </p:nvSpPr>
        <p:spPr>
          <a:xfrm>
            <a:off x="838199" y="1325880"/>
            <a:ext cx="10515600" cy="5024755"/>
          </a:xfrm>
          <a:prstGeom prst="rect">
            <a:avLst/>
          </a:prstGeom>
          <a:noFill/>
        </p:spPr>
        <p:txBody>
          <a:bodyPr wrap="square" rtlCol="0">
            <a:noAutofit/>
          </a:bodyPr>
          <a:lstStyle/>
          <a:p>
            <a:r>
              <a:rPr lang="en-US" sz="2400" dirty="0"/>
              <a:t>The "Film Fusion" project employs a multifaceted approach to tackle the problem of movie discovery and recommendation:</a:t>
            </a:r>
          </a:p>
          <a:p>
            <a:endParaRPr lang="en-US" sz="2400" dirty="0"/>
          </a:p>
          <a:p>
            <a:pPr marL="342900" indent="-342900">
              <a:buFont typeface="Arial" panose="020B0604020202020204" pitchFamily="34" charset="0"/>
              <a:buChar char="•"/>
            </a:pPr>
            <a:r>
              <a:rPr lang="en-US" sz="2400" dirty="0"/>
              <a:t>Search Functionality: Users can search for movies based on keywords, titles, or genres, enabling quick and targeted discovery of relevant content.</a:t>
            </a:r>
          </a:p>
          <a:p>
            <a:pPr marL="285750" indent="-285750">
              <a:buFont typeface="Arial" panose="020B0604020202020204" pitchFamily="34" charset="0"/>
              <a:buChar char="•"/>
            </a:pPr>
            <a:r>
              <a:rPr lang="en-US" sz="2400" dirty="0"/>
              <a:t>Trending Movies: The platform aggregates trending movies from various sources, allowing users to stay updated with the latest releases and popular titles.</a:t>
            </a:r>
          </a:p>
          <a:p>
            <a:pPr marL="285750" indent="-285750">
              <a:buFont typeface="Arial" panose="020B0604020202020204" pitchFamily="34" charset="0"/>
              <a:buChar char="•"/>
            </a:pPr>
            <a:r>
              <a:rPr lang="en-US" sz="2400" dirty="0"/>
              <a:t>Personalized Recommendations: Movies are categorized based on user preferences, including genres and languages such as Bollywood, Hollywood, and Tollywood. This personalized approach enhances user experience by tailoring recommendations to individual tastes.</a:t>
            </a:r>
          </a:p>
          <a:p>
            <a:pPr marL="285750" indent="-285750">
              <a:buFont typeface="Arial" panose="020B0604020202020204" pitchFamily="34" charset="0"/>
              <a:buChar char="•"/>
            </a:pPr>
            <a:r>
              <a:rPr lang="en-US" sz="2400" dirty="0"/>
              <a:t>Favorites Management: Users can save their favorite movies, creating a curated list for future reference. This feature facilitates convenient access to preferred content and encourages user engagement.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sz="4000" b="1" dirty="0">
                <a:solidFill>
                  <a:srgbClr val="FF0000"/>
                </a:solidFill>
                <a:latin typeface="Times New Roman" panose="02020603050405020304" pitchFamily="18" charset="0"/>
                <a:cs typeface="Times New Roman" panose="02020603050405020304" pitchFamily="18" charset="0"/>
                <a:sym typeface="+mn-ea"/>
              </a:rPr>
              <a:t>Social Application Requirement</a:t>
            </a:r>
            <a:r>
              <a:rPr lang="en-IN" sz="4000" b="1" dirty="0">
                <a:solidFill>
                  <a:srgbClr val="FF0000"/>
                </a:solidFill>
                <a:latin typeface="Times New Roman" panose="02020603050405020304" pitchFamily="18" charset="0"/>
                <a:cs typeface="Times New Roman" panose="02020603050405020304" pitchFamily="18" charset="0"/>
              </a:rPr>
              <a:t> </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523784"/>
            <a:ext cx="10515600" cy="4351338"/>
          </a:xfrm>
        </p:spPr>
        <p:txBody>
          <a:bodyPr>
            <a:normAutofit/>
          </a:bodyPr>
          <a:lstStyle/>
          <a:p>
            <a:pPr marL="0" indent="0">
              <a:buNone/>
            </a:pPr>
            <a:endParaRPr lang="en-IN" b="1" dirty="0">
              <a:solidFill>
                <a:schemeClr val="accent5">
                  <a:lumMod val="50000"/>
                </a:schemeClr>
              </a:solidFill>
              <a:latin typeface="Cambria Math" panose="02040503050406030204" pitchFamily="18" charset="0"/>
              <a:ea typeface="Cambria Math" panose="02040503050406030204" pitchFamily="18" charset="0"/>
            </a:endParaRPr>
          </a:p>
          <a:p>
            <a:endParaRPr lang="en-IN" b="1" dirty="0">
              <a:solidFill>
                <a:schemeClr val="accent5">
                  <a:lumMod val="50000"/>
                </a:schemeClr>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CE295326-F15B-789D-01BD-40EE006D10F2}"/>
              </a:ext>
            </a:extLst>
          </p:cNvPr>
          <p:cNvSpPr txBox="1"/>
          <p:nvPr/>
        </p:nvSpPr>
        <p:spPr>
          <a:xfrm>
            <a:off x="838200" y="1523784"/>
            <a:ext cx="10515600" cy="5632311"/>
          </a:xfrm>
          <a:prstGeom prst="rect">
            <a:avLst/>
          </a:prstGeom>
          <a:noFill/>
        </p:spPr>
        <p:txBody>
          <a:bodyPr wrap="square" rtlCol="0">
            <a:spAutoFit/>
          </a:bodyPr>
          <a:lstStyle/>
          <a:p>
            <a:r>
              <a:rPr lang="en-US" sz="2400" dirty="0"/>
              <a:t>The requirements for a social application encompass a broad range of features and functionalities aimed at facilitating communication, interaction, and connection among users. Below are some key requirements for a social application requirement:</a:t>
            </a:r>
          </a:p>
          <a:p>
            <a:endParaRPr lang="en-US" sz="2400" dirty="0"/>
          </a:p>
          <a:p>
            <a:pPr marL="342900" indent="-342900">
              <a:buFont typeface="Arial" panose="020B0604020202020204" pitchFamily="34" charset="0"/>
              <a:buChar char="•"/>
            </a:pPr>
            <a:r>
              <a:rPr lang="en-US" sz="2400" dirty="0"/>
              <a:t>Activity feed</a:t>
            </a:r>
          </a:p>
          <a:p>
            <a:endParaRPr lang="en-US" sz="2400" dirty="0"/>
          </a:p>
          <a:p>
            <a:pPr marL="342900" indent="-342900">
              <a:buFont typeface="Arial" panose="020B0604020202020204" pitchFamily="34" charset="0"/>
              <a:buChar char="•"/>
            </a:pPr>
            <a:r>
              <a:rPr lang="en-US" sz="2400" dirty="0"/>
              <a:t>Search and </a:t>
            </a:r>
            <a:r>
              <a:rPr lang="en-US" sz="2400"/>
              <a:t>filtering options</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IN" sz="2400" dirty="0"/>
              <a:t>Content Sharing</a:t>
            </a:r>
          </a:p>
          <a:p>
            <a:endParaRPr lang="en-IN" sz="2400" dirty="0"/>
          </a:p>
          <a:p>
            <a:pPr marL="342900" indent="-342900">
              <a:buFont typeface="Arial" panose="020B0604020202020204" pitchFamily="34" charset="0"/>
              <a:buChar char="•"/>
            </a:pPr>
            <a:r>
              <a:rPr lang="en-IN" sz="2400" dirty="0"/>
              <a:t>Interactions and Engagement</a:t>
            </a:r>
          </a:p>
          <a:p>
            <a:endParaRPr lang="en-IN" sz="2400" dirty="0"/>
          </a:p>
          <a:p>
            <a:pPr marL="342900" indent="-342900">
              <a:buFont typeface="Arial" panose="020B0604020202020204" pitchFamily="34" charset="0"/>
              <a:buChar char="•"/>
            </a:pPr>
            <a:r>
              <a:rPr lang="en-IN" sz="2400" dirty="0"/>
              <a:t>Notifications</a:t>
            </a:r>
          </a:p>
          <a:p>
            <a:pPr marL="342900" indent="-342900">
              <a:buFont typeface="Arial" panose="020B0604020202020204" pitchFamily="34" charset="0"/>
              <a:buChar char="•"/>
            </a:pP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184</TotalTime>
  <Words>728</Words>
  <Application>Microsoft Office PowerPoint</Application>
  <PresentationFormat>Widescreen</PresentationFormat>
  <Paragraphs>103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Monotype Corsiva</vt:lpstr>
      <vt:lpstr>Times New Roman</vt:lpstr>
      <vt:lpstr>Office Theme</vt:lpstr>
      <vt:lpstr>PowerPoint Presentation</vt:lpstr>
      <vt:lpstr>The Film Fusion</vt:lpstr>
      <vt:lpstr>Presentation Outline </vt:lpstr>
      <vt:lpstr>Introduction</vt:lpstr>
      <vt:lpstr>Objectives</vt:lpstr>
      <vt:lpstr>Academic Objective</vt:lpstr>
      <vt:lpstr>Technical Strength</vt:lpstr>
      <vt:lpstr>Proposed Idea</vt:lpstr>
      <vt:lpstr>Social Application Requirement </vt:lpstr>
      <vt:lpstr>Innovation or Upgradation</vt:lpstr>
      <vt:lpstr>Team Collaboration</vt:lpstr>
      <vt:lpstr>Technical Requirements</vt:lpstr>
      <vt:lpstr>Sample Representation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UMESH JOSHI</dc:creator>
  <cp:lastModifiedBy>Anubhav Tiwari</cp:lastModifiedBy>
  <cp:revision>80</cp:revision>
  <dcterms:created xsi:type="dcterms:W3CDTF">2020-04-23T10:38:00Z</dcterms:created>
  <dcterms:modified xsi:type="dcterms:W3CDTF">2024-04-25T08:00:29Z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C45D7929F13849369C83FE8B3C95893A_12</vt:lpwstr>
  </property>
  <property fmtid="{D5CDD505-2E9C-101B-9397-08002B2CF9AE}" pid="3" name="KSOProductBuildVer">
    <vt:lpwstr>1033-12.2.0.13538</vt:lpwstr>
  </property>
</Properties>
</file>