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1" r:id="rId5"/>
    <p:sldId id="306" r:id="rId6"/>
    <p:sldId id="307" r:id="rId7"/>
    <p:sldId id="295" r:id="rId8"/>
    <p:sldId id="308" r:id="rId9"/>
    <p:sldId id="309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5" r:id="rId18"/>
    <p:sldId id="303" r:id="rId19"/>
    <p:sldId id="314" r:id="rId20"/>
    <p:sldId id="315" r:id="rId21"/>
    <p:sldId id="304" r:id="rId22"/>
    <p:sldId id="310" r:id="rId23"/>
    <p:sldId id="311" r:id="rId24"/>
    <p:sldId id="313" r:id="rId25"/>
    <p:sldId id="289" r:id="rId26"/>
    <p:sldId id="31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dotnet/api/system.threading.mutex" TargetMode="External"/><Relationship Id="rId4" Type="http://schemas.openxmlformats.org/officeDocument/2006/relationships/hyperlink" Target="https://halilibrahimkalkan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Sharing State Between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57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threads in a 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same application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while accessing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/variable/field.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 locks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regulate concurrent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80E134-2315-442C-D3DC-DA11CFC7D305}"/>
              </a:ext>
            </a:extLst>
          </p:cNvPr>
          <p:cNvSpPr txBox="1">
            <a:spLocks/>
          </p:cNvSpPr>
          <p:nvPr/>
        </p:nvSpPr>
        <p:spPr>
          <a:xfrm>
            <a:off x="838200" y="3473080"/>
            <a:ext cx="10515600" cy="295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Monitor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AF4D9-010F-5C25-5D63-241F90ED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5" y="1690688"/>
            <a:ext cx="2347678" cy="1487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B1769-7F0F-5576-A76D-1FC037B3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05" y="1690688"/>
            <a:ext cx="3889395" cy="29428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A26533-BDBA-7D41-35BD-E75EB415C59A}"/>
              </a:ext>
            </a:extLst>
          </p:cNvPr>
          <p:cNvCxnSpPr>
            <a:cxnSpLocks/>
          </p:cNvCxnSpPr>
          <p:nvPr/>
        </p:nvCxnSpPr>
        <p:spPr>
          <a:xfrm>
            <a:off x="3580263" y="1942231"/>
            <a:ext cx="3361898" cy="0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218BF1-D621-2C2A-0ADC-CAE25B75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75" y="3616657"/>
            <a:ext cx="6572871" cy="269259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TryEnter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Exit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Wait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PulseAll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222E91-C60C-6C62-270D-FFDFD84022DB}"/>
              </a:ext>
            </a:extLst>
          </p:cNvPr>
          <p:cNvSpPr txBox="1">
            <a:spLocks/>
          </p:cNvSpPr>
          <p:nvPr/>
        </p:nvSpPr>
        <p:spPr>
          <a:xfrm>
            <a:off x="6582770" y="4963236"/>
            <a:ext cx="4771030" cy="1469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Producer-Consumer Pattern</a:t>
            </a:r>
          </a:p>
        </p:txBody>
      </p:sp>
      <p:pic>
        <p:nvPicPr>
          <p:cNvPr id="1028" name="Picture 4" descr="Javanotes 7.0, Section 12.3 -- Threads and Parallel Processing">
            <a:extLst>
              <a:ext uri="{FF2B5EF4-FFF2-40B4-BE49-F238E27FC236}">
                <a16:creationId xmlns:a16="http://schemas.microsoft.com/office/drawing/2014/main" id="{80C9A4B0-9056-D3E4-1448-5B603371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06" y="1825625"/>
            <a:ext cx="5943628" cy="24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E443C-C3FD-F0CD-E207-F368DADF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660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to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consumer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removes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 is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exclusively accessed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all threads.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9DE7-50ED-1C7D-EF0E-039B5ACF6AE4}"/>
              </a:ext>
            </a:extLst>
          </p:cNvPr>
          <p:cNvSpPr txBox="1">
            <a:spLocks/>
          </p:cNvSpPr>
          <p:nvPr/>
        </p:nvSpPr>
        <p:spPr>
          <a:xfrm>
            <a:off x="6341105" y="4868968"/>
            <a:ext cx="4771030" cy="1469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Task Class &amp; Async Execution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783348-3FE5-EE7E-8198-DD4816BD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8" y="1690688"/>
            <a:ext cx="4165979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Locking vs Async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76610-07A0-8232-521D-7118802A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9"/>
            <a:ext cx="7928212" cy="49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 /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SemaphoreSlim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279B6-690C-62E6-ED47-479224028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780898"/>
            <a:ext cx="7247884" cy="478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C91669-FDDC-2150-3A4C-DF1FD38F4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7104"/>
            <a:ext cx="4307863" cy="40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ThreadLocal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AsyncLocal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081A8-8949-4284-6C2F-C606AC83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052082" cy="468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F41F01-18A3-4636-EF0E-3F9DF0400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28863"/>
            <a:ext cx="3638859" cy="1349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DA0407-9374-7632-0078-5E1650102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17777"/>
            <a:ext cx="9052082" cy="4357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AE2881-41EF-EB92-27F5-BAADFF3FF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730808"/>
            <a:ext cx="3641251" cy="13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4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8DB5F1-8000-60AA-F518-79B7E996D796}"/>
              </a:ext>
            </a:extLst>
          </p:cNvPr>
          <p:cNvSpPr/>
          <p:nvPr/>
        </p:nvSpPr>
        <p:spPr>
          <a:xfrm>
            <a:off x="6588269" y="1825625"/>
            <a:ext cx="5160397" cy="3486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Inter-Process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D80B0-CA05-05FA-BD98-CF274985C2C5}"/>
              </a:ext>
            </a:extLst>
          </p:cNvPr>
          <p:cNvSpPr/>
          <p:nvPr/>
        </p:nvSpPr>
        <p:spPr>
          <a:xfrm>
            <a:off x="6718803" y="2544146"/>
            <a:ext cx="2186609" cy="89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Application A</a:t>
            </a:r>
            <a:br>
              <a:rPr lang="tr-TR" sz="2400" dirty="0"/>
            </a:br>
            <a:r>
              <a:rPr lang="tr-TR" dirty="0"/>
              <a:t>(Process A)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B84C89-FB69-2C71-1708-4B567A11E7DF}"/>
              </a:ext>
            </a:extLst>
          </p:cNvPr>
          <p:cNvSpPr/>
          <p:nvPr/>
        </p:nvSpPr>
        <p:spPr>
          <a:xfrm>
            <a:off x="9421583" y="2544146"/>
            <a:ext cx="2186609" cy="8905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Application B </a:t>
            </a:r>
            <a:r>
              <a:rPr lang="tr-TR" dirty="0"/>
              <a:t>(Process B)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FF7528-70F3-142E-74D7-BBFD6509C248}"/>
              </a:ext>
            </a:extLst>
          </p:cNvPr>
          <p:cNvSpPr/>
          <p:nvPr/>
        </p:nvSpPr>
        <p:spPr>
          <a:xfrm>
            <a:off x="7678923" y="4123042"/>
            <a:ext cx="2902226" cy="890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Shared Resource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BA80F4-08E5-1662-5255-E606B14A567B}"/>
              </a:ext>
            </a:extLst>
          </p:cNvPr>
          <p:cNvCxnSpPr>
            <a:stCxn id="6" idx="2"/>
            <a:endCxn id="9" idx="1"/>
          </p:cNvCxnSpPr>
          <p:nvPr/>
        </p:nvCxnSpPr>
        <p:spPr>
          <a:xfrm>
            <a:off x="7812108" y="3434694"/>
            <a:ext cx="291836" cy="81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7A6AEC-20C4-81CA-77B5-084047F1ACA5}"/>
              </a:ext>
            </a:extLst>
          </p:cNvPr>
          <p:cNvCxnSpPr>
            <a:stCxn id="7" idx="2"/>
            <a:endCxn id="9" idx="7"/>
          </p:cNvCxnSpPr>
          <p:nvPr/>
        </p:nvCxnSpPr>
        <p:spPr>
          <a:xfrm flipH="1">
            <a:off x="10156128" y="3434694"/>
            <a:ext cx="358760" cy="81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DDBAA4-3850-8C0E-DE5B-7E0AF4985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0069" cy="4351338"/>
          </a:xfrm>
        </p:spPr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Synchronize access to resources in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computer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Resource: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Shared files, databases, sockets, and other processes.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4B120-373E-942A-46EB-5961FEDE0030}"/>
              </a:ext>
            </a:extLst>
          </p:cNvPr>
          <p:cNvSpPr txBox="1"/>
          <p:nvPr/>
        </p:nvSpPr>
        <p:spPr>
          <a:xfrm>
            <a:off x="6718803" y="1830640"/>
            <a:ext cx="488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Same Server (and same </a:t>
            </a:r>
            <a:r>
              <a:rPr lang="tr-TR" i="1" dirty="0"/>
              <a:t>Operating System</a:t>
            </a:r>
            <a:r>
              <a:rPr lang="tr-T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 (mutual exclusion)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 (unnamed) mutexes: Thread synchronization</a:t>
            </a:r>
          </a:p>
          <a:p>
            <a:pPr marL="0" indent="0">
              <a:buNone/>
            </a:pP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Named system mutexes: Process synchronization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2ECA3-77CB-4921-8C01-D217B068A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496" y="2452297"/>
            <a:ext cx="4545000" cy="561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D2937-6B5D-1105-7775-194779219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496" y="3844457"/>
            <a:ext cx="56673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Mutex: Interprocess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C7C6D-EE32-2464-579F-BF622104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014628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4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Executing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parts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your application code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simultaneously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Mutex: Interprocess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DA32-3AFC-E860-8D57-7C89CC004E0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43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62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locks to synchronize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processes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servers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 Some examples: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process a background job or message queue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synchronize access to a shared resource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Apply database migration scripts / seed initial data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populate a cache object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DistributedLock Library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98F3F1-E18C-0898-FF80-2D3E8A91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590925" cy="942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27D0CB-DC49-56AA-B69F-3DD643529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16250"/>
            <a:ext cx="8997017" cy="333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0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DistributedLock Library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61C51-67A8-3E85-17D9-D5335642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74" y="2002914"/>
            <a:ext cx="11225213" cy="31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79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Nested Locks &amp; Deadlocks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503B6-B3CB-8A4A-9705-DD3B5172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2" y="1690688"/>
            <a:ext cx="4067175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CB5A71-49D3-ABDE-F7E5-5B8B7D032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441" y="2846306"/>
            <a:ext cx="3390900" cy="3343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A7DAC4-D96A-AC5C-C846-7CEE36E2D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61" y="2846306"/>
            <a:ext cx="37242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https://learn.microsoft.com/en-us/dotnet/standard/parallel-programming/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https://learn.microsoft.com/en-us/dotnet/api/system.threading.mutex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tr-TR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https://github.com/madelson/DistributedLock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3429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Utilizing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power of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processors by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parallelizing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CPU-bound tasks.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Responding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clients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concurrently.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long tasks in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increase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responsiveness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2950FD-E99B-FC4D-1938-A2A38670FEB2}"/>
              </a:ext>
            </a:extLst>
          </p:cNvPr>
          <p:cNvSpPr/>
          <p:nvPr/>
        </p:nvSpPr>
        <p:spPr>
          <a:xfrm>
            <a:off x="10421538" y="2513754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Core / Process Execution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747876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90454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833817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76395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918972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961550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1004913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1047491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65B12-EFC6-F5B8-9550-72B5021E8C75}"/>
              </a:ext>
            </a:extLst>
          </p:cNvPr>
          <p:cNvSpPr txBox="1"/>
          <p:nvPr/>
        </p:nvSpPr>
        <p:spPr>
          <a:xfrm>
            <a:off x="10332694" y="3430774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75593-C895-3156-0875-64AB81124BE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644639" y="3088788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85698-E94F-E4E4-4307-AC963E19B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3463" y="3630829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C8CFB-457F-43B4-B695-A7E403956508}"/>
              </a:ext>
            </a:extLst>
          </p:cNvPr>
          <p:cNvSpPr txBox="1"/>
          <p:nvPr/>
        </p:nvSpPr>
        <p:spPr>
          <a:xfrm>
            <a:off x="7478763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</a:t>
            </a:r>
            <a:endParaRPr lang="en-US" b="1" u="sn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18C573F-71AF-ACEF-C6BD-9036F9CE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1" y="2481821"/>
            <a:ext cx="3153554" cy="30349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B2E546-9834-A082-D28C-F9F099F01EC6}"/>
              </a:ext>
            </a:extLst>
          </p:cNvPr>
          <p:cNvSpPr/>
          <p:nvPr/>
        </p:nvSpPr>
        <p:spPr>
          <a:xfrm>
            <a:off x="4112782" y="2439984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1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2878E-1EC8-317B-4619-0A20400C48A7}"/>
              </a:ext>
            </a:extLst>
          </p:cNvPr>
          <p:cNvSpPr/>
          <p:nvPr/>
        </p:nvSpPr>
        <p:spPr>
          <a:xfrm>
            <a:off x="4112781" y="28196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0B0C8-5D11-7360-5891-883E8B315E5B}"/>
              </a:ext>
            </a:extLst>
          </p:cNvPr>
          <p:cNvSpPr/>
          <p:nvPr/>
        </p:nvSpPr>
        <p:spPr>
          <a:xfrm>
            <a:off x="4117737" y="3189410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F1370-80EA-8ABD-97B2-DE2BFFEC6943}"/>
              </a:ext>
            </a:extLst>
          </p:cNvPr>
          <p:cNvSpPr/>
          <p:nvPr/>
        </p:nvSpPr>
        <p:spPr>
          <a:xfrm>
            <a:off x="4117736" y="3540809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4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7D61D-9499-A692-846D-621E29DE65E3}"/>
              </a:ext>
            </a:extLst>
          </p:cNvPr>
          <p:cNvSpPr/>
          <p:nvPr/>
        </p:nvSpPr>
        <p:spPr>
          <a:xfrm>
            <a:off x="4107827" y="38521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5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09B62F-4DFB-8F8A-F74A-847131972725}"/>
              </a:ext>
            </a:extLst>
          </p:cNvPr>
          <p:cNvSpPr/>
          <p:nvPr/>
        </p:nvSpPr>
        <p:spPr>
          <a:xfrm>
            <a:off x="4107826" y="4231838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6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969A9-953F-98E4-79DC-984B7F8C6E23}"/>
              </a:ext>
            </a:extLst>
          </p:cNvPr>
          <p:cNvSpPr/>
          <p:nvPr/>
        </p:nvSpPr>
        <p:spPr>
          <a:xfrm>
            <a:off x="4112782" y="4601587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7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C54CE0-5FA6-0ACC-4223-AD456BA58A2A}"/>
              </a:ext>
            </a:extLst>
          </p:cNvPr>
          <p:cNvSpPr/>
          <p:nvPr/>
        </p:nvSpPr>
        <p:spPr>
          <a:xfrm>
            <a:off x="4112781" y="4952986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8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F67EC-81EC-9AC6-815D-A7BA1AB1351D}"/>
              </a:ext>
            </a:extLst>
          </p:cNvPr>
          <p:cNvSpPr txBox="1"/>
          <p:nvPr/>
        </p:nvSpPr>
        <p:spPr>
          <a:xfrm>
            <a:off x="687950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SOURCE CODE</a:t>
            </a:r>
            <a:endParaRPr lang="en-US" b="1" u="sn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8B2638-CD8D-424A-EA35-2DF6A59A322D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4018795" y="2200066"/>
            <a:ext cx="345996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3D525A-A503-F13E-792F-7BAE4352993D}"/>
              </a:ext>
            </a:extLst>
          </p:cNvPr>
          <p:cNvSpPr txBox="1"/>
          <p:nvPr/>
        </p:nvSpPr>
        <p:spPr>
          <a:xfrm>
            <a:off x="4089787" y="2198966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EXECUTE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52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Single-Processing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568601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611179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654542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697120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739697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82275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825638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225622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268200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311563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354141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396719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439297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482660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525238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0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" grpId="0"/>
      <p:bldP spid="5" grpId="0"/>
      <p:bldP spid="48" grpId="0"/>
      <p:bldP spid="49" grpId="0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Multi-Processing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279245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318967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4358171" y="4751115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591459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670024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093065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7852982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358539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396577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473855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5126455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5523669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630742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7472601" y="4751115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8235966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" grpId="0"/>
      <p:bldP spid="5" grpId="0"/>
      <p:bldP spid="48" grpId="0"/>
      <p:bldP spid="49" grpId="0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27EC-D21E-344E-C841-BEDC270B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25337" cy="40344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9"/>
            <a:ext cx="5257800" cy="403448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6158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E595-3D05-22D6-EB9F-AA8D4FDE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01219" cy="46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Parameterized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350" y="1690688"/>
            <a:ext cx="3736449" cy="474191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6572-96FB-8C39-87DA-72A522E9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584747" cy="47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552</Words>
  <Application>Microsoft Office PowerPoint</Application>
  <PresentationFormat>Widescreen</PresentationFormat>
  <Paragraphs>173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What is Multi-Threading?</vt:lpstr>
      <vt:lpstr>Why Multi-Threading?</vt:lpstr>
      <vt:lpstr>Single Core / Process Execution</vt:lpstr>
      <vt:lpstr>Single-Core / Single-Processing</vt:lpstr>
      <vt:lpstr>Single-Core / Multi-Processing</vt:lpstr>
      <vt:lpstr>Thread: Start / Join</vt:lpstr>
      <vt:lpstr>Multiple Thread: Start / Join</vt:lpstr>
      <vt:lpstr>Parameterized Thread: Start / Join</vt:lpstr>
      <vt:lpstr>Sharing State Between Threads</vt:lpstr>
      <vt:lpstr>The Monitor Class</vt:lpstr>
      <vt:lpstr>Producer-Consumer Pattern</vt:lpstr>
      <vt:lpstr>The Task Class &amp; Async Execution</vt:lpstr>
      <vt:lpstr>Locking vs Async Execution</vt:lpstr>
      <vt:lpstr>Semaphore / SemaphoreSlim</vt:lpstr>
      <vt:lpstr>ThreadLocal &amp; AsyncLocal</vt:lpstr>
      <vt:lpstr>Inter-Process Locking</vt:lpstr>
      <vt:lpstr>Mutex (mutual exclusion)</vt:lpstr>
      <vt:lpstr>Mutex: Interprocess Locking</vt:lpstr>
      <vt:lpstr>Mutex: Interprocess Locking</vt:lpstr>
      <vt:lpstr>Distributed Locking</vt:lpstr>
      <vt:lpstr>The DistributedLock Library</vt:lpstr>
      <vt:lpstr>The DistributedLock Library</vt:lpstr>
      <vt:lpstr>Nested Locks &amp; Deadlocks</vt:lpstr>
      <vt:lpstr>Thanks!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159</cp:revision>
  <dcterms:created xsi:type="dcterms:W3CDTF">2022-02-27T10:42:11Z</dcterms:created>
  <dcterms:modified xsi:type="dcterms:W3CDTF">2023-05-21T15:33:14Z</dcterms:modified>
</cp:coreProperties>
</file>