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273" r:id="rId3"/>
    <p:sldId id="257" r:id="rId4"/>
    <p:sldId id="262" r:id="rId5"/>
    <p:sldId id="271" r:id="rId6"/>
    <p:sldId id="272" r:id="rId7"/>
    <p:sldId id="274" r:id="rId8"/>
    <p:sldId id="265" r:id="rId9"/>
    <p:sldId id="275" r:id="rId10"/>
    <p:sldId id="281" r:id="rId11"/>
    <p:sldId id="282" r:id="rId12"/>
    <p:sldId id="280" r:id="rId13"/>
    <p:sldId id="277" r:id="rId14"/>
    <p:sldId id="278" r:id="rId15"/>
    <p:sldId id="279" r:id="rId16"/>
    <p:sldId id="287" r:id="rId17"/>
    <p:sldId id="283" r:id="rId18"/>
    <p:sldId id="284" r:id="rId19"/>
    <p:sldId id="290" r:id="rId20"/>
    <p:sldId id="292" r:id="rId21"/>
    <p:sldId id="291" r:id="rId22"/>
    <p:sldId id="293" r:id="rId23"/>
    <p:sldId id="285" r:id="rId24"/>
    <p:sldId id="286" r:id="rId25"/>
    <p:sldId id="288" r:id="rId26"/>
    <p:sldId id="289" r:id="rId27"/>
    <p:sldId id="269" r:id="rId28"/>
    <p:sldId id="270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3" d="100"/>
          <a:sy n="83" d="100"/>
        </p:scale>
        <p:origin x="90" y="24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nancy-name.mydomai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Development, Challenges &amp; Solutions.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5786-C7D1-4D31-8A7B-3B590C6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4B76-BBC9-43CF-BDE7-379CCD6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Tenant</a:t>
            </a:r>
            <a:r>
              <a:rPr lang="en-US" sz="2400" dirty="0"/>
              <a:t>: An organization uses the application (and pay for it).</a:t>
            </a:r>
          </a:p>
          <a:p>
            <a:r>
              <a:rPr lang="en-US" sz="2400" b="1" dirty="0"/>
              <a:t>Host</a:t>
            </a:r>
            <a:r>
              <a:rPr lang="en-US" sz="2400" dirty="0"/>
              <a:t>: The organization manages all the tenants.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994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F77-F831-472E-9B62-EF410E1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DFC6-5432-45D2-BB7C-530234D9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Edition/Package</a:t>
            </a:r>
            <a:r>
              <a:rPr lang="en-US" dirty="0"/>
              <a:t>: A set of application features.</a:t>
            </a:r>
          </a:p>
          <a:p>
            <a:r>
              <a:rPr lang="en-US" b="1" dirty="0"/>
              <a:t>Subscription</a:t>
            </a:r>
            <a:r>
              <a:rPr lang="en-US" dirty="0"/>
              <a:t>: Assigning a package to a tenant for a period of time.</a:t>
            </a:r>
          </a:p>
          <a:p>
            <a:r>
              <a:rPr lang="en-US" b="1" dirty="0"/>
              <a:t>Payment</a:t>
            </a:r>
            <a:r>
              <a:rPr lang="en-US" dirty="0"/>
              <a:t>: A subscription has a price: Monthly, Yearly, User based and so on..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40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268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0546-6A05-4545-B900-60A4D0E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Deployment / Database Options</a:t>
            </a:r>
            <a:endParaRPr lang="tr-TR" dirty="0"/>
          </a:p>
        </p:txBody>
      </p:sp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BA4AF360-4B35-4142-A7EF-191F03F02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28B91-D06E-4172-BEAB-160115158E2A}"/>
              </a:ext>
            </a:extLst>
          </p:cNvPr>
          <p:cNvSpPr txBox="1"/>
          <p:nvPr/>
        </p:nvSpPr>
        <p:spPr>
          <a:xfrm>
            <a:off x="9405258" y="3317032"/>
            <a:ext cx="2118049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11E7-9AE2-4B47-A249-34E1DDFD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Multi-Tenant Application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2225-AA1B-4A95-9616-A52E2195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exactly like on-premise: </a:t>
            </a:r>
            <a:r>
              <a:rPr lang="en-US" b="1" dirty="0"/>
              <a:t>Separated users, permissions, data…</a:t>
            </a:r>
          </a:p>
          <a:p>
            <a:r>
              <a:rPr lang="en-US" dirty="0"/>
              <a:t>Should be able to work as </a:t>
            </a:r>
            <a:r>
              <a:rPr lang="en-US" b="1" dirty="0"/>
              <a:t>on-premise </a:t>
            </a:r>
            <a:r>
              <a:rPr lang="en-US" dirty="0"/>
              <a:t>too.</a:t>
            </a:r>
          </a:p>
          <a:p>
            <a:r>
              <a:rPr lang="en-US" dirty="0"/>
              <a:t>Should be developed </a:t>
            </a:r>
            <a:r>
              <a:rPr lang="en-US" b="1" dirty="0"/>
              <a:t>independent from multi-tenancy</a:t>
            </a:r>
            <a:r>
              <a:rPr lang="en-US" dirty="0"/>
              <a:t>. Multi-tenancy should be implemented in the infrastructure/framework.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5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D7F7-623E-4902-A7F8-49F3F1A3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Application Design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6319-1D66-491D-9AC0-DD108FB7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should be </a:t>
            </a:r>
            <a:r>
              <a:rPr lang="en-US" b="1" dirty="0"/>
              <a:t>stateless</a:t>
            </a:r>
            <a:r>
              <a:rPr lang="en-US" dirty="0"/>
              <a:t>!</a:t>
            </a:r>
          </a:p>
          <a:p>
            <a:r>
              <a:rPr lang="en-US" dirty="0"/>
              <a:t>Main state origins:</a:t>
            </a:r>
          </a:p>
          <a:p>
            <a:pPr lvl="1"/>
            <a:r>
              <a:rPr lang="en-US" b="1" dirty="0"/>
              <a:t>Http Request</a:t>
            </a:r>
            <a:r>
              <a:rPr lang="en-US" dirty="0"/>
              <a:t>: Cookie, header, </a:t>
            </a:r>
            <a:r>
              <a:rPr lang="en-US" dirty="0" err="1"/>
              <a:t>querystring</a:t>
            </a:r>
            <a:r>
              <a:rPr lang="en-US" dirty="0"/>
              <a:t>, payload…</a:t>
            </a:r>
          </a:p>
          <a:p>
            <a:pPr lvl="2"/>
            <a:r>
              <a:rPr lang="en-US" dirty="0"/>
              <a:t>Authentication Ticket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Relational, non-relational, file system…</a:t>
            </a:r>
          </a:p>
          <a:p>
            <a:pPr lvl="1"/>
            <a:r>
              <a:rPr lang="en-US" b="1" dirty="0"/>
              <a:t>Cache</a:t>
            </a:r>
            <a:r>
              <a:rPr lang="en-US" dirty="0"/>
              <a:t>: Distributed caches like </a:t>
            </a:r>
            <a:r>
              <a:rPr lang="en-US" dirty="0" err="1"/>
              <a:t>Redis</a:t>
            </a:r>
            <a:r>
              <a:rPr lang="en-US" dirty="0"/>
              <a:t>, Memcached.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79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Infrastructure: Determine the Current Tenant</a:t>
            </a:r>
          </a:p>
        </p:txBody>
      </p:sp>
    </p:spTree>
    <p:extLst>
      <p:ext uri="{BB962C8B-B14F-4D97-AF65-F5344CB8AC3E}">
        <p14:creationId xmlns:p14="http://schemas.microsoft.com/office/powerpoint/2010/main" val="22941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7938-795A-4577-81F2-F26F5443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4890-EEB2-438E-8478-B80E052E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  <a:p>
            <a:pPr lvl="1"/>
            <a:r>
              <a:rPr lang="en-US" dirty="0"/>
              <a:t>Current </a:t>
            </a:r>
            <a:r>
              <a:rPr lang="en-US" b="1" dirty="0"/>
              <a:t>Claims</a:t>
            </a:r>
            <a:r>
              <a:rPr lang="en-US" dirty="0"/>
              <a:t> (if user has been authenticated)</a:t>
            </a:r>
          </a:p>
          <a:p>
            <a:pPr lvl="1"/>
            <a:r>
              <a:rPr lang="en-US" b="1" dirty="0"/>
              <a:t>Subdomain</a:t>
            </a:r>
            <a:r>
              <a:rPr lang="en-US" dirty="0"/>
              <a:t> (or domain): </a:t>
            </a:r>
            <a:r>
              <a:rPr lang="en-US" dirty="0">
                <a:hlinkClick r:id="rId2"/>
              </a:rPr>
              <a:t>https://</a:t>
            </a:r>
            <a:r>
              <a:rPr lang="en-US" b="1" i="1" dirty="0">
                <a:hlinkClick r:id="rId2"/>
              </a:rPr>
              <a:t>tenancy-name</a:t>
            </a:r>
            <a:r>
              <a:rPr lang="en-US" dirty="0">
                <a:hlinkClick r:id="rId2"/>
              </a:rPr>
              <a:t>.mydomain.com</a:t>
            </a:r>
            <a:endParaRPr lang="en-US" dirty="0"/>
          </a:p>
          <a:p>
            <a:pPr lvl="1"/>
            <a:r>
              <a:rPr lang="en-US" dirty="0"/>
              <a:t>Http </a:t>
            </a:r>
            <a:r>
              <a:rPr lang="en-US" b="1" dirty="0"/>
              <a:t>Header</a:t>
            </a:r>
            <a:r>
              <a:rPr lang="en-US" dirty="0"/>
              <a:t>: _tenant = “acme”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(for API clients &amp; SPAs)</a:t>
            </a:r>
          </a:p>
          <a:p>
            <a:pPr lvl="1"/>
            <a:r>
              <a:rPr lang="en-US" dirty="0"/>
              <a:t>Http </a:t>
            </a:r>
            <a:r>
              <a:rPr lang="en-US" b="1" dirty="0"/>
              <a:t>Cookie</a:t>
            </a:r>
            <a:r>
              <a:rPr lang="en-US" dirty="0"/>
              <a:t>: _tenant = “acme”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(for MVC applications)</a:t>
            </a:r>
          </a:p>
          <a:p>
            <a:r>
              <a:rPr lang="en-US" dirty="0"/>
              <a:t>ASP.NET Core</a:t>
            </a:r>
          </a:p>
          <a:p>
            <a:pPr lvl="1"/>
            <a:r>
              <a:rPr lang="en-US" dirty="0"/>
              <a:t>On-demand</a:t>
            </a:r>
          </a:p>
          <a:p>
            <a:pPr lvl="1"/>
            <a:r>
              <a:rPr lang="en-US" b="1" dirty="0"/>
              <a:t>Middleware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(after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app.UseAuthentication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())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3867-8BFF-431A-B5E3-AC33496B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 (without it)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DA037A-3C1E-42F5-A40F-CF9EEEE6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75044"/>
            <a:ext cx="7107820" cy="56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0BF-5077-4665-BF8F-AF631720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D99C7-A33E-4AF6-A1C4-8EFF6252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41" y="1075045"/>
            <a:ext cx="5560670" cy="55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 My Company &amp; My Projects</a:t>
            </a:r>
          </a:p>
        </p:txBody>
      </p:sp>
    </p:spTree>
    <p:extLst>
      <p:ext uri="{BB962C8B-B14F-4D97-AF65-F5344CB8AC3E}">
        <p14:creationId xmlns:p14="http://schemas.microsoft.com/office/powerpoint/2010/main" val="5091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0365-7AFA-449E-B730-0E7BB0EE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Context Examples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8EF1-643C-461C-8C38-EEF7748D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HttpContext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IHttpContextAccessor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err="1"/>
              <a:t>CultureInfo</a:t>
            </a:r>
            <a:r>
              <a:rPr lang="en-US" dirty="0"/>
              <a:t>.</a:t>
            </a:r>
            <a:r>
              <a:rPr lang="tr-TR" dirty="0" err="1"/>
              <a:t>CurrentUICulture</a:t>
            </a:r>
            <a:r>
              <a:rPr lang="en-US" dirty="0"/>
              <a:t> / </a:t>
            </a:r>
            <a:r>
              <a:rPr lang="tr-TR" dirty="0" err="1"/>
              <a:t>Thread.CurrentThread.CurrentUICulture</a:t>
            </a:r>
            <a:endParaRPr lang="en-US" dirty="0"/>
          </a:p>
          <a:p>
            <a:r>
              <a:rPr lang="tr-TR" dirty="0" err="1"/>
              <a:t>Thread.CurrentPrincipal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2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DE9-42AF-4B4F-B72A-C0D3BEFE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</a:t>
            </a:r>
            <a:r>
              <a:rPr lang="en-US" dirty="0" err="1"/>
              <a:t>AsyncLocal</a:t>
            </a:r>
            <a:r>
              <a:rPr lang="en-US" dirty="0"/>
              <a:t>&lt;T&gt;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D898F-F7B8-4C94-A933-22B21D01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311" y="1922106"/>
            <a:ext cx="10601061" cy="37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EDD-2613-4597-B17F-2720C59D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&lt;T&gt; Alternatives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16A0-1FEF-41A2-A666-4997071C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… Multi-threading problem!</a:t>
            </a:r>
            <a:endParaRPr lang="tr-TR" dirty="0"/>
          </a:p>
          <a:p>
            <a:r>
              <a:rPr lang="en-US" dirty="0" err="1"/>
              <a:t>HttpContext</a:t>
            </a:r>
            <a:r>
              <a:rPr lang="en-US" dirty="0"/>
              <a:t>: Web-depended!</a:t>
            </a:r>
          </a:p>
          <a:p>
            <a:r>
              <a:rPr lang="en-US" dirty="0" err="1"/>
              <a:t>ThreadStatic</a:t>
            </a:r>
            <a:r>
              <a:rPr lang="en-US" dirty="0"/>
              <a:t> / </a:t>
            </a:r>
            <a:r>
              <a:rPr lang="en-US" dirty="0" err="1"/>
              <a:t>ThreadLocal</a:t>
            </a:r>
            <a:r>
              <a:rPr lang="en-US" dirty="0"/>
              <a:t>&lt;T&gt;: Not </a:t>
            </a:r>
            <a:r>
              <a:rPr lang="en-US" dirty="0" err="1"/>
              <a:t>async</a:t>
            </a:r>
            <a:r>
              <a:rPr lang="en-US" dirty="0"/>
              <a:t>/await friendly!</a:t>
            </a:r>
          </a:p>
        </p:txBody>
      </p:sp>
    </p:spTree>
    <p:extLst>
      <p:ext uri="{BB962C8B-B14F-4D97-AF65-F5344CB8AC3E}">
        <p14:creationId xmlns:p14="http://schemas.microsoft.com/office/powerpoint/2010/main" val="22873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6CA7-6B54-420B-B41A-56BA3B27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2CE77-5BE4-4BBD-A1A7-0A34107C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480" y="1065714"/>
            <a:ext cx="7231039" cy="55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A260-73D8-4CD3-9BC5-B38689D3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EBB88-636E-4FC5-91F1-F08BEE21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68" y="1075045"/>
            <a:ext cx="9137064" cy="48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BE6D-7FF6-4D12-A2FF-60DA33C7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6F11-BE20-41C5-B635-A7989782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6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DD94-16DC-4501-926E-9657E8B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A907-71A4-4CEE-815F-B08AD876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32AE-86CF-4383-933C-9021A37A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CEEF-206D-46CC-A023-F63C0FD5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66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10" y="319295"/>
            <a:ext cx="9601200" cy="637050"/>
          </a:xfrm>
        </p:spPr>
        <p:txBody>
          <a:bodyPr/>
          <a:lstStyle/>
          <a:p>
            <a:r>
              <a:rPr lang="en-US" dirty="0"/>
              <a:t>Halil İbrahim Kalkan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10" y="1058412"/>
            <a:ext cx="9601200" cy="3809999"/>
          </a:xfrm>
        </p:spPr>
        <p:txBody>
          <a:bodyPr/>
          <a:lstStyle/>
          <a:p>
            <a:r>
              <a:rPr lang="en-US" sz="1200" dirty="0"/>
              <a:t>@hikalkan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github</a:t>
            </a:r>
            <a:r>
              <a:rPr lang="en-US" sz="1200" dirty="0"/>
              <a:t>)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hibrahimkalkan</a:t>
            </a:r>
            <a:endParaRPr lang="en-US" sz="1200" dirty="0"/>
          </a:p>
          <a:p>
            <a:r>
              <a:rPr lang="en-US" sz="1200" dirty="0"/>
              <a:t>http://halilibrahimkalkan.com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05A87-42AF-4CC6-8AE1-E683106F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70" y="956345"/>
            <a:ext cx="8354720" cy="51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89" y="1179047"/>
            <a:ext cx="9601200" cy="584670"/>
          </a:xfrm>
        </p:spPr>
        <p:txBody>
          <a:bodyPr/>
          <a:lstStyle/>
          <a:p>
            <a:r>
              <a:rPr lang="en-US" sz="2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aspnetboilerplate.com</a:t>
            </a:r>
            <a:endParaRPr lang="en-US" i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09DC-FE86-42E8-B664-5B87D51F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4" y="226864"/>
            <a:ext cx="5884595" cy="577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EFE23-5A80-4A7D-82B8-67522DB1D5B7}"/>
              </a:ext>
            </a:extLst>
          </p:cNvPr>
          <p:cNvSpPr txBox="1"/>
          <p:nvPr/>
        </p:nvSpPr>
        <p:spPr>
          <a:xfrm>
            <a:off x="611280" y="1935122"/>
            <a:ext cx="510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4.5 years of continuous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4,300+ stars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470,000+ downloads on </a:t>
            </a:r>
            <a:r>
              <a:rPr lang="en-US" dirty="0" err="1"/>
              <a:t>Nuget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76B73-AF47-4908-9888-4700175F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0" y="3078759"/>
            <a:ext cx="4959469" cy="2915325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02E207E-3547-4129-85C7-D54EA029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BD81B-8896-4F71-B558-98A6A399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83" y="500331"/>
            <a:ext cx="9060637" cy="5584276"/>
          </a:xfrm>
          <a:prstGeom prst="rect">
            <a:avLst/>
          </a:prstGeom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8EA1A416-0D29-42B1-A695-4D2C6F96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spnetboilerplate.com/images/home/abp-concerns.png">
            <a:extLst>
              <a:ext uri="{FF2B5EF4-FFF2-40B4-BE49-F238E27FC236}">
                <a16:creationId xmlns:a16="http://schemas.microsoft.com/office/drawing/2014/main" id="{F094C3FC-1A0C-4A03-B86E-A0BB009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60" y="265519"/>
            <a:ext cx="9882495" cy="5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F5498197-3FE5-4D35-A136-5D2B3AB8B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61D-500C-4780-9151-68DA2B1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E4F5-8A64-4CEB-9B00-5CCB732B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63B50-47C2-4C11-A6BE-BAE7A888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1" y="234892"/>
            <a:ext cx="10473157" cy="587613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5B609-FB29-48E2-9A99-AD0B3F7C9096}"/>
              </a:ext>
            </a:extLst>
          </p:cNvPr>
          <p:cNvSpPr txBox="1"/>
          <p:nvPr/>
        </p:nvSpPr>
        <p:spPr>
          <a:xfrm>
            <a:off x="1295400" y="6251507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aspnetzero.com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14352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7D6-EF83-4DA2-9615-47E3CA3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On-Premise / IaaS / PaaS / SaaS</a:t>
            </a:r>
            <a:endParaRPr lang="tr-TR" dirty="0"/>
          </a:p>
        </p:txBody>
      </p:sp>
      <p:pic>
        <p:nvPicPr>
          <p:cNvPr id="4098" name="Picture 2" descr="Image result for saas">
            <a:extLst>
              <a:ext uri="{FF2B5EF4-FFF2-40B4-BE49-F238E27FC236}">
                <a16:creationId xmlns:a16="http://schemas.microsoft.com/office/drawing/2014/main" id="{2F238478-BEAF-4484-A2E0-7E7A55E2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61" y="1169264"/>
            <a:ext cx="6439678" cy="47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4D306-554E-4D95-9F28-254B0E15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796" y="2702135"/>
            <a:ext cx="2453695" cy="1453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E8F6-BAB6-4B02-AFE5-B168E5C5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7" y="2265932"/>
            <a:ext cx="2542657" cy="3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896</TotalTime>
  <Words>376</Words>
  <Application>Microsoft Office PowerPoint</Application>
  <PresentationFormat>Widescreen</PresentationFormat>
  <Paragraphs>65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Diamond Grid 16x9</vt:lpstr>
      <vt:lpstr>Multi-Tenancy</vt:lpstr>
      <vt:lpstr>About Me</vt:lpstr>
      <vt:lpstr>Halil İbrahim Kalkan</vt:lpstr>
      <vt:lpstr>aspnetboilerplate.com</vt:lpstr>
      <vt:lpstr>PowerPoint Presentation</vt:lpstr>
      <vt:lpstr>PowerPoint Presentation</vt:lpstr>
      <vt:lpstr>PowerPoint Presentation</vt:lpstr>
      <vt:lpstr>SaaS</vt:lpstr>
      <vt:lpstr>On-Premise / IaaS / PaaS / SaaS</vt:lpstr>
      <vt:lpstr>SaaS Concepts</vt:lpstr>
      <vt:lpstr>SaaS Concepts</vt:lpstr>
      <vt:lpstr>Multi-Tenancy</vt:lpstr>
      <vt:lpstr>Deployment / Database Options</vt:lpstr>
      <vt:lpstr>Ideal Multi-Tenant Application</vt:lpstr>
      <vt:lpstr>Stateless Application Design</vt:lpstr>
      <vt:lpstr>Multi-Tenancy</vt:lpstr>
      <vt:lpstr>Determine the Current Tenant</vt:lpstr>
      <vt:lpstr>Ambient Context Pattern (without it)</vt:lpstr>
      <vt:lpstr>Ambient Context Pattern</vt:lpstr>
      <vt:lpstr>Ambient Context Examples</vt:lpstr>
      <vt:lpstr>Implementation using AsyncLocal&lt;T&gt;</vt:lpstr>
      <vt:lpstr>AsyncLocal&lt;T&gt; Alternatives</vt:lpstr>
      <vt:lpstr>ASP.NET Core Multi-Tenancy Middleware</vt:lpstr>
      <vt:lpstr>ASP.NET Core Multi-Tenancy Middleware</vt:lpstr>
      <vt:lpstr>PowerPoint Presentation</vt:lpstr>
      <vt:lpstr>PowerPoint Presentation</vt:lpstr>
      <vt:lpstr>Add a Slide Title - 4</vt:lpstr>
      <vt:lpstr>Add a Slide Title - 5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Multi-Tenancy</dc:title>
  <dc:creator>Halil Kalkan</dc:creator>
  <cp:lastModifiedBy>Halil Kalkan</cp:lastModifiedBy>
  <cp:revision>45</cp:revision>
  <dcterms:created xsi:type="dcterms:W3CDTF">2018-04-01T17:54:56Z</dcterms:created>
  <dcterms:modified xsi:type="dcterms:W3CDTF">2018-04-02T08:51:13Z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