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78" r:id="rId3"/>
    <p:sldId id="270" r:id="rId4"/>
    <p:sldId id="271" r:id="rId5"/>
    <p:sldId id="260" r:id="rId6"/>
    <p:sldId id="268" r:id="rId7"/>
    <p:sldId id="272" r:id="rId8"/>
    <p:sldId id="273" r:id="rId9"/>
    <p:sldId id="274" r:id="rId10"/>
    <p:sldId id="279" r:id="rId11"/>
    <p:sldId id="277" r:id="rId12"/>
    <p:sldId id="280" r:id="rId13"/>
    <p:sldId id="281" r:id="rId14"/>
    <p:sldId id="286" r:id="rId15"/>
    <p:sldId id="267" r:id="rId16"/>
    <p:sldId id="283" r:id="rId17"/>
    <p:sldId id="284" r:id="rId18"/>
    <p:sldId id="282" r:id="rId19"/>
    <p:sldId id="325" r:id="rId20"/>
    <p:sldId id="321" r:id="rId21"/>
    <p:sldId id="322" r:id="rId22"/>
    <p:sldId id="333" r:id="rId23"/>
    <p:sldId id="335" r:id="rId24"/>
    <p:sldId id="323" r:id="rId25"/>
    <p:sldId id="324" r:id="rId26"/>
    <p:sldId id="326" r:id="rId27"/>
    <p:sldId id="328" r:id="rId28"/>
    <p:sldId id="327" r:id="rId29"/>
    <p:sldId id="332" r:id="rId30"/>
    <p:sldId id="287" r:id="rId31"/>
    <p:sldId id="289" r:id="rId32"/>
    <p:sldId id="290" r:id="rId33"/>
    <p:sldId id="293" r:id="rId34"/>
    <p:sldId id="295" r:id="rId35"/>
    <p:sldId id="296" r:id="rId36"/>
    <p:sldId id="297" r:id="rId37"/>
    <p:sldId id="298" r:id="rId38"/>
    <p:sldId id="336" r:id="rId39"/>
    <p:sldId id="292" r:id="rId40"/>
    <p:sldId id="301" r:id="rId41"/>
    <p:sldId id="302" r:id="rId42"/>
    <p:sldId id="317" r:id="rId43"/>
    <p:sldId id="316" r:id="rId44"/>
    <p:sldId id="318" r:id="rId45"/>
    <p:sldId id="331" r:id="rId46"/>
    <p:sldId id="305" r:id="rId47"/>
    <p:sldId id="311" r:id="rId48"/>
    <p:sldId id="312" r:id="rId49"/>
    <p:sldId id="313" r:id="rId50"/>
    <p:sldId id="315" r:id="rId51"/>
    <p:sldId id="33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76" y="808110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8215"/>
            <a:ext cx="9144000" cy="92575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3967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5,200+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stars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600,000+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downloads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Nuget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years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continuous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github.com/aspnetboilerplate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34674"/>
            <a:ext cx="5225664" cy="1214296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Ideal Design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719744"/>
            <a:ext cx="5566358" cy="4360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isolated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schema (tables, views, stored procedures… etc.) and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different ORM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 database provider (EF Core, Dapper, MongoDB… etc.) or even a module may support multiple providers.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EF Core, every module has its 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own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DbContext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foreign keys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module may use the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same physical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simpler maintenance.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E1635-5335-444C-93F7-5F2AB8F4354E}"/>
              </a:ext>
            </a:extLst>
          </p:cNvPr>
          <p:cNvSpPr txBox="1"/>
          <p:nvPr/>
        </p:nvSpPr>
        <p:spPr>
          <a:xfrm>
            <a:off x="7298404" y="2722523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CD06E-E709-4FC6-A9A6-81FC1063A7B5}"/>
              </a:ext>
            </a:extLst>
          </p:cNvPr>
          <p:cNvSpPr txBox="1"/>
          <p:nvPr/>
        </p:nvSpPr>
        <p:spPr>
          <a:xfrm>
            <a:off x="8931240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BEE8A-CE9E-4CF1-A8E9-F7618C978B93}"/>
              </a:ext>
            </a:extLst>
          </p:cNvPr>
          <p:cNvSpPr txBox="1"/>
          <p:nvPr/>
        </p:nvSpPr>
        <p:spPr>
          <a:xfrm>
            <a:off x="10559164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6BEC7-3DA4-4CCF-8610-E08E1BB6A685}"/>
              </a:ext>
            </a:extLst>
          </p:cNvPr>
          <p:cNvSpPr txBox="1"/>
          <p:nvPr/>
        </p:nvSpPr>
        <p:spPr>
          <a:xfrm>
            <a:off x="8511857" y="406852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06840-4478-40CF-9F03-AF4C15F1B12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920592" y="3091855"/>
            <a:ext cx="1253820" cy="9766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CF71F3-7293-4378-8FBA-2D626008A10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9553428" y="3089502"/>
            <a:ext cx="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0EAFD3-0E7C-4088-8BD3-EC0161F9462D}"/>
              </a:ext>
            </a:extLst>
          </p:cNvPr>
          <p:cNvCxnSpPr>
            <a:cxnSpLocks/>
          </p:cNvCxnSpPr>
          <p:nvPr/>
        </p:nvCxnSpPr>
        <p:spPr>
          <a:xfrm flipV="1">
            <a:off x="9940954" y="3089502"/>
            <a:ext cx="122780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40480A72-9F1C-49D0-99FE-6472CDFF5ED9}"/>
              </a:ext>
            </a:extLst>
          </p:cNvPr>
          <p:cNvSpPr/>
          <p:nvPr/>
        </p:nvSpPr>
        <p:spPr>
          <a:xfrm>
            <a:off x="7298404" y="1862355"/>
            <a:ext cx="1244375" cy="57331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501DE9A-03F2-44FE-A8A0-FC0B94C598D8}"/>
              </a:ext>
            </a:extLst>
          </p:cNvPr>
          <p:cNvSpPr/>
          <p:nvPr/>
        </p:nvSpPr>
        <p:spPr>
          <a:xfrm>
            <a:off x="8931240" y="1862355"/>
            <a:ext cx="1244376" cy="5733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C01AD050-5049-4300-9430-02CA09EED64F}"/>
              </a:ext>
            </a:extLst>
          </p:cNvPr>
          <p:cNvSpPr/>
          <p:nvPr/>
        </p:nvSpPr>
        <p:spPr>
          <a:xfrm>
            <a:off x="10559164" y="1862354"/>
            <a:ext cx="1244376" cy="57331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E0419F-D633-4A3C-A307-3148B88167D3}"/>
              </a:ext>
            </a:extLst>
          </p:cNvPr>
          <p:cNvCxnSpPr>
            <a:stCxn id="7" idx="0"/>
            <a:endCxn id="21" idx="3"/>
          </p:cNvCxnSpPr>
          <p:nvPr/>
        </p:nvCxnSpPr>
        <p:spPr>
          <a:xfrm flipV="1">
            <a:off x="7920592" y="2435672"/>
            <a:ext cx="0" cy="286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99F8AE-D2F1-4A24-B202-880D4D359C4B}"/>
              </a:ext>
            </a:extLst>
          </p:cNvPr>
          <p:cNvCxnSpPr/>
          <p:nvPr/>
        </p:nvCxnSpPr>
        <p:spPr>
          <a:xfrm flipV="1">
            <a:off x="9553428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783566-9704-48DE-A78E-66921F998944}"/>
              </a:ext>
            </a:extLst>
          </p:cNvPr>
          <p:cNvCxnSpPr>
            <a:stCxn id="10" idx="0"/>
            <a:endCxn id="23" idx="3"/>
          </p:cNvCxnSpPr>
          <p:nvPr/>
        </p:nvCxnSpPr>
        <p:spPr>
          <a:xfrm flipV="1">
            <a:off x="11181352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Schema Dependency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925371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DLL dependency.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 Migrations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PostCount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should be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nullable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should have a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default value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should strictly follow Identity schema changes.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schema can be extracted to a shared/common module.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Leads to tightly couple all modules.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FD458-406C-4B58-8868-D51B1653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91" y="3387684"/>
            <a:ext cx="5522772" cy="1230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B7C9A-F8E6-49CD-AF6A-90AA07810900}"/>
              </a:ext>
            </a:extLst>
          </p:cNvPr>
          <p:cNvSpPr txBox="1"/>
          <p:nvPr/>
        </p:nvSpPr>
        <p:spPr>
          <a:xfrm>
            <a:off x="9796452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B4646-F66D-4C6A-B534-972554BC9B4B}"/>
              </a:ext>
            </a:extLst>
          </p:cNvPr>
          <p:cNvSpPr txBox="1"/>
          <p:nvPr/>
        </p:nvSpPr>
        <p:spPr>
          <a:xfrm>
            <a:off x="7014281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FE22ABB-9442-40D8-A18D-C2402B455728}"/>
              </a:ext>
            </a:extLst>
          </p:cNvPr>
          <p:cNvSpPr/>
          <p:nvPr/>
        </p:nvSpPr>
        <p:spPr>
          <a:xfrm rot="5400000">
            <a:off x="7529092" y="1306676"/>
            <a:ext cx="214755" cy="392537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7E494FF-738F-42B5-9C1E-07AD937B42BB}"/>
              </a:ext>
            </a:extLst>
          </p:cNvPr>
          <p:cNvSpPr/>
          <p:nvPr/>
        </p:nvSpPr>
        <p:spPr>
          <a:xfrm rot="5400000">
            <a:off x="10306606" y="2533429"/>
            <a:ext cx="224069" cy="14625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CD5EA2-CDCB-4C69-A5C9-E940B6DB41F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258657" y="2594567"/>
            <a:ext cx="15377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FC8E1844-C5F7-4A3C-9360-1552B3711E14}"/>
              </a:ext>
            </a:extLst>
          </p:cNvPr>
          <p:cNvSpPr/>
          <p:nvPr/>
        </p:nvSpPr>
        <p:spPr>
          <a:xfrm rot="16200000">
            <a:off x="6213339" y="4080782"/>
            <a:ext cx="233400" cy="136849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E873A-0E04-49A0-BC79-E522A84F4B2F}"/>
              </a:ext>
            </a:extLst>
          </p:cNvPr>
          <p:cNvSpPr txBox="1"/>
          <p:nvPr/>
        </p:nvSpPr>
        <p:spPr>
          <a:xfrm>
            <a:off x="5846573" y="492276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Loosely Coupling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889076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an abstraction.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the abstraction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Define events in the abstraction (Create/Update/Delete…)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to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Trigger events.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ADA30-133D-4095-9171-8D536B90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21" y="3086099"/>
            <a:ext cx="2520039" cy="95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80AC20-D955-4B09-A41B-195CC2898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77" y="3086099"/>
            <a:ext cx="3842205" cy="954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CFA45-8ECF-434B-BAAE-216174F4EACF}"/>
              </a:ext>
            </a:extLst>
          </p:cNvPr>
          <p:cNvSpPr txBox="1"/>
          <p:nvPr/>
        </p:nvSpPr>
        <p:spPr>
          <a:xfrm>
            <a:off x="9614996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646A5-895E-4690-BFBC-59E612846FAA}"/>
              </a:ext>
            </a:extLst>
          </p:cNvPr>
          <p:cNvSpPr txBox="1"/>
          <p:nvPr/>
        </p:nvSpPr>
        <p:spPr>
          <a:xfrm>
            <a:off x="6276091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97C6B4A-D838-4832-AF14-C3451BB48A7D}"/>
              </a:ext>
            </a:extLst>
          </p:cNvPr>
          <p:cNvSpPr/>
          <p:nvPr/>
        </p:nvSpPr>
        <p:spPr>
          <a:xfrm rot="5400000">
            <a:off x="6769143" y="1021664"/>
            <a:ext cx="224062" cy="380405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CB7EC07-F642-45E3-ABE9-3751D23157A4}"/>
              </a:ext>
            </a:extLst>
          </p:cNvPr>
          <p:cNvSpPr/>
          <p:nvPr/>
        </p:nvSpPr>
        <p:spPr>
          <a:xfrm rot="5400000">
            <a:off x="10139056" y="1721691"/>
            <a:ext cx="224063" cy="240400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FB8CA-3D14-4412-95E2-5BD39EA07B05}"/>
              </a:ext>
            </a:extLst>
          </p:cNvPr>
          <p:cNvSpPr txBox="1"/>
          <p:nvPr/>
        </p:nvSpPr>
        <p:spPr>
          <a:xfrm>
            <a:off x="7431483" y="899281"/>
            <a:ext cx="2281684" cy="369332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 Abstraction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F674-8538-4274-AAC5-B1D8714D54D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98279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63806-8631-474E-A649-B198B858956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9395927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9B683-86B2-4780-B01F-07E9219654D9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520467" y="2261382"/>
            <a:ext cx="2094529" cy="0"/>
          </a:xfrm>
          <a:prstGeom prst="straightConnector1">
            <a:avLst/>
          </a:prstGeom>
          <a:ln w="25400" cmpd="sng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29A417-3437-4546-8D5D-47C542F8AFCE}"/>
              </a:ext>
            </a:extLst>
          </p:cNvPr>
          <p:cNvSpPr txBox="1"/>
          <p:nvPr/>
        </p:nvSpPr>
        <p:spPr>
          <a:xfrm>
            <a:off x="8089413" y="1932258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4898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Adapter Libraries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7" y="1921080"/>
            <a:ext cx="4612413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Identity modules has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 change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no info about the integration.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defines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abstractions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for adapters.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Blogging.Identity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adapter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module makes Blogging module working with the Identity module.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54B77-7D39-4614-A67F-693FC52D9D48}"/>
              </a:ext>
            </a:extLst>
          </p:cNvPr>
          <p:cNvSpPr txBox="1"/>
          <p:nvPr/>
        </p:nvSpPr>
        <p:spPr>
          <a:xfrm>
            <a:off x="9828348" y="2093780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42A03-765C-41DE-84C9-CC632068E466}"/>
              </a:ext>
            </a:extLst>
          </p:cNvPr>
          <p:cNvSpPr txBox="1"/>
          <p:nvPr/>
        </p:nvSpPr>
        <p:spPr>
          <a:xfrm>
            <a:off x="5735129" y="2093779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ED6EA-1623-45ED-B793-C86E0A55DECE}"/>
              </a:ext>
            </a:extLst>
          </p:cNvPr>
          <p:cNvSpPr txBox="1"/>
          <p:nvPr/>
        </p:nvSpPr>
        <p:spPr>
          <a:xfrm>
            <a:off x="7464696" y="3284690"/>
            <a:ext cx="1887791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Blogging.Identity</a:t>
            </a:r>
            <a:r>
              <a:rPr lang="en-US" dirty="0">
                <a:solidFill>
                  <a:schemeClr val="bg1"/>
                </a:solidFill>
              </a:rPr>
              <a:t> Module (adapter)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D39A333-CD66-48EB-9D7C-35810A48AB2B}"/>
              </a:ext>
            </a:extLst>
          </p:cNvPr>
          <p:cNvSpPr/>
          <p:nvPr/>
        </p:nvSpPr>
        <p:spPr>
          <a:xfrm>
            <a:off x="6497761" y="1247095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C99B611-02B6-4CEF-8DAB-1546C6B1B77C}"/>
              </a:ext>
            </a:extLst>
          </p:cNvPr>
          <p:cNvSpPr/>
          <p:nvPr/>
        </p:nvSpPr>
        <p:spPr>
          <a:xfrm>
            <a:off x="9300017" y="1283391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24381-C8C6-4D90-A6AF-01D7DF50406F}"/>
              </a:ext>
            </a:extLst>
          </p:cNvPr>
          <p:cNvSpPr txBox="1"/>
          <p:nvPr/>
        </p:nvSpPr>
        <p:spPr>
          <a:xfrm>
            <a:off x="7464696" y="4712672"/>
            <a:ext cx="188779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64E94E-76A8-4502-A18D-59DC1CF2AE40}"/>
              </a:ext>
            </a:extLst>
          </p:cNvPr>
          <p:cNvCxnSpPr/>
          <p:nvPr/>
        </p:nvCxnSpPr>
        <p:spPr>
          <a:xfrm flipH="1" flipV="1">
            <a:off x="6907375" y="2740110"/>
            <a:ext cx="557321" cy="544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ACB5E8-9856-416E-8EA7-1115E3A2AEB7}"/>
              </a:ext>
            </a:extLst>
          </p:cNvPr>
          <p:cNvCxnSpPr>
            <a:cxnSpLocks/>
          </p:cNvCxnSpPr>
          <p:nvPr/>
        </p:nvCxnSpPr>
        <p:spPr>
          <a:xfrm flipV="1">
            <a:off x="9211557" y="2740110"/>
            <a:ext cx="742069" cy="552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7A170-F39C-42FB-97C0-C31FEAF23BB6}"/>
              </a:ext>
            </a:extLst>
          </p:cNvPr>
          <p:cNvCxnSpPr>
            <a:cxnSpLocks/>
          </p:cNvCxnSpPr>
          <p:nvPr/>
        </p:nvCxnSpPr>
        <p:spPr>
          <a:xfrm flipV="1">
            <a:off x="8928982" y="1820412"/>
            <a:ext cx="481547" cy="1464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2D831D-0EF2-4895-A88D-43702350DFA6}"/>
              </a:ext>
            </a:extLst>
          </p:cNvPr>
          <p:cNvCxnSpPr>
            <a:cxnSpLocks/>
          </p:cNvCxnSpPr>
          <p:nvPr/>
        </p:nvCxnSpPr>
        <p:spPr>
          <a:xfrm flipH="1" flipV="1">
            <a:off x="7138804" y="1820412"/>
            <a:ext cx="596005" cy="1472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1CE16-3785-40F3-B9E7-8335899243A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8408592" y="3931021"/>
            <a:ext cx="0" cy="78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D9347-9DAA-4FC7-BD30-A1411462761C}"/>
              </a:ext>
            </a:extLst>
          </p:cNvPr>
          <p:cNvCxnSpPr>
            <a:cxnSpLocks/>
          </p:cNvCxnSpPr>
          <p:nvPr/>
        </p:nvCxnSpPr>
        <p:spPr>
          <a:xfrm flipV="1">
            <a:off x="6357317" y="1770077"/>
            <a:ext cx="238390" cy="3237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CB1D13-027B-40F0-89D8-9A977A8C9AF5}"/>
              </a:ext>
            </a:extLst>
          </p:cNvPr>
          <p:cNvCxnSpPr>
            <a:cxnSpLocks/>
          </p:cNvCxnSpPr>
          <p:nvPr/>
        </p:nvCxnSpPr>
        <p:spPr>
          <a:xfrm flipH="1" flipV="1">
            <a:off x="9947478" y="1836229"/>
            <a:ext cx="51526" cy="242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 (to be ORM independent).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252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 Components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69DDD-E4D1-4B27-96C9-42619E34C28A}"/>
              </a:ext>
            </a:extLst>
          </p:cNvPr>
          <p:cNvSpPr txBox="1"/>
          <p:nvPr/>
        </p:nvSpPr>
        <p:spPr>
          <a:xfrm>
            <a:off x="4000499" y="1581194"/>
            <a:ext cx="2083142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B1555-12DC-4034-A538-D02005D1B750}"/>
              </a:ext>
            </a:extLst>
          </p:cNvPr>
          <p:cNvSpPr txBox="1"/>
          <p:nvPr/>
        </p:nvSpPr>
        <p:spPr>
          <a:xfrm>
            <a:off x="1230116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41817-CC4D-44F6-8334-3FE9F0294722}"/>
              </a:ext>
            </a:extLst>
          </p:cNvPr>
          <p:cNvSpPr txBox="1"/>
          <p:nvPr/>
        </p:nvSpPr>
        <p:spPr>
          <a:xfrm>
            <a:off x="6711058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Resources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CAB6-1400-4D84-BAD3-E63117D6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4" y="3656863"/>
            <a:ext cx="584776" cy="584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47258-B4EF-422D-8F49-BD96D886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78" y="3656864"/>
            <a:ext cx="584775" cy="58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2EEB0-D064-4D47-97AD-6A92762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3664691"/>
            <a:ext cx="728456" cy="576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CE2F8C-5F21-44D1-8831-9A0298AB53DF}"/>
              </a:ext>
            </a:extLst>
          </p:cNvPr>
          <p:cNvSpPr txBox="1"/>
          <p:nvPr/>
        </p:nvSpPr>
        <p:spPr>
          <a:xfrm>
            <a:off x="5165187" y="3573893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D1EA9-0A06-4A94-9180-4676C9F81DB1}"/>
              </a:ext>
            </a:extLst>
          </p:cNvPr>
          <p:cNvSpPr txBox="1"/>
          <p:nvPr/>
        </p:nvSpPr>
        <p:spPr>
          <a:xfrm>
            <a:off x="6520970" y="3573892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BADD04-387A-4247-AB9B-2294BA807E80}"/>
              </a:ext>
            </a:extLst>
          </p:cNvPr>
          <p:cNvSpPr/>
          <p:nvPr/>
        </p:nvSpPr>
        <p:spPr>
          <a:xfrm>
            <a:off x="7875633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sz="1200" dirty="0"/>
              <a:t>Components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27731-231A-49B7-9069-3E826D6E90D5}"/>
              </a:ext>
            </a:extLst>
          </p:cNvPr>
          <p:cNvCxnSpPr>
            <a:endCxn id="8" idx="0"/>
          </p:cNvCxnSpPr>
          <p:nvPr/>
        </p:nvCxnSpPr>
        <p:spPr>
          <a:xfrm flipH="1">
            <a:off x="2271687" y="1950526"/>
            <a:ext cx="1979591" cy="5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AD0B6-E394-4939-A253-5188CFB735A4}"/>
              </a:ext>
            </a:extLst>
          </p:cNvPr>
          <p:cNvCxnSpPr>
            <a:endCxn id="10" idx="0"/>
          </p:cNvCxnSpPr>
          <p:nvPr/>
        </p:nvCxnSpPr>
        <p:spPr>
          <a:xfrm>
            <a:off x="5704764" y="1962755"/>
            <a:ext cx="2047865" cy="57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3EE11-8F5C-4CA6-A280-C933DB590D33}"/>
              </a:ext>
            </a:extLst>
          </p:cNvPr>
          <p:cNvCxnSpPr>
            <a:endCxn id="15" idx="0"/>
          </p:cNvCxnSpPr>
          <p:nvPr/>
        </p:nvCxnSpPr>
        <p:spPr>
          <a:xfrm flipH="1">
            <a:off x="1470966" y="2904836"/>
            <a:ext cx="407208" cy="7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6934F-6F04-458A-A27C-E90993BE58D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2170562" y="2904836"/>
            <a:ext cx="101125" cy="7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47FAC14-7E68-4331-8AC6-5DD0296F26DC}"/>
              </a:ext>
            </a:extLst>
          </p:cNvPr>
          <p:cNvCxnSpPr>
            <a:endCxn id="17" idx="0"/>
          </p:cNvCxnSpPr>
          <p:nvPr/>
        </p:nvCxnSpPr>
        <p:spPr>
          <a:xfrm>
            <a:off x="2679801" y="2904836"/>
            <a:ext cx="329480" cy="7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2E338E2-E11B-4294-B0AD-98670A5475D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56136" y="2904836"/>
            <a:ext cx="1122089" cy="6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242DE7-2FD8-4DC3-BFF3-19D95A498C1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11919" y="2904836"/>
            <a:ext cx="262159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9451DF-5AE1-476A-8F4F-FEACE1D0E54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54864" y="2904836"/>
            <a:ext cx="322325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E0DACB-1169-4FB9-8D96-29ACBD4984AE}"/>
              </a:ext>
            </a:extLst>
          </p:cNvPr>
          <p:cNvSpPr/>
          <p:nvPr/>
        </p:nvSpPr>
        <p:spPr>
          <a:xfrm>
            <a:off x="9057975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Helpers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FB178-F183-4934-8E8A-0F8C59C8F0D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467701" y="2904836"/>
            <a:ext cx="1091830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ight Brace 1037">
            <a:extLst>
              <a:ext uri="{FF2B5EF4-FFF2-40B4-BE49-F238E27FC236}">
                <a16:creationId xmlns:a16="http://schemas.microsoft.com/office/drawing/2014/main" id="{7238F5B2-ED6F-4296-9250-E3DFA2F3B8FE}"/>
              </a:ext>
            </a:extLst>
          </p:cNvPr>
          <p:cNvSpPr/>
          <p:nvPr/>
        </p:nvSpPr>
        <p:spPr>
          <a:xfrm rot="5400000">
            <a:off x="2112270" y="3374095"/>
            <a:ext cx="327546" cy="2194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E72F852-F18C-457A-AEF8-3E3306BA303D}"/>
              </a:ext>
            </a:extLst>
          </p:cNvPr>
          <p:cNvSpPr txBox="1"/>
          <p:nvPr/>
        </p:nvSpPr>
        <p:spPr>
          <a:xfrm>
            <a:off x="1178577" y="4731086"/>
            <a:ext cx="21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2CA648E-3DC5-47A0-8EF1-A24C70307B64}"/>
              </a:ext>
            </a:extLst>
          </p:cNvPr>
          <p:cNvSpPr/>
          <p:nvPr/>
        </p:nvSpPr>
        <p:spPr>
          <a:xfrm rot="5400000">
            <a:off x="6857302" y="2613892"/>
            <a:ext cx="327546" cy="3715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36F3CB-5E52-4051-BD50-59CFC2D279F8}"/>
              </a:ext>
            </a:extLst>
          </p:cNvPr>
          <p:cNvSpPr txBox="1"/>
          <p:nvPr/>
        </p:nvSpPr>
        <p:spPr>
          <a:xfrm>
            <a:off x="5163406" y="4731086"/>
            <a:ext cx="37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(root)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852DE7-65E3-406D-B760-31103A86CF13}"/>
              </a:ext>
            </a:extLst>
          </p:cNvPr>
          <p:cNvSpPr txBox="1"/>
          <p:nvPr/>
        </p:nvSpPr>
        <p:spPr>
          <a:xfrm>
            <a:off x="771681" y="5213392"/>
            <a:ext cx="300001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StaticFiles</a:t>
            </a:r>
            <a:r>
              <a:rPr lang="en-US" dirty="0">
                <a:solidFill>
                  <a:schemeClr val="bg1"/>
                </a:solidFill>
              </a:rPr>
              <a:t> Middleware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4A5CD-6EE9-46D6-A549-FA00AFD9969F}"/>
              </a:ext>
            </a:extLst>
          </p:cNvPr>
          <p:cNvSpPr txBox="1"/>
          <p:nvPr/>
        </p:nvSpPr>
        <p:spPr>
          <a:xfrm>
            <a:off x="5163406" y="5213392"/>
            <a:ext cx="4891988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 View Engine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2453BBAC-60AB-4AD9-B3B4-E42E131020A7}"/>
              </a:ext>
            </a:extLst>
          </p:cNvPr>
          <p:cNvSpPr/>
          <p:nvPr/>
        </p:nvSpPr>
        <p:spPr>
          <a:xfrm rot="5400000">
            <a:off x="9394283" y="3968997"/>
            <a:ext cx="327546" cy="1003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D923F3-0702-4CD8-9F9A-2FB5D40C04D9}"/>
              </a:ext>
            </a:extLst>
          </p:cNvPr>
          <p:cNvSpPr txBox="1"/>
          <p:nvPr/>
        </p:nvSpPr>
        <p:spPr>
          <a:xfrm>
            <a:off x="9056500" y="4730172"/>
            <a:ext cx="9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DLL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5FAA3-ED74-474B-BE8D-7952B361BB76}"/>
              </a:ext>
            </a:extLst>
          </p:cNvPr>
          <p:cNvSpPr txBox="1"/>
          <p:nvPr/>
        </p:nvSpPr>
        <p:spPr>
          <a:xfrm>
            <a:off x="771681" y="5755895"/>
            <a:ext cx="30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app.UseStaticFiles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in a modular application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FC1DB-F66C-4272-A3AB-13DD0EEF8FA6}"/>
              </a:ext>
            </a:extLst>
          </p:cNvPr>
          <p:cNvSpPr txBox="1"/>
          <p:nvPr/>
        </p:nvSpPr>
        <p:spPr>
          <a:xfrm>
            <a:off x="70535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041-9D19-4482-978C-0EE8A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02" y="2111193"/>
            <a:ext cx="584776" cy="584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09C33-8B43-4655-840A-C42D4595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26" y="2111194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F79E2-EC00-4ACB-9318-72C3BA53677D}"/>
              </a:ext>
            </a:extLst>
          </p:cNvPr>
          <p:cNvSpPr txBox="1"/>
          <p:nvPr/>
        </p:nvSpPr>
        <p:spPr>
          <a:xfrm>
            <a:off x="70535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2A2A-01FA-4B06-A130-5F73AB6AA292}"/>
              </a:ext>
            </a:extLst>
          </p:cNvPr>
          <p:cNvSpPr txBox="1"/>
          <p:nvPr/>
        </p:nvSpPr>
        <p:spPr>
          <a:xfrm>
            <a:off x="3277868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79688-E6AD-424F-911E-64E0F6C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14" y="2111193"/>
            <a:ext cx="584776" cy="584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047CEF-D36C-447E-950A-6B4B7073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38" y="2111194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6E194-DF5B-472B-A622-F035D0E1FD52}"/>
              </a:ext>
            </a:extLst>
          </p:cNvPr>
          <p:cNvSpPr txBox="1"/>
          <p:nvPr/>
        </p:nvSpPr>
        <p:spPr>
          <a:xfrm>
            <a:off x="3277868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738A1-7175-4632-9256-1E872E853183}"/>
              </a:ext>
            </a:extLst>
          </p:cNvPr>
          <p:cNvSpPr txBox="1"/>
          <p:nvPr/>
        </p:nvSpPr>
        <p:spPr>
          <a:xfrm>
            <a:off x="587992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B953A-71A7-4B8D-8B7C-08B3B905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72" y="2111193"/>
            <a:ext cx="584776" cy="584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5B23-D2C0-4F2B-BD92-1C4ABD89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96" y="2111194"/>
            <a:ext cx="584775" cy="584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22BD8-536A-4074-9275-B9EE77A3A471}"/>
              </a:ext>
            </a:extLst>
          </p:cNvPr>
          <p:cNvSpPr txBox="1"/>
          <p:nvPr/>
        </p:nvSpPr>
        <p:spPr>
          <a:xfrm>
            <a:off x="587992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EEF4-287F-4260-AA9E-33623A5A19BB}"/>
              </a:ext>
            </a:extLst>
          </p:cNvPr>
          <p:cNvSpPr txBox="1"/>
          <p:nvPr/>
        </p:nvSpPr>
        <p:spPr>
          <a:xfrm>
            <a:off x="3287434" y="409240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9B75-6A80-4EEE-B795-583734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80" y="4493003"/>
            <a:ext cx="584776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2F91F3-6682-422E-85EE-78EF5979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04" y="4493004"/>
            <a:ext cx="584775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46C53-7417-49CB-A9C6-DD32365E21E3}"/>
              </a:ext>
            </a:extLst>
          </p:cNvPr>
          <p:cNvSpPr txBox="1"/>
          <p:nvPr/>
        </p:nvSpPr>
        <p:spPr>
          <a:xfrm>
            <a:off x="3287434" y="449300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DBA22-DB11-49FB-BE0C-3074656E1626}"/>
              </a:ext>
            </a:extLst>
          </p:cNvPr>
          <p:cNvCxnSpPr>
            <a:cxnSpLocks/>
          </p:cNvCxnSpPr>
          <p:nvPr/>
        </p:nvCxnSpPr>
        <p:spPr>
          <a:xfrm flipH="1" flipV="1">
            <a:off x="1694688" y="3113382"/>
            <a:ext cx="2105835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530DA-50CE-44FC-BF81-81C9BDF769DE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H="1" flipV="1">
            <a:off x="4319439" y="3113382"/>
            <a:ext cx="9566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A2996-ABFC-467F-B822-621DE491021F}"/>
              </a:ext>
            </a:extLst>
          </p:cNvPr>
          <p:cNvCxnSpPr>
            <a:cxnSpLocks/>
          </p:cNvCxnSpPr>
          <p:nvPr/>
        </p:nvCxnSpPr>
        <p:spPr>
          <a:xfrm flipV="1">
            <a:off x="4816279" y="3113382"/>
            <a:ext cx="2105218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2847D4-DD61-4EEC-8CC1-C06D0826F7B0}"/>
              </a:ext>
            </a:extLst>
          </p:cNvPr>
          <p:cNvSpPr/>
          <p:nvPr/>
        </p:nvSpPr>
        <p:spPr>
          <a:xfrm rot="5400000">
            <a:off x="4186906" y="421614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9CA7B-C5F5-4F31-A0F9-4C98511C5C4E}"/>
              </a:ext>
            </a:extLst>
          </p:cNvPr>
          <p:cNvSpPr txBox="1"/>
          <p:nvPr/>
        </p:nvSpPr>
        <p:spPr>
          <a:xfrm>
            <a:off x="3631698" y="545108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Files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92ACA05-A074-4479-87FF-F6B1EBECFD60}"/>
              </a:ext>
            </a:extLst>
          </p:cNvPr>
          <p:cNvSpPr/>
          <p:nvPr/>
        </p:nvSpPr>
        <p:spPr>
          <a:xfrm rot="16200000">
            <a:off x="6777841" y="876167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EEACF9-9ECF-4DB5-B9A7-430206FEFA3D}"/>
              </a:ext>
            </a:extLst>
          </p:cNvPr>
          <p:cNvSpPr txBox="1"/>
          <p:nvPr/>
        </p:nvSpPr>
        <p:spPr>
          <a:xfrm>
            <a:off x="6085416" y="13239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30116DC-D9E4-443B-AFE3-765A30E82636}"/>
              </a:ext>
            </a:extLst>
          </p:cNvPr>
          <p:cNvSpPr/>
          <p:nvPr/>
        </p:nvSpPr>
        <p:spPr>
          <a:xfrm rot="16200000">
            <a:off x="4177339" y="878225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23DED-BF72-4F49-BC9F-6BE739EEDD7D}"/>
              </a:ext>
            </a:extLst>
          </p:cNvPr>
          <p:cNvSpPr txBox="1"/>
          <p:nvPr/>
        </p:nvSpPr>
        <p:spPr>
          <a:xfrm>
            <a:off x="3484914" y="13260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E6EE664D-57F3-46CF-81C1-E20966D65E00}"/>
              </a:ext>
            </a:extLst>
          </p:cNvPr>
          <p:cNvSpPr/>
          <p:nvPr/>
        </p:nvSpPr>
        <p:spPr>
          <a:xfrm rot="16200000">
            <a:off x="1596908" y="87316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2D247-0903-4A27-BFF2-AFE0B465EDD1}"/>
              </a:ext>
            </a:extLst>
          </p:cNvPr>
          <p:cNvSpPr txBox="1"/>
          <p:nvPr/>
        </p:nvSpPr>
        <p:spPr>
          <a:xfrm>
            <a:off x="904483" y="13209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</p:spTree>
    <p:extLst>
      <p:ext uri="{BB962C8B-B14F-4D97-AF65-F5344CB8AC3E}">
        <p14:creationId xmlns:p14="http://schemas.microsoft.com/office/powerpoint/2010/main" val="3096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806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Reduce application complexity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 creating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 (probably by different teams), isolated and integrated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only which modules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Files under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&amp; dynamic resources in module DLLs.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Provider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IFileProvider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404784" y="1283479"/>
            <a:ext cx="249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Middleware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047255" y="1311128"/>
            <a:ext cx="2099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Razor View Engine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1"/>
            <a:ext cx="1259640" cy="10430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4" y="2076562"/>
            <a:ext cx="1231990" cy="11168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31B92-9DDF-4F03-A926-615777FD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457642"/>
            <a:ext cx="9847592" cy="15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169365"/>
            <a:ext cx="2877198" cy="41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DC421-DCE4-4180-9AE4-AFD0E24B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56" y="2904836"/>
            <a:ext cx="8032670" cy="27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distributed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Virtual File System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prevent duplication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dependencies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the bundle/page automatically.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dynamically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arrange and update bundles.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single-file (and it’s dependencies) as a bundle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503461"/>
            <a:ext cx="6193736" cy="45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699293"/>
            <a:ext cx="7538939" cy="7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communication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the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layouts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Account/Login page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web site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Blank layout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Declare/manage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 dependencies and bundles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Render menus, toolbars… contributed by the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7E48-2E80-4802-8453-15D26994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0" y="930564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225664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one of the available themes (on the fly)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the theme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a layout dynamically (among multiple layouts)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the theme partially</a:t>
            </a:r>
            <a:endParaRPr lang="en-US" sz="2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6D618-C07A-4568-9534-4A522EE7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25" y="1309688"/>
            <a:ext cx="5457040" cy="39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Base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should be developed as theme-independent as much as possible.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themes should share some common resources, libraries, functionalities and styles.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Bootstrap as the main HTML/CSS framework?</a:t>
            </a:r>
          </a:p>
        </p:txBody>
      </p:sp>
    </p:spTree>
    <p:extLst>
      <p:ext uri="{BB962C8B-B14F-4D97-AF65-F5344CB8AC3E}">
        <p14:creationId xmlns:p14="http://schemas.microsoft.com/office/powerpoint/2010/main" val="38090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Miscellaneous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06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code base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application.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Extensibility &amp;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&amp; modules should be easily configurable, customizable and extensible: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a service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 methods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Extension points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options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Extending/Deriving entities</a:t>
            </a:r>
          </a:p>
        </p:txBody>
      </p:sp>
    </p:spTree>
    <p:extLst>
      <p:ext uri="{BB962C8B-B14F-4D97-AF65-F5344CB8AC3E}">
        <p14:creationId xmlns:p14="http://schemas.microsoft.com/office/powerpoint/2010/main" val="2674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594" y="2479482"/>
            <a:ext cx="6281300" cy="208465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halilibrahimkalkan.com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</a:t>
            </a:r>
            <a:r>
              <a:rPr lang="en-US" sz="32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3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649894" y="76564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THANKS!</a:t>
            </a:r>
            <a:endParaRPr lang="en-US" sz="4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5D3373-FA07-4A44-8987-8B70E6127421}"/>
              </a:ext>
            </a:extLst>
          </p:cNvPr>
          <p:cNvSpPr txBox="1">
            <a:spLocks/>
          </p:cNvSpPr>
          <p:nvPr/>
        </p:nvSpPr>
        <p:spPr>
          <a:xfrm>
            <a:off x="1412033" y="4168764"/>
            <a:ext cx="9144000" cy="92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3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Layered/Clean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4055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300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58347" y="2612153"/>
            <a:ext cx="4368801" cy="3528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bounded contexts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project/DLL reference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versioned, deployed and updated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business functionality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Generally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1806</Words>
  <Application>Microsoft Office PowerPoint</Application>
  <PresentationFormat>Widescreen</PresentationFormat>
  <Paragraphs>351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Halil İbrahim KALKAN Volosoft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Layered/Clean Architecture</vt:lpstr>
      <vt:lpstr>Monolithic Application Modular Architecture</vt:lpstr>
      <vt:lpstr>Microservices Architecture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Practices Ideal Design</vt:lpstr>
      <vt:lpstr>Database Practices Schema Dependency</vt:lpstr>
      <vt:lpstr>Database Practices Loosely Coupling</vt:lpstr>
      <vt:lpstr>Database Practices Adapter Libraries</vt:lpstr>
      <vt:lpstr>Database Abstractions</vt:lpstr>
      <vt:lpstr>Database Abstractions</vt:lpstr>
      <vt:lpstr>Designing Modularity User Interface</vt:lpstr>
      <vt:lpstr>User Interface Components</vt:lpstr>
      <vt:lpstr>UI in a modular application</vt:lpstr>
      <vt:lpstr>IFileProvider Interface</vt:lpstr>
      <vt:lpstr>Virtual File System</vt:lpstr>
      <vt:lpstr>Virtual File System Configure Razor View Engine</vt:lpstr>
      <vt:lpstr>Virtual File System Replace Static File Middleware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Create Bundle by code</vt:lpstr>
      <vt:lpstr>UI Layout</vt:lpstr>
      <vt:lpstr>Menu Contributor</vt:lpstr>
      <vt:lpstr>Menu Contributor</vt:lpstr>
      <vt:lpstr>Theming</vt:lpstr>
      <vt:lpstr>Theming</vt:lpstr>
      <vt:lpstr>Theme Base</vt:lpstr>
      <vt:lpstr>Designing Modularity Miscellaneous</vt:lpstr>
      <vt:lpstr>In-Process Event Bus</vt:lpstr>
      <vt:lpstr>Sample Event Handler</vt:lpstr>
      <vt:lpstr>Trigger An Event</vt:lpstr>
      <vt:lpstr>Distributed Event Bus/Queue</vt:lpstr>
      <vt:lpstr>Extensibility &amp; Customization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141</cp:revision>
  <dcterms:created xsi:type="dcterms:W3CDTF">2018-08-16T07:55:06Z</dcterms:created>
  <dcterms:modified xsi:type="dcterms:W3CDTF">2018-09-05T12:12:41Z</dcterms:modified>
</cp:coreProperties>
</file>