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78" r:id="rId3"/>
    <p:sldId id="270" r:id="rId4"/>
    <p:sldId id="271" r:id="rId5"/>
    <p:sldId id="260" r:id="rId6"/>
    <p:sldId id="268" r:id="rId7"/>
    <p:sldId id="269" r:id="rId8"/>
    <p:sldId id="272" r:id="rId9"/>
    <p:sldId id="273" r:id="rId10"/>
    <p:sldId id="276" r:id="rId11"/>
    <p:sldId id="274" r:id="rId12"/>
    <p:sldId id="275" r:id="rId13"/>
    <p:sldId id="279" r:id="rId14"/>
    <p:sldId id="277" r:id="rId15"/>
    <p:sldId id="280" r:id="rId16"/>
    <p:sldId id="281" r:id="rId17"/>
    <p:sldId id="286" r:id="rId18"/>
    <p:sldId id="267" r:id="rId19"/>
    <p:sldId id="283" r:id="rId20"/>
    <p:sldId id="284" r:id="rId21"/>
    <p:sldId id="282" r:id="rId22"/>
    <p:sldId id="325" r:id="rId23"/>
    <p:sldId id="321" r:id="rId24"/>
    <p:sldId id="322" r:id="rId25"/>
    <p:sldId id="323" r:id="rId26"/>
    <p:sldId id="324" r:id="rId27"/>
    <p:sldId id="326" r:id="rId28"/>
    <p:sldId id="328" r:id="rId29"/>
    <p:sldId id="327" r:id="rId30"/>
    <p:sldId id="287" r:id="rId31"/>
    <p:sldId id="288" r:id="rId32"/>
    <p:sldId id="332" r:id="rId33"/>
    <p:sldId id="289" r:id="rId34"/>
    <p:sldId id="290" r:id="rId35"/>
    <p:sldId id="293" r:id="rId36"/>
    <p:sldId id="294" r:id="rId37"/>
    <p:sldId id="295" r:id="rId38"/>
    <p:sldId id="296" r:id="rId39"/>
    <p:sldId id="297" r:id="rId40"/>
    <p:sldId id="298" r:id="rId41"/>
    <p:sldId id="292" r:id="rId42"/>
    <p:sldId id="301" r:id="rId43"/>
    <p:sldId id="302" r:id="rId44"/>
    <p:sldId id="316" r:id="rId45"/>
    <p:sldId id="317" r:id="rId46"/>
    <p:sldId id="318" r:id="rId47"/>
    <p:sldId id="319" r:id="rId48"/>
    <p:sldId id="320" r:id="rId49"/>
    <p:sldId id="304" r:id="rId50"/>
    <p:sldId id="303" r:id="rId51"/>
    <p:sldId id="330" r:id="rId52"/>
    <p:sldId id="329" r:id="rId53"/>
    <p:sldId id="306" r:id="rId54"/>
    <p:sldId id="308" r:id="rId55"/>
    <p:sldId id="309" r:id="rId56"/>
    <p:sldId id="331" r:id="rId57"/>
    <p:sldId id="305" r:id="rId58"/>
    <p:sldId id="311" r:id="rId59"/>
    <p:sldId id="312" r:id="rId60"/>
    <p:sldId id="313" r:id="rId61"/>
    <p:sldId id="266" r:id="rId62"/>
    <p:sldId id="315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C6"/>
    <a:srgbClr val="C0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314CD-B97C-434B-8FF7-5A1477BB5901}" type="datetimeFigureOut">
              <a:rPr lang="en-US" smtClean="0"/>
              <a:t>28-Aug-18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FAD7A-2CBF-4610-97E3-2D2790A40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5680-D4AE-4C22-81B0-60D37522C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D83C-3C21-4444-A46C-399B6E0E7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AA238-1F28-482F-B7E6-2C3C2F89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31CB-C7BC-40FF-A584-5201039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0E726-B44B-4BDB-85C0-DFA76431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0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C4AB-3FB9-49B6-8D98-F1D436EF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AE606-F861-43D0-9723-2009E3FB4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240B5-9B89-4A5A-AF2F-624F786C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31F4A-64D3-4208-B33D-990F5719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52DA5-AD65-43E5-BDC2-DB6206F8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0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C52CC-0356-4E91-B038-B0937A8F9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FDED9-B8DA-42C2-9EBB-9D543FC5A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AD0D8-E622-41DB-B0DF-EAA960AA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34ABA-612E-4CCB-A635-ACD47FAE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1E724-4DD6-4248-96C2-BFB9B3EF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6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3B93-D407-4890-8123-20721493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77EBA-F852-4546-A21A-C99A3756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8627B-2DBF-4D31-8BF6-C31A42B4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AA33-6C0F-416A-B61A-2F580B3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1E1C-B376-412B-8479-C77E7BB8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6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3658-8F20-4180-A2FE-66E2F71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33692-67B6-47DC-90C4-1005E1B3B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F4FBA-9672-45DD-A136-0BC9E564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7849-86D1-490E-AF34-5FA553A9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B4EE6-50E8-473A-8FD4-5F5BF8D9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5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CAE7-F1D4-4216-AECA-47330B81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3B1BE-D640-47AF-973E-60CD872B1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E1B6A-9974-4E93-BA0C-BCF2AFD8E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0B33F-58A8-421A-A37C-90F53621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3ABCC-F8DA-4E2D-B112-11F561A9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E7DDD-D43A-4B71-B821-2516016D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334C-5F53-4643-AFBB-574B30C4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93FC1-0695-4E24-AE39-2FFE5FD90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A93F0-8911-4085-97AD-3A25B2171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4415E-522B-4808-945C-B9F013C4C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112AD-223F-4093-9F96-41E7E32F1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2200D-0FEA-427B-8869-F92A3907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0F1D1-05CD-407D-AF49-7E1637F3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878ED-8305-4C12-9F45-7FDAECE2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8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37EA-63CE-4C24-9773-DC090E8D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785EB-61A8-4E24-8636-40737CD6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64414-EC87-4AE3-A72D-D0C5A898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54016-8201-49EC-8B06-52DB96F5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1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76FF2-9750-459D-9678-4B831562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B5042-E41B-46B3-8786-5DB0A0C7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6248D-064F-4038-A037-0C348029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6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A4D3-F66C-49F2-8275-260EF1AE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6F66-5889-4AFD-8EFB-F5A74241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20799-D63B-47BC-AA5D-01C0DA419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6DAA-FFA5-4A19-9F14-DF64EA78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B7F5F-3DA9-42FF-B144-98A3AE52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8BCB-E130-4E8B-A9CF-D55F9369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0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0446-412F-4764-A293-A29766A1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885D6-9109-46C1-9063-BE37C0D15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AFDAA-EB8D-4D83-9F02-C40840AE6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0394E-5FFF-43C6-9526-0AFBDA24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6403D-7A05-40B8-8EC3-4EA350AB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DA891-939E-4BE8-A8C2-B4C15331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9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1EA4F-C283-434B-9889-BCC78009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88BC-D649-449C-94F5-09C01B21B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CB2D6-45D6-4521-A86A-CD38A17BA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00110-3C4D-456C-A362-E05F666D0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57FB5-9173-4F77-929D-848868208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5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A3B81CC-8502-465B-B5A9-B52605626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ACED8B-B185-4731-BF55-748A06FE6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07" y="1117456"/>
            <a:ext cx="2971800" cy="2971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54644"/>
            <a:ext cx="9144000" cy="618981"/>
          </a:xfrm>
        </p:spPr>
        <p:txBody>
          <a:bodyPr>
            <a:normAutofit/>
          </a:bodyPr>
          <a:lstStyle/>
          <a:p>
            <a:pPr algn="r"/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Halil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İbrahim KALKAN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2055"/>
            <a:ext cx="9144000" cy="526473"/>
          </a:xfrm>
        </p:spPr>
        <p:txBody>
          <a:bodyPr>
            <a:normAutofit/>
          </a:bodyPr>
          <a:lstStyle/>
          <a:p>
            <a:pPr algn="r"/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Web: halilibrahimkalkan.com | </a:t>
            </a:r>
            <a:r>
              <a:rPr lang="en-US" sz="1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@hikalkan | Twitter: @</a:t>
            </a:r>
            <a:r>
              <a:rPr lang="en-US" sz="1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hibrahimkalkan</a:t>
            </a:r>
            <a:endParaRPr lang="en-US" sz="14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F77C3-5D4B-41EC-BBEA-97AA16723398}"/>
              </a:ext>
            </a:extLst>
          </p:cNvPr>
          <p:cNvSpPr/>
          <p:nvPr/>
        </p:nvSpPr>
        <p:spPr>
          <a:xfrm>
            <a:off x="584579" y="1156806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 ASP.NET Core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0045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3045" y="2959688"/>
            <a:ext cx="4190999" cy="775853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BUSINESS</a:t>
            </a:r>
          </a:p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E72910A-3EC0-440A-9573-B23359DD29F8}"/>
              </a:ext>
            </a:extLst>
          </p:cNvPr>
          <p:cNvSpPr txBox="1">
            <a:spLocks/>
          </p:cNvSpPr>
          <p:nvPr/>
        </p:nvSpPr>
        <p:spPr>
          <a:xfrm>
            <a:off x="6013545" y="2959686"/>
            <a:ext cx="4190999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</a:t>
            </a:r>
          </a:p>
          <a:p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9DC293-E672-4902-A123-63A944F2AD23}"/>
              </a:ext>
            </a:extLst>
          </p:cNvPr>
          <p:cNvSpPr/>
          <p:nvPr/>
        </p:nvSpPr>
        <p:spPr>
          <a:xfrm>
            <a:off x="5736452" y="3070521"/>
            <a:ext cx="554182" cy="554182"/>
          </a:xfrm>
          <a:prstGeom prst="ellips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5595597" y="2976625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67638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0041C6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Business Modules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unit of code base that implements some business functionalities. Consists of;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database schema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(and data)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Application/business code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Entities, Services, DTOs… etc.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Remote API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REST,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GraphQL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… etc.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UI Pages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Components</a:t>
            </a:r>
          </a:p>
        </p:txBody>
      </p:sp>
    </p:spTree>
    <p:extLst>
      <p:ext uri="{BB962C8B-B14F-4D97-AF65-F5344CB8AC3E}">
        <p14:creationId xmlns:p14="http://schemas.microsoft.com/office/powerpoint/2010/main" val="40218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0041C6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Infrastructure (Framework) Modules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unit of code base that provides some common infrastructure services. Examples;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Authorization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Localization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Audit logging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Caching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Email sending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modules (EF Core, MongoDB… etc.)</a:t>
            </a:r>
          </a:p>
        </p:txBody>
      </p:sp>
    </p:spTree>
    <p:extLst>
      <p:ext uri="{BB962C8B-B14F-4D97-AF65-F5344CB8AC3E}">
        <p14:creationId xmlns:p14="http://schemas.microsoft.com/office/powerpoint/2010/main" val="111031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32635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CC679C-B7BF-4AD9-A6F2-91C42CBCE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Registration (for DI)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Configuration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Startup Actions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Module Dependencies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068785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2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Abstractions for Infrastructure: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IRepository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IEmailSender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IBackgroundJobManager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INotificationSender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… etc.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Common Functionality: 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Bundling &amp; Minification, Logging, Caching, Authorization, Validation, Theming, Event Bus…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643458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4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ASP.NET Core Services: Localization, Razor Views, Static Files, Conventional APIs… etc.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database providers (like EF Core, MongoDB)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Adapters to 3</a:t>
            </a:r>
            <a:r>
              <a:rPr lang="en-US" sz="1400" baseline="30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-party libraries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47736" y="4173687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Reduce code duplication by defining useful conventions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Automate whatever possible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47736" y="4719597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ASP.NET Boilerplate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Open Source Web Application Framework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241964"/>
            <a:ext cx="4368801" cy="2803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5,200+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stars on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600,000+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downloads on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Nuget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5+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years of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continuos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development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Web: </a:t>
            </a:r>
            <a: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aspnetboilerplate.com</a:t>
            </a:r>
            <a:b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github.com/aspnetboilerplate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Twitter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sz="1600" b="1" dirty="0" err="1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aspboilerplate</a:t>
            </a:r>
            <a:endParaRPr lang="en-US" sz="1600" b="1" dirty="0">
              <a:solidFill>
                <a:srgbClr val="0041C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F2A1F-A769-4A56-8843-8988B87E3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516" y="494904"/>
            <a:ext cx="6393783" cy="549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7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Implementation of the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Infrastructure/Framework</a:t>
            </a:r>
            <a:endParaRPr lang="en-US" sz="4000" dirty="0">
              <a:solidFill>
                <a:srgbClr val="0041C6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8310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52939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95192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10687"/>
            <a:ext cx="4368801" cy="33055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Investigate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and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sort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modules using module dependencies starting from the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ROOT MODULE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Add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PLUGIN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INITIALIZE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all modules.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5D174-909D-46F4-BF34-DC203F99152C}"/>
              </a:ext>
            </a:extLst>
          </p:cNvPr>
          <p:cNvSpPr txBox="1"/>
          <p:nvPr/>
        </p:nvSpPr>
        <p:spPr>
          <a:xfrm>
            <a:off x="7506269" y="1542197"/>
            <a:ext cx="163773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3BB9BF-13DD-4A36-AE84-D514EBB05EBD}"/>
              </a:ext>
            </a:extLst>
          </p:cNvPr>
          <p:cNvSpPr txBox="1"/>
          <p:nvPr/>
        </p:nvSpPr>
        <p:spPr>
          <a:xfrm>
            <a:off x="6441743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13556-38B9-4D84-A967-467BB81ADA15}"/>
              </a:ext>
            </a:extLst>
          </p:cNvPr>
          <p:cNvSpPr txBox="1"/>
          <p:nvPr/>
        </p:nvSpPr>
        <p:spPr>
          <a:xfrm>
            <a:off x="8498006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1F1FEB-299F-4826-A983-C706C14F1165}"/>
              </a:ext>
            </a:extLst>
          </p:cNvPr>
          <p:cNvSpPr txBox="1"/>
          <p:nvPr/>
        </p:nvSpPr>
        <p:spPr>
          <a:xfrm>
            <a:off x="7485798" y="3453726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59F739-8CB7-4636-B840-65566926CBAE}"/>
              </a:ext>
            </a:extLst>
          </p:cNvPr>
          <p:cNvSpPr txBox="1"/>
          <p:nvPr/>
        </p:nvSpPr>
        <p:spPr>
          <a:xfrm>
            <a:off x="6179609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031AD-C52E-4087-9807-BC84717E5678}"/>
              </a:ext>
            </a:extLst>
          </p:cNvPr>
          <p:cNvSpPr txBox="1"/>
          <p:nvPr/>
        </p:nvSpPr>
        <p:spPr>
          <a:xfrm>
            <a:off x="8597537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8792A-81D4-4019-ADFB-1A51AD2FF623}"/>
              </a:ext>
            </a:extLst>
          </p:cNvPr>
          <p:cNvSpPr txBox="1"/>
          <p:nvPr/>
        </p:nvSpPr>
        <p:spPr>
          <a:xfrm>
            <a:off x="8597536" y="5370225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3000EB-D6B4-4F5C-94B3-AC07FE92C498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7260609" y="1911529"/>
            <a:ext cx="1064526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0C37F6-438A-4869-B169-D78EA20E48C3}"/>
              </a:ext>
            </a:extLst>
          </p:cNvPr>
          <p:cNvCxnSpPr>
            <a:stCxn id="3" idx="2"/>
            <a:endCxn id="12" idx="0"/>
          </p:cNvCxnSpPr>
          <p:nvPr/>
        </p:nvCxnSpPr>
        <p:spPr>
          <a:xfrm>
            <a:off x="8325135" y="1911529"/>
            <a:ext cx="991737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B1541B-4B84-46E4-83EE-05B226501096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 flipH="1">
            <a:off x="6998475" y="2841851"/>
            <a:ext cx="262134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CD2465-B8F5-47AD-AA48-6F4A38B575B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260609" y="2841851"/>
            <a:ext cx="865771" cy="6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FBBD18-53D4-493E-9D94-74D3D1F1FA7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451100" y="2841851"/>
            <a:ext cx="86577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2CC6CC-3321-428E-8195-8A262304D2C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304664" y="3823058"/>
            <a:ext cx="839336" cy="55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208A91-0301-48C9-ACDC-BB0A02FEB0F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9316872" y="2841851"/>
            <a:ext cx="99531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E7CB63-D3C6-4D72-9293-A85958C798D2}"/>
              </a:ext>
            </a:extLst>
          </p:cNvPr>
          <p:cNvCxnSpPr>
            <a:stCxn id="18" idx="2"/>
          </p:cNvCxnSpPr>
          <p:nvPr/>
        </p:nvCxnSpPr>
        <p:spPr>
          <a:xfrm flipH="1">
            <a:off x="9416401" y="4753380"/>
            <a:ext cx="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A65005-2FAF-40C8-AF6B-7916483F5185}"/>
              </a:ext>
            </a:extLst>
          </p:cNvPr>
          <p:cNvCxnSpPr>
            <a:stCxn id="18" idx="1"/>
            <a:endCxn id="16" idx="3"/>
          </p:cNvCxnSpPr>
          <p:nvPr/>
        </p:nvCxnSpPr>
        <p:spPr>
          <a:xfrm flipH="1">
            <a:off x="7817340" y="4568714"/>
            <a:ext cx="780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8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655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A7B15-7BF7-4B0B-9289-02401D9AE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1083946"/>
            <a:ext cx="8699932" cy="52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Data Part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252932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Best Practices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owns its own isolated database schema (tables, views, stored procedures… etc.).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Avoid to establish cross-module foreign keys.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Avoid to depend on and manipulate (extend) other module’s schema.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may use a different ORM or database provider (EF Core, Dapper, MongoDB… etc.) or even a module may support multiple providers.</a:t>
            </a:r>
          </a:p>
        </p:txBody>
      </p:sp>
    </p:spTree>
    <p:extLst>
      <p:ext uri="{BB962C8B-B14F-4D97-AF65-F5344CB8AC3E}">
        <p14:creationId xmlns:p14="http://schemas.microsoft.com/office/powerpoint/2010/main" val="236400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83917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Schema/Database Sharing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module can use &amp; extend other module’s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db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schema only if it directly depends on that module as a project/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dll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reference.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If two modules share a common schema part, a 3</a:t>
            </a:r>
            <a:r>
              <a:rPr lang="en-US" sz="1600" baseline="30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 can be created that owns the common schema.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may have its own physical database or a single physical database may contain more than one module schema.</a:t>
            </a:r>
          </a:p>
        </p:txBody>
      </p:sp>
    </p:spTree>
    <p:extLst>
      <p:ext uri="{BB962C8B-B14F-4D97-AF65-F5344CB8AC3E}">
        <p14:creationId xmlns:p14="http://schemas.microsoft.com/office/powerpoint/2010/main" val="303509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Abstractions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Repositories to abstract data access API.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Unit of work to manage database connection and transactions.</a:t>
            </a:r>
          </a:p>
        </p:txBody>
      </p:sp>
    </p:spTree>
    <p:extLst>
      <p:ext uri="{BB962C8B-B14F-4D97-AF65-F5344CB8AC3E}">
        <p14:creationId xmlns:p14="http://schemas.microsoft.com/office/powerpoint/2010/main" val="368194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Abstractions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89548-838C-4140-A283-68D694E2F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1836338"/>
            <a:ext cx="9981965" cy="447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1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User Interface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82884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7252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User Interface Components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69DDD-E4D1-4B27-96C9-42619E34C28A}"/>
              </a:ext>
            </a:extLst>
          </p:cNvPr>
          <p:cNvSpPr txBox="1"/>
          <p:nvPr/>
        </p:nvSpPr>
        <p:spPr>
          <a:xfrm>
            <a:off x="4000499" y="1581194"/>
            <a:ext cx="2083142" cy="36933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3B1555-12DC-4034-A538-D02005D1B750}"/>
              </a:ext>
            </a:extLst>
          </p:cNvPr>
          <p:cNvSpPr txBox="1"/>
          <p:nvPr/>
        </p:nvSpPr>
        <p:spPr>
          <a:xfrm>
            <a:off x="1230116" y="2535504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Resources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41817-CC4D-44F6-8334-3FE9F0294722}"/>
              </a:ext>
            </a:extLst>
          </p:cNvPr>
          <p:cNvSpPr txBox="1"/>
          <p:nvPr/>
        </p:nvSpPr>
        <p:spPr>
          <a:xfrm>
            <a:off x="6711058" y="2535504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Dynamic Resources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82CAB6-1400-4D84-BAD3-E63117D69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174" y="3656863"/>
            <a:ext cx="584776" cy="5847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C47258-B4EF-422D-8F49-BD96D8862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578" y="3656864"/>
            <a:ext cx="584775" cy="5847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C2EEB0-D064-4D47-97AD-6A9276205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053" y="3664691"/>
            <a:ext cx="728456" cy="57694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CE2F8C-5F21-44D1-8831-9A0298AB53DF}"/>
              </a:ext>
            </a:extLst>
          </p:cNvPr>
          <p:cNvSpPr txBox="1"/>
          <p:nvPr/>
        </p:nvSpPr>
        <p:spPr>
          <a:xfrm>
            <a:off x="5165187" y="3573893"/>
            <a:ext cx="1181897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Razor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BD1EA9-0A06-4A94-9180-4676C9F81DB1}"/>
              </a:ext>
            </a:extLst>
          </p:cNvPr>
          <p:cNvSpPr txBox="1"/>
          <p:nvPr/>
        </p:nvSpPr>
        <p:spPr>
          <a:xfrm>
            <a:off x="6520970" y="3573892"/>
            <a:ext cx="1181897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Razor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Pages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BADD04-387A-4247-AB9B-2294BA807E80}"/>
              </a:ext>
            </a:extLst>
          </p:cNvPr>
          <p:cNvSpPr/>
          <p:nvPr/>
        </p:nvSpPr>
        <p:spPr>
          <a:xfrm>
            <a:off x="7875633" y="3573892"/>
            <a:ext cx="100311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  <a:br>
              <a:rPr lang="en-US" dirty="0"/>
            </a:br>
            <a:r>
              <a:rPr lang="en-US" sz="1200" dirty="0"/>
              <a:t>Components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327731-231A-49B7-9069-3E826D6E90D5}"/>
              </a:ext>
            </a:extLst>
          </p:cNvPr>
          <p:cNvCxnSpPr>
            <a:endCxn id="8" idx="0"/>
          </p:cNvCxnSpPr>
          <p:nvPr/>
        </p:nvCxnSpPr>
        <p:spPr>
          <a:xfrm flipH="1">
            <a:off x="2271687" y="1950526"/>
            <a:ext cx="1979591" cy="58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1AD0B6-E394-4939-A253-5188CFB735A4}"/>
              </a:ext>
            </a:extLst>
          </p:cNvPr>
          <p:cNvCxnSpPr>
            <a:endCxn id="10" idx="0"/>
          </p:cNvCxnSpPr>
          <p:nvPr/>
        </p:nvCxnSpPr>
        <p:spPr>
          <a:xfrm>
            <a:off x="5704764" y="1962755"/>
            <a:ext cx="2047865" cy="57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C3EE11-8F5C-4CA6-A280-C933DB590D33}"/>
              </a:ext>
            </a:extLst>
          </p:cNvPr>
          <p:cNvCxnSpPr>
            <a:endCxn id="15" idx="0"/>
          </p:cNvCxnSpPr>
          <p:nvPr/>
        </p:nvCxnSpPr>
        <p:spPr>
          <a:xfrm flipH="1">
            <a:off x="1470966" y="2904836"/>
            <a:ext cx="407208" cy="7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E6934F-6F04-458A-A27C-E90993BE58DD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2170562" y="2904836"/>
            <a:ext cx="101125" cy="75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A47FAC14-7E68-4331-8AC6-5DD0296F26DC}"/>
              </a:ext>
            </a:extLst>
          </p:cNvPr>
          <p:cNvCxnSpPr>
            <a:endCxn id="17" idx="0"/>
          </p:cNvCxnSpPr>
          <p:nvPr/>
        </p:nvCxnSpPr>
        <p:spPr>
          <a:xfrm>
            <a:off x="2679801" y="2904836"/>
            <a:ext cx="329480" cy="75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42E338E2-E11B-4294-B0AD-98670A5475D8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5756136" y="2904836"/>
            <a:ext cx="1122089" cy="669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E2242DE7-2FD8-4DC3-BFF3-19D95A498C1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111919" y="2904836"/>
            <a:ext cx="262159" cy="66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0D9451DF-5AE1-476A-8F4F-FEACE1D0E54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054864" y="2904836"/>
            <a:ext cx="322325" cy="66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CE0DACB-1169-4FB9-8D96-29ACBD4984AE}"/>
              </a:ext>
            </a:extLst>
          </p:cNvPr>
          <p:cNvSpPr/>
          <p:nvPr/>
        </p:nvSpPr>
        <p:spPr>
          <a:xfrm>
            <a:off x="9057975" y="3573892"/>
            <a:ext cx="100311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  <a:br>
              <a:rPr lang="en-US" dirty="0"/>
            </a:br>
            <a:r>
              <a:rPr lang="en-US" dirty="0"/>
              <a:t>Helpers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AFB178-F183-4934-8E8A-0F8C59C8F0DA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8467701" y="2904836"/>
            <a:ext cx="1091830" cy="66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Right Brace 1037">
            <a:extLst>
              <a:ext uri="{FF2B5EF4-FFF2-40B4-BE49-F238E27FC236}">
                <a16:creationId xmlns:a16="http://schemas.microsoft.com/office/drawing/2014/main" id="{7238F5B2-ED6F-4296-9250-E3DFA2F3B8FE}"/>
              </a:ext>
            </a:extLst>
          </p:cNvPr>
          <p:cNvSpPr/>
          <p:nvPr/>
        </p:nvSpPr>
        <p:spPr>
          <a:xfrm rot="5400000">
            <a:off x="2112270" y="3374095"/>
            <a:ext cx="327546" cy="21949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7E72F852-F18C-457A-AEF8-3E3306BA303D}"/>
              </a:ext>
            </a:extLst>
          </p:cNvPr>
          <p:cNvSpPr txBox="1"/>
          <p:nvPr/>
        </p:nvSpPr>
        <p:spPr>
          <a:xfrm>
            <a:off x="1178577" y="4731086"/>
            <a:ext cx="219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</a:t>
            </a:r>
            <a:r>
              <a:rPr lang="en-US" dirty="0" err="1"/>
              <a:t>wwwroot</a:t>
            </a:r>
            <a:endParaRPr lang="en-US" dirty="0"/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22CA648E-3DC5-47A0-8EF1-A24C70307B64}"/>
              </a:ext>
            </a:extLst>
          </p:cNvPr>
          <p:cNvSpPr/>
          <p:nvPr/>
        </p:nvSpPr>
        <p:spPr>
          <a:xfrm rot="5400000">
            <a:off x="6857302" y="2613892"/>
            <a:ext cx="327546" cy="37153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36F3CB-5E52-4051-BD50-59CFC2D279F8}"/>
              </a:ext>
            </a:extLst>
          </p:cNvPr>
          <p:cNvSpPr txBox="1"/>
          <p:nvPr/>
        </p:nvSpPr>
        <p:spPr>
          <a:xfrm>
            <a:off x="5163406" y="4731086"/>
            <a:ext cx="371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 (root)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F852DE7-65E3-406D-B760-31103A86CF13}"/>
              </a:ext>
            </a:extLst>
          </p:cNvPr>
          <p:cNvSpPr txBox="1"/>
          <p:nvPr/>
        </p:nvSpPr>
        <p:spPr>
          <a:xfrm>
            <a:off x="771681" y="5213392"/>
            <a:ext cx="3000011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StaticFiles</a:t>
            </a:r>
            <a:r>
              <a:rPr lang="en-US" dirty="0">
                <a:solidFill>
                  <a:schemeClr val="bg1"/>
                </a:solidFill>
              </a:rPr>
              <a:t> Middleware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14A5CD-6EE9-46D6-A549-FA00AFD9969F}"/>
              </a:ext>
            </a:extLst>
          </p:cNvPr>
          <p:cNvSpPr txBox="1"/>
          <p:nvPr/>
        </p:nvSpPr>
        <p:spPr>
          <a:xfrm>
            <a:off x="5163406" y="5213392"/>
            <a:ext cx="4891988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Razor View Engine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2453BBAC-60AB-4AD9-B3B4-E42E131020A7}"/>
              </a:ext>
            </a:extLst>
          </p:cNvPr>
          <p:cNvSpPr/>
          <p:nvPr/>
        </p:nvSpPr>
        <p:spPr>
          <a:xfrm rot="5400000">
            <a:off x="9394283" y="3968997"/>
            <a:ext cx="327546" cy="10031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D923F3-0702-4CD8-9F9A-2FB5D40C04D9}"/>
              </a:ext>
            </a:extLst>
          </p:cNvPr>
          <p:cNvSpPr txBox="1"/>
          <p:nvPr/>
        </p:nvSpPr>
        <p:spPr>
          <a:xfrm>
            <a:off x="9056500" y="4730172"/>
            <a:ext cx="99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DLL files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75FAA3-ED74-474B-BE8D-7952B361BB76}"/>
              </a:ext>
            </a:extLst>
          </p:cNvPr>
          <p:cNvSpPr txBox="1"/>
          <p:nvPr/>
        </p:nvSpPr>
        <p:spPr>
          <a:xfrm>
            <a:off x="771681" y="5755895"/>
            <a:ext cx="30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app.UseStaticFiles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8322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UI in a modular application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4FC1DB-F66C-4272-A3AB-13DD0EEF8FA6}"/>
              </a:ext>
            </a:extLst>
          </p:cNvPr>
          <p:cNvSpPr txBox="1"/>
          <p:nvPr/>
        </p:nvSpPr>
        <p:spPr>
          <a:xfrm>
            <a:off x="705356" y="2744050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3F041-9D19-4482-978C-0EE8A0734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202" y="2111193"/>
            <a:ext cx="584776" cy="5847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009C33-8B43-4655-840A-C42D4595A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426" y="2111194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AF79E2-EC00-4ACB-9318-72C3BA53677D}"/>
              </a:ext>
            </a:extLst>
          </p:cNvPr>
          <p:cNvSpPr txBox="1"/>
          <p:nvPr/>
        </p:nvSpPr>
        <p:spPr>
          <a:xfrm>
            <a:off x="705356" y="211119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AD2A2A-01FA-4B06-A130-5F73AB6AA292}"/>
              </a:ext>
            </a:extLst>
          </p:cNvPr>
          <p:cNvSpPr txBox="1"/>
          <p:nvPr/>
        </p:nvSpPr>
        <p:spPr>
          <a:xfrm>
            <a:off x="3277868" y="2744050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C79688-E6AD-424F-911E-64E0F6CB3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714" y="2111193"/>
            <a:ext cx="584776" cy="5847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047CEF-D36C-447E-950A-6B4B70739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938" y="2111194"/>
            <a:ext cx="584775" cy="5847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66E194-DF5B-472B-A622-F035D0E1FD52}"/>
              </a:ext>
            </a:extLst>
          </p:cNvPr>
          <p:cNvSpPr txBox="1"/>
          <p:nvPr/>
        </p:nvSpPr>
        <p:spPr>
          <a:xfrm>
            <a:off x="3277868" y="211119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5738A1-7175-4632-9256-1E872E853183}"/>
              </a:ext>
            </a:extLst>
          </p:cNvPr>
          <p:cNvSpPr txBox="1"/>
          <p:nvPr/>
        </p:nvSpPr>
        <p:spPr>
          <a:xfrm>
            <a:off x="5879926" y="2744050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22B953A-71A7-4B8D-8B7C-08B3B905E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772" y="2111193"/>
            <a:ext cx="584776" cy="5847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CE15B23-D2C0-4F2B-BD92-1C4ABD893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996" y="2111194"/>
            <a:ext cx="584775" cy="5847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B622BD8-536A-4074-9275-B9EE77A3A471}"/>
              </a:ext>
            </a:extLst>
          </p:cNvPr>
          <p:cNvSpPr txBox="1"/>
          <p:nvPr/>
        </p:nvSpPr>
        <p:spPr>
          <a:xfrm>
            <a:off x="5879926" y="211119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58EEF4-287F-4260-AA9E-33623A5A19BB}"/>
              </a:ext>
            </a:extLst>
          </p:cNvPr>
          <p:cNvSpPr txBox="1"/>
          <p:nvPr/>
        </p:nvSpPr>
        <p:spPr>
          <a:xfrm>
            <a:off x="3287434" y="4092406"/>
            <a:ext cx="2083142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9909B75-6A80-4EEE-B795-583734454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280" y="4493003"/>
            <a:ext cx="584776" cy="5847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B2F91F3-6682-422E-85EE-78EF59794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504" y="4493004"/>
            <a:ext cx="584775" cy="5847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7246C53-7417-49CB-A9C6-DD32365E21E3}"/>
              </a:ext>
            </a:extLst>
          </p:cNvPr>
          <p:cNvSpPr txBox="1"/>
          <p:nvPr/>
        </p:nvSpPr>
        <p:spPr>
          <a:xfrm>
            <a:off x="3287434" y="449300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FDBA22-DB11-49FB-BE0C-3074656E1626}"/>
              </a:ext>
            </a:extLst>
          </p:cNvPr>
          <p:cNvCxnSpPr>
            <a:cxnSpLocks/>
          </p:cNvCxnSpPr>
          <p:nvPr/>
        </p:nvCxnSpPr>
        <p:spPr>
          <a:xfrm flipH="1" flipV="1">
            <a:off x="1694688" y="3113382"/>
            <a:ext cx="2105835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3530DA-50CE-44FC-BF81-81C9BDF769DE}"/>
              </a:ext>
            </a:extLst>
          </p:cNvPr>
          <p:cNvCxnSpPr>
            <a:cxnSpLocks/>
            <a:stCxn id="24" idx="0"/>
            <a:endCxn id="16" idx="2"/>
          </p:cNvCxnSpPr>
          <p:nvPr/>
        </p:nvCxnSpPr>
        <p:spPr>
          <a:xfrm flipH="1" flipV="1">
            <a:off x="4319439" y="3113382"/>
            <a:ext cx="9566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0A2996-ABFC-467F-B822-621DE491021F}"/>
              </a:ext>
            </a:extLst>
          </p:cNvPr>
          <p:cNvCxnSpPr>
            <a:cxnSpLocks/>
          </p:cNvCxnSpPr>
          <p:nvPr/>
        </p:nvCxnSpPr>
        <p:spPr>
          <a:xfrm flipV="1">
            <a:off x="4816279" y="3113382"/>
            <a:ext cx="2105218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Brace 64">
            <a:extLst>
              <a:ext uri="{FF2B5EF4-FFF2-40B4-BE49-F238E27FC236}">
                <a16:creationId xmlns:a16="http://schemas.microsoft.com/office/drawing/2014/main" id="{E92847D4-DD61-4EEC-8CC1-C06D0826F7B0}"/>
              </a:ext>
            </a:extLst>
          </p:cNvPr>
          <p:cNvSpPr/>
          <p:nvPr/>
        </p:nvSpPr>
        <p:spPr>
          <a:xfrm rot="5400000">
            <a:off x="4186906" y="4216148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A9CA7B-C5F5-4F31-A0F9-4C98511C5C4E}"/>
              </a:ext>
            </a:extLst>
          </p:cNvPr>
          <p:cNvSpPr txBox="1"/>
          <p:nvPr/>
        </p:nvSpPr>
        <p:spPr>
          <a:xfrm>
            <a:off x="3631698" y="5451080"/>
            <a:ext cx="139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Files</a:t>
            </a:r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D92ACA05-A074-4479-87FF-F6B1EBECFD60}"/>
              </a:ext>
            </a:extLst>
          </p:cNvPr>
          <p:cNvSpPr/>
          <p:nvPr/>
        </p:nvSpPr>
        <p:spPr>
          <a:xfrm rot="16200000">
            <a:off x="6777841" y="876167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EEACF9-9ECF-4DB5-B9A7-430206FEFA3D}"/>
              </a:ext>
            </a:extLst>
          </p:cNvPr>
          <p:cNvSpPr txBox="1"/>
          <p:nvPr/>
        </p:nvSpPr>
        <p:spPr>
          <a:xfrm>
            <a:off x="6085416" y="1323991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Embedded Files</a:t>
            </a:r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030116DC-D9E4-443B-AFE3-765A30E82636}"/>
              </a:ext>
            </a:extLst>
          </p:cNvPr>
          <p:cNvSpPr/>
          <p:nvPr/>
        </p:nvSpPr>
        <p:spPr>
          <a:xfrm rot="16200000">
            <a:off x="4177339" y="878225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B323DED-BF72-4F49-BC9F-6BE739EEDD7D}"/>
              </a:ext>
            </a:extLst>
          </p:cNvPr>
          <p:cNvSpPr txBox="1"/>
          <p:nvPr/>
        </p:nvSpPr>
        <p:spPr>
          <a:xfrm>
            <a:off x="3484914" y="132604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Embedded Files</a:t>
            </a:r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E6EE664D-57F3-46CF-81C1-E20966D65E00}"/>
              </a:ext>
            </a:extLst>
          </p:cNvPr>
          <p:cNvSpPr/>
          <p:nvPr/>
        </p:nvSpPr>
        <p:spPr>
          <a:xfrm rot="16200000">
            <a:off x="1596908" y="873168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032D247-0903-4A27-BFF2-AFE0B465EDD1}"/>
              </a:ext>
            </a:extLst>
          </p:cNvPr>
          <p:cNvSpPr txBox="1"/>
          <p:nvPr/>
        </p:nvSpPr>
        <p:spPr>
          <a:xfrm>
            <a:off x="904483" y="132099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Embedded Files</a:t>
            </a:r>
          </a:p>
        </p:txBody>
      </p:sp>
    </p:spTree>
    <p:extLst>
      <p:ext uri="{BB962C8B-B14F-4D97-AF65-F5344CB8AC3E}">
        <p14:creationId xmlns:p14="http://schemas.microsoft.com/office/powerpoint/2010/main" val="30968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Goals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8062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Reduce application complexity by creating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separately developed, isolated and integrated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application units.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Code reuse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Use same module by different applications.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Deploy only which modules are needed.</a:t>
            </a:r>
          </a:p>
        </p:txBody>
      </p:sp>
    </p:spTree>
    <p:extLst>
      <p:ext uri="{BB962C8B-B14F-4D97-AF65-F5344CB8AC3E}">
        <p14:creationId xmlns:p14="http://schemas.microsoft.com/office/powerpoint/2010/main" val="361865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869743"/>
            <a:ext cx="4368801" cy="33464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Pyhsical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Files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Files under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wwwroot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folder.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Embedded Files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Static &amp; dynamic resources in module DLLs.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Dynamic Files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Runtime generated files like CSS/JS bundles.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Overriding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Dynamic &gt; Physical &gt; Embedded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5D22A-803E-4E31-A39C-2C136D7D7125}"/>
              </a:ext>
            </a:extLst>
          </p:cNvPr>
          <p:cNvSpPr txBox="1"/>
          <p:nvPr/>
        </p:nvSpPr>
        <p:spPr>
          <a:xfrm>
            <a:off x="5557775" y="3251006"/>
            <a:ext cx="5414748" cy="461665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Virtual File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AE716-5C52-414C-B7AC-7C08AAF8B7E0}"/>
              </a:ext>
            </a:extLst>
          </p:cNvPr>
          <p:cNvSpPr txBox="1"/>
          <p:nvPr/>
        </p:nvSpPr>
        <p:spPr>
          <a:xfrm>
            <a:off x="5557775" y="4244142"/>
            <a:ext cx="1712794" cy="646331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wwwroot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2A309-2D55-490E-950D-874DE3D690C9}"/>
              </a:ext>
            </a:extLst>
          </p:cNvPr>
          <p:cNvSpPr txBox="1"/>
          <p:nvPr/>
        </p:nvSpPr>
        <p:spPr>
          <a:xfrm>
            <a:off x="7429793" y="4244142"/>
            <a:ext cx="1712794" cy="646331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Embedded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(DLL)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4EAEA-FE15-4E1D-A241-565AE54EC973}"/>
              </a:ext>
            </a:extLst>
          </p:cNvPr>
          <p:cNvSpPr txBox="1"/>
          <p:nvPr/>
        </p:nvSpPr>
        <p:spPr>
          <a:xfrm>
            <a:off x="9259730" y="4244141"/>
            <a:ext cx="1712794" cy="646331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Dynamic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(Memory)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C42A2E-44C1-45B1-925A-1D76444217A0}"/>
              </a:ext>
            </a:extLst>
          </p:cNvPr>
          <p:cNvCxnSpPr>
            <a:cxnSpLocks/>
          </p:cNvCxnSpPr>
          <p:nvPr/>
        </p:nvCxnSpPr>
        <p:spPr>
          <a:xfrm>
            <a:off x="6366681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FEA35E-05DB-45A2-B682-50E1985D8BEE}"/>
              </a:ext>
            </a:extLst>
          </p:cNvPr>
          <p:cNvCxnSpPr>
            <a:cxnSpLocks/>
          </p:cNvCxnSpPr>
          <p:nvPr/>
        </p:nvCxnSpPr>
        <p:spPr>
          <a:xfrm>
            <a:off x="8279643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CE8A22-A856-405D-84AC-5B3F6DB49CDB}"/>
              </a:ext>
            </a:extLst>
          </p:cNvPr>
          <p:cNvCxnSpPr>
            <a:cxnSpLocks/>
          </p:cNvCxnSpPr>
          <p:nvPr/>
        </p:nvCxnSpPr>
        <p:spPr>
          <a:xfrm>
            <a:off x="10076598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F2BC15-D6B9-472C-9E09-AE01AFB95280}"/>
              </a:ext>
            </a:extLst>
          </p:cNvPr>
          <p:cNvSpPr txBox="1"/>
          <p:nvPr/>
        </p:nvSpPr>
        <p:spPr>
          <a:xfrm>
            <a:off x="5404784" y="1283479"/>
            <a:ext cx="2495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Static File Middleware</a:t>
            </a:r>
            <a:br>
              <a:rPr lang="en-US" sz="2000" dirty="0"/>
            </a:br>
            <a:r>
              <a:rPr lang="en-US" sz="2000" dirty="0"/>
              <a:t>(.</a:t>
            </a:r>
            <a:r>
              <a:rPr lang="en-US" sz="2000" dirty="0" err="1"/>
              <a:t>css</a:t>
            </a:r>
            <a:r>
              <a:rPr lang="en-US" sz="2000" dirty="0"/>
              <a:t>, .</a:t>
            </a:r>
            <a:r>
              <a:rPr lang="en-US" sz="2000" dirty="0" err="1"/>
              <a:t>js</a:t>
            </a:r>
            <a:r>
              <a:rPr lang="en-US" sz="2000" dirty="0"/>
              <a:t>, .</a:t>
            </a:r>
            <a:r>
              <a:rPr lang="en-US" sz="2000" dirty="0" err="1"/>
              <a:t>png</a:t>
            </a:r>
            <a:r>
              <a:rPr lang="en-US" sz="2000" dirty="0"/>
              <a:t>…)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6DC4C-0BB1-4F97-83A6-2C555694627A}"/>
              </a:ext>
            </a:extLst>
          </p:cNvPr>
          <p:cNvSpPr txBox="1"/>
          <p:nvPr/>
        </p:nvSpPr>
        <p:spPr>
          <a:xfrm>
            <a:off x="9047255" y="1311128"/>
            <a:ext cx="2099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Razor View Engine</a:t>
            </a:r>
            <a:br>
              <a:rPr lang="en-US" sz="2000" dirty="0"/>
            </a:br>
            <a:r>
              <a:rPr lang="en-US" sz="2000" dirty="0"/>
              <a:t>(.</a:t>
            </a:r>
            <a:r>
              <a:rPr lang="en-US" sz="2000" dirty="0" err="1"/>
              <a:t>cshtml</a:t>
            </a:r>
            <a:r>
              <a:rPr lang="en-US" sz="2000" dirty="0"/>
              <a:t>)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EB05B40-D8CE-435D-AFF9-18BBCD4D3A72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6544438" y="2099681"/>
            <a:ext cx="1259640" cy="104300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63CA74F-1D72-4AA9-8F73-7AB5F53E1261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8922684" y="2076562"/>
            <a:ext cx="1231990" cy="111689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88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Contribution by Modules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D9BF2-B5AE-43D0-BC07-EEF09CC22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5" y="2000207"/>
            <a:ext cx="10263333" cy="234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IFileProvider</a:t>
            </a: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Interface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E1A62-9515-4297-AE37-C72C567FA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097346"/>
            <a:ext cx="9782948" cy="322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9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Razor View Engine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431B92-9DDF-4F03-A926-615777FDF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457642"/>
            <a:ext cx="9847592" cy="156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2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Replace Static File Middleware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4B21CA-ECDF-40B7-ABEC-6F66E93B2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169365"/>
            <a:ext cx="2877198" cy="419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ADC421-DCE4-4180-9AE4-AFD0E24B7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56" y="2904836"/>
            <a:ext cx="8032670" cy="274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5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798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Depending on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3-rd Party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JS/CSS Libraries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729552"/>
            <a:ext cx="4565286" cy="33505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NPM/Yarn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as UI package manager.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depend on the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same version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of a library from all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Determine a set of common libraries (jQuery, Bootstrap,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Toastr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Datatables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…).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Copy just needed files from 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node_modules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 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wwwroot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/libs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folder.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6ED67-BCC8-48B9-BB3B-5B13C5EC6685}"/>
              </a:ext>
            </a:extLst>
          </p:cNvPr>
          <p:cNvSpPr txBox="1"/>
          <p:nvPr/>
        </p:nvSpPr>
        <p:spPr>
          <a:xfrm>
            <a:off x="8703585" y="930564"/>
            <a:ext cx="1712794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JQuery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AB02B-38C3-48D3-B596-01F8AE137CBB}"/>
              </a:ext>
            </a:extLst>
          </p:cNvPr>
          <p:cNvSpPr txBox="1"/>
          <p:nvPr/>
        </p:nvSpPr>
        <p:spPr>
          <a:xfrm>
            <a:off x="9969415" y="1830058"/>
            <a:ext cx="1712794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Bootstrap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B72BE-556A-4CE5-8D34-0E173309F902}"/>
              </a:ext>
            </a:extLst>
          </p:cNvPr>
          <p:cNvSpPr txBox="1"/>
          <p:nvPr/>
        </p:nvSpPr>
        <p:spPr>
          <a:xfrm>
            <a:off x="7544146" y="1830058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JQuery</a:t>
            </a:r>
            <a:r>
              <a:rPr lang="en-US" dirty="0">
                <a:solidFill>
                  <a:schemeClr val="bg1"/>
                </a:solidFill>
              </a:rPr>
              <a:t> Validation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6B747-7D98-465E-B2D0-63C5A38D4130}"/>
              </a:ext>
            </a:extLst>
          </p:cNvPr>
          <p:cNvSpPr txBox="1"/>
          <p:nvPr/>
        </p:nvSpPr>
        <p:spPr>
          <a:xfrm>
            <a:off x="6495631" y="930564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Font Awesome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7C3A0-CDB8-4778-816B-71A027124E09}"/>
              </a:ext>
            </a:extLst>
          </p:cNvPr>
          <p:cNvSpPr txBox="1"/>
          <p:nvPr/>
        </p:nvSpPr>
        <p:spPr>
          <a:xfrm>
            <a:off x="10071256" y="2760622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BS </a:t>
            </a:r>
            <a:r>
              <a:rPr lang="en-US" dirty="0" err="1">
                <a:solidFill>
                  <a:schemeClr val="bg1"/>
                </a:solidFill>
              </a:rPr>
              <a:t>Datatables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F76BF-3A21-4549-BA7D-5F0A3BADBE26}"/>
              </a:ext>
            </a:extLst>
          </p:cNvPr>
          <p:cNvSpPr txBox="1"/>
          <p:nvPr/>
        </p:nvSpPr>
        <p:spPr>
          <a:xfrm>
            <a:off x="7109692" y="3524950"/>
            <a:ext cx="1837552" cy="36933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- 1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3C1C9E-E665-4518-A871-DF2CC482ECFA}"/>
              </a:ext>
            </a:extLst>
          </p:cNvPr>
          <p:cNvSpPr txBox="1"/>
          <p:nvPr/>
        </p:nvSpPr>
        <p:spPr>
          <a:xfrm>
            <a:off x="9369360" y="3524950"/>
            <a:ext cx="1837552" cy="36933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- 2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C0B4AF54-609D-4FFC-A01E-E7241B8BC92B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6301880" y="2412423"/>
            <a:ext cx="222505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FE699C7-62CA-48D5-AC9A-6C37BD5E239D}"/>
              </a:ext>
            </a:extLst>
          </p:cNvPr>
          <p:cNvCxnSpPr>
            <a:stCxn id="14" idx="0"/>
          </p:cNvCxnSpPr>
          <p:nvPr/>
        </p:nvCxnSpPr>
        <p:spPr>
          <a:xfrm rot="5400000" flipH="1" flipV="1">
            <a:off x="7365688" y="2862170"/>
            <a:ext cx="132556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998A45-8139-495E-BCCC-1B33A6AB1FFE}"/>
              </a:ext>
            </a:extLst>
          </p:cNvPr>
          <p:cNvCxnSpPr>
            <a:stCxn id="10" idx="0"/>
          </p:cNvCxnSpPr>
          <p:nvPr/>
        </p:nvCxnSpPr>
        <p:spPr>
          <a:xfrm flipV="1">
            <a:off x="8462922" y="1299896"/>
            <a:ext cx="571896" cy="53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BD91DA-B8CB-45DE-AA21-19BC09B93176}"/>
              </a:ext>
            </a:extLst>
          </p:cNvPr>
          <p:cNvCxnSpPr/>
          <p:nvPr/>
        </p:nvCxnSpPr>
        <p:spPr>
          <a:xfrm flipH="1" flipV="1">
            <a:off x="9969415" y="1306246"/>
            <a:ext cx="518889" cy="52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9BEF07-7E9D-4B2A-8986-54D6E0EE9217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flipH="1" flipV="1">
            <a:off x="10825812" y="2199390"/>
            <a:ext cx="164220" cy="56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F9D6F6-DF5E-4F04-8DFA-9F64524D0550}"/>
              </a:ext>
            </a:extLst>
          </p:cNvPr>
          <p:cNvCxnSpPr>
            <a:stCxn id="18" idx="0"/>
          </p:cNvCxnSpPr>
          <p:nvPr/>
        </p:nvCxnSpPr>
        <p:spPr>
          <a:xfrm flipV="1">
            <a:off x="10288136" y="3129954"/>
            <a:ext cx="29671" cy="39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EBBA10-A728-4B93-9820-4DCCA90FD8CC}"/>
              </a:ext>
            </a:extLst>
          </p:cNvPr>
          <p:cNvCxnSpPr/>
          <p:nvPr/>
        </p:nvCxnSpPr>
        <p:spPr>
          <a:xfrm flipH="1" flipV="1">
            <a:off x="8947244" y="2205740"/>
            <a:ext cx="722195" cy="131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8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236373"/>
          </a:xfrm>
        </p:spPr>
        <p:txBody>
          <a:bodyPr anchor="b">
            <a:normAutofit/>
          </a:bodyPr>
          <a:lstStyle/>
          <a:p>
            <a:pPr algn="l"/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Standard Packages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729552"/>
            <a:ext cx="5566358" cy="33505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00E0EB-AF06-43EB-BF56-0C3FA12EF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766" y="1807056"/>
            <a:ext cx="4501370" cy="2853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422BA4-939F-408A-9531-E4AADC484F65}"/>
              </a:ext>
            </a:extLst>
          </p:cNvPr>
          <p:cNvSpPr txBox="1"/>
          <p:nvPr/>
        </p:nvSpPr>
        <p:spPr>
          <a:xfrm>
            <a:off x="7176070" y="1437724"/>
            <a:ext cx="343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package.json</a:t>
            </a:r>
            <a:r>
              <a:rPr lang="en-US" u="sng" dirty="0"/>
              <a:t> for @</a:t>
            </a:r>
            <a:r>
              <a:rPr lang="en-US" u="sng" dirty="0" err="1"/>
              <a:t>abp</a:t>
            </a:r>
            <a:r>
              <a:rPr lang="en-US" u="sng" dirty="0"/>
              <a:t>/highlight.js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2F2BA40-F23B-4FA8-BD5D-60F5F8EB0C2C}"/>
              </a:ext>
            </a:extLst>
          </p:cNvPr>
          <p:cNvSpPr txBox="1">
            <a:spLocks/>
          </p:cNvSpPr>
          <p:nvPr/>
        </p:nvSpPr>
        <p:spPr>
          <a:xfrm>
            <a:off x="738908" y="2330715"/>
            <a:ext cx="4565286" cy="17001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Ensures that all modules use the same version of the library.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Contains configuration to copy files from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node_modules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wwwroot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/libs.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B095DE-3204-429D-B13A-AE8472B62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12" y="4871033"/>
            <a:ext cx="9750632" cy="15134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977B16-95A9-4EC5-93D4-F0F8E87DD61E}"/>
              </a:ext>
            </a:extLst>
          </p:cNvPr>
          <p:cNvSpPr txBox="1"/>
          <p:nvPr/>
        </p:nvSpPr>
        <p:spPr>
          <a:xfrm>
            <a:off x="257312" y="4520604"/>
            <a:ext cx="448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abp.resourcemapping.js for @</a:t>
            </a:r>
            <a:r>
              <a:rPr lang="en-US" u="sng" dirty="0" err="1"/>
              <a:t>abp</a:t>
            </a:r>
            <a:r>
              <a:rPr lang="en-US" u="sng" dirty="0"/>
              <a:t>/highlight.js</a:t>
            </a:r>
          </a:p>
        </p:txBody>
      </p:sp>
    </p:spTree>
    <p:extLst>
      <p:ext uri="{BB962C8B-B14F-4D97-AF65-F5344CB8AC3E}">
        <p14:creationId xmlns:p14="http://schemas.microsoft.com/office/powerpoint/2010/main" val="191932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Bundling &amp; Minification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bundle &amp; minify files distributed into DLLs as embedded resources.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be combined with the Virtual File System.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prevent duplication of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css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js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files in a bundle and in a page.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add dependencies to the bundle/page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32538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Bundle Contributors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7E30E2-330C-495A-A41C-E4E6C2DC8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1814946"/>
            <a:ext cx="10242692" cy="30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0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12" y="273099"/>
            <a:ext cx="4858328" cy="1337301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 views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C8C94D-709B-43B3-9654-8BE3D45EE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12" y="2311372"/>
            <a:ext cx="7962900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4CCBD6-03EB-424E-938A-AD436EB10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12" y="3745333"/>
            <a:ext cx="8515350" cy="1409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2E29E-ADBA-4525-AB64-94919D9E6C6B}"/>
              </a:ext>
            </a:extLst>
          </p:cNvPr>
          <p:cNvSpPr txBox="1"/>
          <p:nvPr/>
        </p:nvSpPr>
        <p:spPr>
          <a:xfrm>
            <a:off x="735412" y="1828762"/>
            <a:ext cx="538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Adding a single-file (and it’s dependencies) as a bundle</a:t>
            </a:r>
            <a:r>
              <a:rPr lang="en-US" dirty="0"/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689481-7C15-4B2C-A402-D19597FE2A0F}"/>
              </a:ext>
            </a:extLst>
          </p:cNvPr>
          <p:cNvSpPr txBox="1"/>
          <p:nvPr/>
        </p:nvSpPr>
        <p:spPr>
          <a:xfrm>
            <a:off x="735412" y="3230913"/>
            <a:ext cx="330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Creating a new bundle on the fly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3362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Problems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Lack of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communication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of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Complexity of the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– needs to a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0877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123032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by code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9FA80-07C1-4853-B5F7-F16395AF1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9" y="1641557"/>
            <a:ext cx="5855409" cy="4339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53762-15E9-42EF-80EC-55B665E14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250" y="1641557"/>
            <a:ext cx="5286750" cy="49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1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UI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framework should provide toolbars, menus, header/footer areas, alert areas, sidebars, content areas and so on…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4D156-AFFC-4AED-89A3-CC1517B3A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144" y="273176"/>
            <a:ext cx="5162026" cy="5937575"/>
          </a:xfrm>
          <a:prstGeom prst="rect">
            <a:avLst/>
          </a:prstGeom>
          <a:ln w="9525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34957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79520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Menu Contributor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1739C5-97E2-48D8-9F30-4C40341BD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78" y="3741099"/>
            <a:ext cx="8826099" cy="15678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031189-F67B-4FC8-B1F9-5945A3AF7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78" y="1572013"/>
            <a:ext cx="8995896" cy="154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79520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Menu Contributor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83928-D214-4E2F-B836-C05424FDB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81" y="1272153"/>
            <a:ext cx="10840661" cy="481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3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Theming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framework may provide a theme system to allow applications;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Select one of the available themes (on the fly)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the theme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Override the theme partially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Select a layout dynamically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Declare abstractions for themes (menu, toolbar, footer… etc.)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56D618-C07A-4568-9534-4A522EE76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225" y="1309688"/>
            <a:ext cx="5457040" cy="394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2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Theme Features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Multiple layouts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Account/Login page layout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layout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Public web site layout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Blank layout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Declare/manage </a:t>
            </a:r>
            <a:r>
              <a:rPr lang="en-U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css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</a:t>
            </a:r>
            <a:r>
              <a:rPr lang="en-U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js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library dependencies and bundles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Implement theming abstractions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37E48-2E80-4802-8453-15D269940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30" y="930564"/>
            <a:ext cx="55149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9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Theme Base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 should be developed as theme-independent as much as possible.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All themes should share some common resources, libraries, functionalities and styles.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Bootstrap as the main HTML/CSS framework?</a:t>
            </a:r>
          </a:p>
        </p:txBody>
      </p:sp>
    </p:spTree>
    <p:extLst>
      <p:ext uri="{BB962C8B-B14F-4D97-AF65-F5344CB8AC3E}">
        <p14:creationId xmlns:p14="http://schemas.microsoft.com/office/powerpoint/2010/main" val="380906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19" y="383332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Flexible Localization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331319" y="1172511"/>
            <a:ext cx="5566358" cy="48391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should have an isolated localization resource.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module may pre-define UI localization texts for several languages and can be translated later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May share some localization texts between modules (inheritance)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Override localization texts of a module (extend)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Integrated to the Virtual File System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Reuse same texts from JavaScript side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Dynamically override texts (by database)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F21C3D-2474-421C-82D5-A71D83D58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0757"/>
            <a:ext cx="5674778" cy="335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4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930564"/>
            <a:ext cx="7835925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Replace </a:t>
            </a:r>
            <a:r>
              <a:rPr lang="en-US" sz="4000" b="1" dirty="0" err="1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IStringLocalizerFactory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B59C17-C57F-468C-A292-6E6CFBE1C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2079995"/>
            <a:ext cx="10326384" cy="3740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EF7625-3EEB-4E5E-85E7-32B180622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07" y="2742155"/>
            <a:ext cx="8636545" cy="335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6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Using a Module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 a Remote Service (Microservice?)</a:t>
            </a:r>
            <a:endParaRPr lang="en-US" sz="4000" dirty="0">
              <a:solidFill>
                <a:srgbClr val="0041C6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49296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Services directly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injects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use other services.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Developed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and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deployed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as a single unit.</a:t>
            </a:r>
          </a:p>
        </p:txBody>
      </p:sp>
    </p:spTree>
    <p:extLst>
      <p:ext uri="{BB962C8B-B14F-4D97-AF65-F5344CB8AC3E}">
        <p14:creationId xmlns:p14="http://schemas.microsoft.com/office/powerpoint/2010/main" val="186980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290122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 a 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9" y="2372445"/>
            <a:ext cx="3950856" cy="32825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Embed a module into an application.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 a module as a remote HTTP (REST) service via Client.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Embed UI into an application, but use the actual functionality (application layer) as a remote HTTP (REST) service via C# Client.</a:t>
            </a:r>
          </a:p>
        </p:txBody>
      </p:sp>
    </p:spTree>
    <p:extLst>
      <p:ext uri="{BB962C8B-B14F-4D97-AF65-F5344CB8AC3E}">
        <p14:creationId xmlns:p14="http://schemas.microsoft.com/office/powerpoint/2010/main" val="147229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297" y="457025"/>
            <a:ext cx="5911448" cy="80534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 layers/projects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3E8E5D-F4FD-4B9D-9C17-D8F1E7287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30" y="1524630"/>
            <a:ext cx="7290584" cy="454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2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851" y="391647"/>
            <a:ext cx="5896784" cy="791201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 layers/projects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1026" name="Picture 2" descr="module-layers-and-packages">
            <a:extLst>
              <a:ext uri="{FF2B5EF4-FFF2-40B4-BE49-F238E27FC236}">
                <a16:creationId xmlns:a16="http://schemas.microsoft.com/office/drawing/2014/main" id="{E74BA486-C590-400D-84C0-0735EB4B9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80" y="1375793"/>
            <a:ext cx="10143660" cy="450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13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419878"/>
            <a:ext cx="6016455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Embed a module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94376-2116-4851-89D2-4D4195BC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50" y="1192499"/>
            <a:ext cx="9458325" cy="4200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0F9621-17AF-44C5-92B1-F45A6E54BA2B}"/>
              </a:ext>
            </a:extLst>
          </p:cNvPr>
          <p:cNvSpPr/>
          <p:nvPr/>
        </p:nvSpPr>
        <p:spPr>
          <a:xfrm>
            <a:off x="6531429" y="3834882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BCEF099-CB59-40AC-84AB-5E6869EDDBDE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5337111" y="4450702"/>
            <a:ext cx="1194319" cy="615820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05A347C-61F2-4293-B8C4-27BAA14F8AB3}"/>
              </a:ext>
            </a:extLst>
          </p:cNvPr>
          <p:cNvCxnSpPr/>
          <p:nvPr/>
        </p:nvCxnSpPr>
        <p:spPr>
          <a:xfrm rot="16200000" flipV="1">
            <a:off x="6578082" y="3209731"/>
            <a:ext cx="681135" cy="569168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6820C0-53D6-4DB5-B8D0-235CF5DED3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75250" y="2491275"/>
            <a:ext cx="2118047" cy="569167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24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419878"/>
            <a:ext cx="890126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 as a Remote Service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4189040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94376-2116-4851-89D2-4D4195BC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36" y="1192499"/>
            <a:ext cx="9458325" cy="4200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0F9621-17AF-44C5-92B1-F45A6E54BA2B}"/>
              </a:ext>
            </a:extLst>
          </p:cNvPr>
          <p:cNvSpPr/>
          <p:nvPr/>
        </p:nvSpPr>
        <p:spPr>
          <a:xfrm>
            <a:off x="7352519" y="4777204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2</a:t>
            </a:r>
            <a:b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(remote service)</a:t>
            </a:r>
            <a:endParaRPr lang="en-US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05A347C-61F2-4293-B8C4-27BAA14F8AB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36735" y="3657566"/>
            <a:ext cx="1623455" cy="615820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6820C0-53D6-4DB5-B8D0-235CF5DED3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97082" y="3048943"/>
            <a:ext cx="3060367" cy="396155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EA3D6538-2163-41F1-94E9-83E715AC8B92}"/>
              </a:ext>
            </a:extLst>
          </p:cNvPr>
          <p:cNvCxnSpPr>
            <a:cxnSpLocks/>
          </p:cNvCxnSpPr>
          <p:nvPr/>
        </p:nvCxnSpPr>
        <p:spPr>
          <a:xfrm rot="10800000">
            <a:off x="5896943" y="4030825"/>
            <a:ext cx="1455576" cy="1282961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32A3E49-B63F-4755-BF07-9B32DA0C3311}"/>
              </a:ext>
            </a:extLst>
          </p:cNvPr>
          <p:cNvSpPr/>
          <p:nvPr/>
        </p:nvSpPr>
        <p:spPr>
          <a:xfrm>
            <a:off x="284482" y="4888746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1</a:t>
            </a:r>
          </a:p>
          <a:p>
            <a:pPr algn="ctr"/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(client)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4F004F7-6C54-4B58-99F2-0EB950DEEF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19555" y="4540244"/>
            <a:ext cx="674286" cy="22719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4AAF9B-143C-4292-AF3D-24591BDD4BBC}"/>
              </a:ext>
            </a:extLst>
          </p:cNvPr>
          <p:cNvCxnSpPr>
            <a:cxnSpLocks/>
          </p:cNvCxnSpPr>
          <p:nvPr/>
        </p:nvCxnSpPr>
        <p:spPr>
          <a:xfrm>
            <a:off x="3046343" y="5793192"/>
            <a:ext cx="4306176" cy="19779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79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419878"/>
            <a:ext cx="890126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Embed UI, Use as a Remote Service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4189040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94376-2116-4851-89D2-4D4195BC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36" y="1192499"/>
            <a:ext cx="9458325" cy="4200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0F9621-17AF-44C5-92B1-F45A6E54BA2B}"/>
              </a:ext>
            </a:extLst>
          </p:cNvPr>
          <p:cNvSpPr/>
          <p:nvPr/>
        </p:nvSpPr>
        <p:spPr>
          <a:xfrm>
            <a:off x="7352519" y="4777204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2</a:t>
            </a:r>
            <a:b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(remote service)</a:t>
            </a:r>
            <a:endParaRPr lang="en-US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05A347C-61F2-4293-B8C4-27BAA14F8AB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36735" y="3657566"/>
            <a:ext cx="1623455" cy="615820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6820C0-53D6-4DB5-B8D0-235CF5DED3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97082" y="3048943"/>
            <a:ext cx="3060367" cy="396155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EA3D6538-2163-41F1-94E9-83E715AC8B92}"/>
              </a:ext>
            </a:extLst>
          </p:cNvPr>
          <p:cNvCxnSpPr>
            <a:cxnSpLocks/>
          </p:cNvCxnSpPr>
          <p:nvPr/>
        </p:nvCxnSpPr>
        <p:spPr>
          <a:xfrm rot="10800000">
            <a:off x="5896943" y="4030825"/>
            <a:ext cx="1455576" cy="1282961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32A3E49-B63F-4755-BF07-9B32DA0C3311}"/>
              </a:ext>
            </a:extLst>
          </p:cNvPr>
          <p:cNvSpPr/>
          <p:nvPr/>
        </p:nvSpPr>
        <p:spPr>
          <a:xfrm>
            <a:off x="284482" y="4888746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1</a:t>
            </a:r>
          </a:p>
          <a:p>
            <a:pPr algn="ctr"/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(UI + client)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4F004F7-6C54-4B58-99F2-0EB950DEEF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19555" y="4540244"/>
            <a:ext cx="674286" cy="22719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4AAF9B-143C-4292-AF3D-24591BDD4BBC}"/>
              </a:ext>
            </a:extLst>
          </p:cNvPr>
          <p:cNvCxnSpPr>
            <a:cxnSpLocks/>
          </p:cNvCxnSpPr>
          <p:nvPr/>
        </p:nvCxnSpPr>
        <p:spPr>
          <a:xfrm>
            <a:off x="3046343" y="5793192"/>
            <a:ext cx="4306176" cy="19779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B0C5848-9A28-4EE4-A3E0-49E5161710A9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046343" y="5038531"/>
            <a:ext cx="678753" cy="466035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6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Miscellaneous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5061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In-Process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 Bus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Domain/Business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Pre-built events: Entity change events (created, updated, deleted).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One publisher, multiple subscriber.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14F04-3327-4C69-993D-1C252829956C}"/>
              </a:ext>
            </a:extLst>
          </p:cNvPr>
          <p:cNvSpPr/>
          <p:nvPr/>
        </p:nvSpPr>
        <p:spPr>
          <a:xfrm>
            <a:off x="6804561" y="3645144"/>
            <a:ext cx="2575249" cy="6158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Event Bus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73EA3-A803-499B-9B6C-484E257A6283}"/>
              </a:ext>
            </a:extLst>
          </p:cNvPr>
          <p:cNvSpPr/>
          <p:nvPr/>
        </p:nvSpPr>
        <p:spPr>
          <a:xfrm>
            <a:off x="5358882" y="2317910"/>
            <a:ext cx="2575249" cy="6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A166F1-B984-4C2F-B7FE-DC9E9BF4D9E8}"/>
              </a:ext>
            </a:extLst>
          </p:cNvPr>
          <p:cNvSpPr/>
          <p:nvPr/>
        </p:nvSpPr>
        <p:spPr>
          <a:xfrm>
            <a:off x="8273709" y="2317909"/>
            <a:ext cx="2575249" cy="6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9CDD86-B8A7-46E6-9078-C11F343E848A}"/>
              </a:ext>
            </a:extLst>
          </p:cNvPr>
          <p:cNvCxnSpPr>
            <a:cxnSpLocks/>
          </p:cNvCxnSpPr>
          <p:nvPr/>
        </p:nvCxnSpPr>
        <p:spPr>
          <a:xfrm>
            <a:off x="7077860" y="2933730"/>
            <a:ext cx="307886" cy="7114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2CE64C-D09B-47F3-8E39-2960278E08F7}"/>
              </a:ext>
            </a:extLst>
          </p:cNvPr>
          <p:cNvCxnSpPr>
            <a:cxnSpLocks/>
          </p:cNvCxnSpPr>
          <p:nvPr/>
        </p:nvCxnSpPr>
        <p:spPr>
          <a:xfrm flipV="1">
            <a:off x="8469779" y="2933730"/>
            <a:ext cx="568640" cy="71221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3C26F5-DD73-411E-AE07-993A6C1D1564}"/>
              </a:ext>
            </a:extLst>
          </p:cNvPr>
          <p:cNvSpPr txBox="1"/>
          <p:nvPr/>
        </p:nvSpPr>
        <p:spPr>
          <a:xfrm>
            <a:off x="5574433" y="3089382"/>
            <a:ext cx="1678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Publish Events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BA70AC-6E36-47AA-B40F-0E292B11FA16}"/>
              </a:ext>
            </a:extLst>
          </p:cNvPr>
          <p:cNvSpPr txBox="1"/>
          <p:nvPr/>
        </p:nvSpPr>
        <p:spPr>
          <a:xfrm>
            <a:off x="8839989" y="3089382"/>
            <a:ext cx="2207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Subscribe to Events</a:t>
            </a:r>
          </a:p>
        </p:txBody>
      </p:sp>
    </p:spTree>
    <p:extLst>
      <p:ext uri="{BB962C8B-B14F-4D97-AF65-F5344CB8AC3E}">
        <p14:creationId xmlns:p14="http://schemas.microsoft.com/office/powerpoint/2010/main" val="86776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930564"/>
            <a:ext cx="5773859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Sample Event Handler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BE360-4A69-472F-BF97-5B0A3EEDA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7" y="2010496"/>
            <a:ext cx="10446507" cy="263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9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930564"/>
            <a:ext cx="5773859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Trigger An Event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FFB495-30E7-4A87-B8F6-4B9D87948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7" y="2854037"/>
            <a:ext cx="9765046" cy="77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2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Layered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440552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layer can only depend on the layers below.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 layer supports other layers by implementing abstractions via Vendors.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B8280-B603-4B61-AE0A-70F201C5EB0B}"/>
              </a:ext>
            </a:extLst>
          </p:cNvPr>
          <p:cNvSpPr/>
          <p:nvPr/>
        </p:nvSpPr>
        <p:spPr>
          <a:xfrm>
            <a:off x="8345606" y="1369290"/>
            <a:ext cx="3107486" cy="23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Infrastructure</a:t>
            </a:r>
          </a:p>
          <a:p>
            <a:pPr algn="r"/>
            <a:r>
              <a:rPr lang="en-US" dirty="0"/>
              <a:t>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B26DF9-513B-4A2F-92FB-9D8D86D048C9}"/>
              </a:ext>
            </a:extLst>
          </p:cNvPr>
          <p:cNvSpPr txBox="1"/>
          <p:nvPr/>
        </p:nvSpPr>
        <p:spPr>
          <a:xfrm>
            <a:off x="7369427" y="1608798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Presentation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45C4C-30B4-4E33-A1CD-A0FAF3166ACE}"/>
              </a:ext>
            </a:extLst>
          </p:cNvPr>
          <p:cNvSpPr txBox="1"/>
          <p:nvPr/>
        </p:nvSpPr>
        <p:spPr>
          <a:xfrm>
            <a:off x="7369427" y="2338747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26391-F50F-4680-81A5-A93D77ED8B4B}"/>
              </a:ext>
            </a:extLst>
          </p:cNvPr>
          <p:cNvSpPr txBox="1"/>
          <p:nvPr/>
        </p:nvSpPr>
        <p:spPr>
          <a:xfrm>
            <a:off x="7369427" y="3068696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Layer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FFF052-8BB5-4DE5-9DB4-1D1EB1ECE8C8}"/>
              </a:ext>
            </a:extLst>
          </p:cNvPr>
          <p:cNvCxnSpPr/>
          <p:nvPr/>
        </p:nvCxnSpPr>
        <p:spPr>
          <a:xfrm>
            <a:off x="7773557" y="1980654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00EF07-569E-45A4-A66E-F96C7FDE8DBE}"/>
              </a:ext>
            </a:extLst>
          </p:cNvPr>
          <p:cNvCxnSpPr/>
          <p:nvPr/>
        </p:nvCxnSpPr>
        <p:spPr>
          <a:xfrm>
            <a:off x="7773557" y="2725789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6DC2852-BAB9-462F-8E9E-974CB05EAA99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344055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CD072E-D065-4111-8896-9BE0FF4D1691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271060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1E759A8-4163-4EA3-A9A9-169449F140D9}"/>
              </a:ext>
            </a:extLst>
          </p:cNvPr>
          <p:cNvCxnSpPr>
            <a:cxnSpLocks/>
          </p:cNvCxnSpPr>
          <p:nvPr/>
        </p:nvCxnSpPr>
        <p:spPr>
          <a:xfrm rot="10800000">
            <a:off x="8031706" y="1976714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600360-AAF4-4E5A-AFC9-18A96A21340D}"/>
              </a:ext>
            </a:extLst>
          </p:cNvPr>
          <p:cNvSpPr txBox="1"/>
          <p:nvPr/>
        </p:nvSpPr>
        <p:spPr>
          <a:xfrm>
            <a:off x="7369427" y="745898"/>
            <a:ext cx="408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Domain Driven Design (DDD) Layers</a:t>
            </a:r>
          </a:p>
        </p:txBody>
      </p:sp>
    </p:spTree>
    <p:extLst>
      <p:ext uri="{BB962C8B-B14F-4D97-AF65-F5344CB8AC3E}">
        <p14:creationId xmlns:p14="http://schemas.microsoft.com/office/powerpoint/2010/main" val="23295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Distributed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 Bus/Queue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9" y="3173267"/>
            <a:ext cx="4000872" cy="2311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Used to communicate between distributed applications/services.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Message Brokers: RabbitMQ, MSMQ…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Domain/Business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FIFO, Pub/sub model.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73EA3-A803-499B-9B6C-484E257A6283}"/>
              </a:ext>
            </a:extLst>
          </p:cNvPr>
          <p:cNvSpPr/>
          <p:nvPr/>
        </p:nvSpPr>
        <p:spPr>
          <a:xfrm>
            <a:off x="5597237" y="1877614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FA6F53-785A-4837-B093-5E8EA0CE76FE}"/>
              </a:ext>
            </a:extLst>
          </p:cNvPr>
          <p:cNvSpPr/>
          <p:nvPr/>
        </p:nvSpPr>
        <p:spPr>
          <a:xfrm>
            <a:off x="10093228" y="245264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D5E500-04CC-4A7D-8F44-D6866EE6BEF4}"/>
              </a:ext>
            </a:extLst>
          </p:cNvPr>
          <p:cNvSpPr/>
          <p:nvPr/>
        </p:nvSpPr>
        <p:spPr>
          <a:xfrm>
            <a:off x="10108932" y="307602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DCA5A9-4E0A-421B-9ED4-8602D726EA3B}"/>
              </a:ext>
            </a:extLst>
          </p:cNvPr>
          <p:cNvSpPr/>
          <p:nvPr/>
        </p:nvSpPr>
        <p:spPr>
          <a:xfrm>
            <a:off x="6614341" y="2743201"/>
            <a:ext cx="2718557" cy="8626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Message Broker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EC5D27-218B-422F-B6E7-BE74E4F8F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492" y="3257146"/>
            <a:ext cx="313935" cy="3139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306EA6-ED4B-4B14-B92C-F448410EE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715" y="3257146"/>
            <a:ext cx="313935" cy="3139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0A2BF0-B1E4-4E6C-8A1E-1DEBD3945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727" y="3261832"/>
            <a:ext cx="313935" cy="3139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779F1CB-1B60-45AD-A04A-FB38FCA36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950" y="3261832"/>
            <a:ext cx="313935" cy="3139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32DF2E0-FD49-4D81-B796-A264CC71A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669" y="3263438"/>
            <a:ext cx="313935" cy="3139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3F19D35-9CB2-4595-A1C2-EA9BD01E4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681" y="3268124"/>
            <a:ext cx="313935" cy="3139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BE60FC4-3DCD-45A6-9B8F-3815AD889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904" y="3268124"/>
            <a:ext cx="313935" cy="31393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F12456D-1472-4520-AF9A-1599C80D2E4E}"/>
              </a:ext>
            </a:extLst>
          </p:cNvPr>
          <p:cNvSpPr/>
          <p:nvPr/>
        </p:nvSpPr>
        <p:spPr>
          <a:xfrm>
            <a:off x="10093228" y="369940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4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AFE081A-BC43-4420-AD01-E271E149D014}"/>
              </a:ext>
            </a:extLst>
          </p:cNvPr>
          <p:cNvCxnSpPr>
            <a:cxnSpLocks/>
            <a:stCxn id="10" idx="2"/>
            <a:endCxn id="4" idx="1"/>
          </p:cNvCxnSpPr>
          <p:nvPr/>
        </p:nvCxnSpPr>
        <p:spPr>
          <a:xfrm rot="16200000" flipH="1">
            <a:off x="5988255" y="2548433"/>
            <a:ext cx="934658" cy="317513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DFCC81-3A2C-4115-BD74-9AD4BA4AC8F3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9332898" y="2633766"/>
            <a:ext cx="760330" cy="5407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451F14-3D9D-4A65-934C-58777EA11190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9332898" y="3174519"/>
            <a:ext cx="776034" cy="826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40CBCD-099A-4A48-8E2E-CC85C1949861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9332898" y="3174519"/>
            <a:ext cx="760330" cy="7060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69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Common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framework should provide module-independent common functionalities. Some examples: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Background job system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Sending email &amp; SMS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Multi-tenancy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Audit logging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Object2Object mapping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Common utilities</a:t>
            </a:r>
          </a:p>
        </p:txBody>
      </p:sp>
    </p:spTree>
    <p:extLst>
      <p:ext uri="{BB962C8B-B14F-4D97-AF65-F5344CB8AC3E}">
        <p14:creationId xmlns:p14="http://schemas.microsoft.com/office/powerpoint/2010/main" val="10601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Extensibility &amp;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Customization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framework &amp; modules should be easily configurable, customizable and extensible: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Replacing a service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Overriding methods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Extension points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Configuration options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Extending/Deriving entities</a:t>
            </a:r>
          </a:p>
        </p:txBody>
      </p:sp>
    </p:spTree>
    <p:extLst>
      <p:ext uri="{BB962C8B-B14F-4D97-AF65-F5344CB8AC3E}">
        <p14:creationId xmlns:p14="http://schemas.microsoft.com/office/powerpoint/2010/main" val="267487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85A514-A12F-4F2C-9C04-41192C9E9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0" y="1382810"/>
            <a:ext cx="6795090" cy="49906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4D2E92F-3A3D-4B96-B121-92327AFBB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650" y="409489"/>
            <a:ext cx="3822490" cy="49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1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586" y="300753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58347" y="3309369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functionalities are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separated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into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multiple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modules (bounded contexts).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can be layered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module can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depend on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another via project/DLL reference.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Still deployed as a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single unit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2F66E2-A3D7-4269-A11B-DA066935A5B4}"/>
              </a:ext>
            </a:extLst>
          </p:cNvPr>
          <p:cNvSpPr/>
          <p:nvPr/>
        </p:nvSpPr>
        <p:spPr>
          <a:xfrm>
            <a:off x="5711588" y="930565"/>
            <a:ext cx="5083791" cy="4285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Monolithic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36144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565761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3F40B-D650-479B-AC98-9A8FF2B91478}"/>
              </a:ext>
            </a:extLst>
          </p:cNvPr>
          <p:cNvSpPr/>
          <p:nvPr/>
        </p:nvSpPr>
        <p:spPr>
          <a:xfrm>
            <a:off x="6336144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3C9F6C-58FE-4F7F-8FA5-70279C8EA8AE}"/>
              </a:ext>
            </a:extLst>
          </p:cNvPr>
          <p:cNvSpPr/>
          <p:nvPr/>
        </p:nvSpPr>
        <p:spPr>
          <a:xfrm>
            <a:off x="8565761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4F6AEE-5D1B-4131-B69A-0E2ABD946089}"/>
              </a:ext>
            </a:extLst>
          </p:cNvPr>
          <p:cNvCxnSpPr>
            <a:endCxn id="6" idx="2"/>
          </p:cNvCxnSpPr>
          <p:nvPr/>
        </p:nvCxnSpPr>
        <p:spPr>
          <a:xfrm flipV="1">
            <a:off x="7242048" y="2389597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70CA89-603E-481D-A23F-9F094C306E3B}"/>
              </a:ext>
            </a:extLst>
          </p:cNvPr>
          <p:cNvCxnSpPr>
            <a:cxnSpLocks/>
          </p:cNvCxnSpPr>
          <p:nvPr/>
        </p:nvCxnSpPr>
        <p:spPr>
          <a:xfrm flipV="1">
            <a:off x="7710985" y="2389598"/>
            <a:ext cx="1146316" cy="4097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841273-D1A9-4A68-9F67-7909778CCC23}"/>
              </a:ext>
            </a:extLst>
          </p:cNvPr>
          <p:cNvCxnSpPr/>
          <p:nvPr/>
        </p:nvCxnSpPr>
        <p:spPr>
          <a:xfrm flipV="1">
            <a:off x="9479024" y="3547183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6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30084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Microservices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08890" y="2662072"/>
            <a:ext cx="4368801" cy="3265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 become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services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microservice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can be layered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module can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depend on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another via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remote communication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(REST,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GraphQL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Messaging…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etc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microservice is separately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deployed, updated, versioned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48828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627175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107B99-2942-4BC0-A3D9-54E1B7B78060}"/>
              </a:ext>
            </a:extLst>
          </p:cNvPr>
          <p:cNvCxnSpPr>
            <a:stCxn id="13" idx="0"/>
            <a:endCxn id="6" idx="2"/>
          </p:cNvCxnSpPr>
          <p:nvPr/>
        </p:nvCxnSpPr>
        <p:spPr>
          <a:xfrm flipH="1" flipV="1">
            <a:off x="7249407" y="2389597"/>
            <a:ext cx="12684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8B0DF7-D829-4FA0-A6E4-FE8795D789EC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8175354" y="3921101"/>
            <a:ext cx="4518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41D851-03FB-450C-8D3F-E861494A234B}"/>
              </a:ext>
            </a:extLst>
          </p:cNvPr>
          <p:cNvCxnSpPr/>
          <p:nvPr/>
        </p:nvCxnSpPr>
        <p:spPr>
          <a:xfrm flipV="1">
            <a:off x="7499445" y="2389597"/>
            <a:ext cx="1521725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7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2763</TotalTime>
  <Words>2002</Words>
  <Application>Microsoft Office PowerPoint</Application>
  <PresentationFormat>Widescreen</PresentationFormat>
  <Paragraphs>385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Calibri</vt:lpstr>
      <vt:lpstr>Calibri Light</vt:lpstr>
      <vt:lpstr>Segoe UI</vt:lpstr>
      <vt:lpstr>Segoe UI Light</vt:lpstr>
      <vt:lpstr>Segoe UI Semibold</vt:lpstr>
      <vt:lpstr>Office Theme</vt:lpstr>
      <vt:lpstr>Halil İbrahim KALKAN</vt:lpstr>
      <vt:lpstr>Designing Modularity Introduction</vt:lpstr>
      <vt:lpstr>Modular Architecture Goals</vt:lpstr>
      <vt:lpstr>Modular Architecture Problems</vt:lpstr>
      <vt:lpstr>Monolithic Application</vt:lpstr>
      <vt:lpstr>Monolithic Application Layered Architecture</vt:lpstr>
      <vt:lpstr>PowerPoint Presentation</vt:lpstr>
      <vt:lpstr>Monolithic Application Modular Architecture</vt:lpstr>
      <vt:lpstr>Microservices Architecture</vt:lpstr>
      <vt:lpstr>What is a Module?</vt:lpstr>
      <vt:lpstr>What is a Module?</vt:lpstr>
      <vt:lpstr>What is a Module?</vt:lpstr>
      <vt:lpstr>Why need to a Framework?</vt:lpstr>
      <vt:lpstr>Why need to a Framework?</vt:lpstr>
      <vt:lpstr>Why need to a Framework?</vt:lpstr>
      <vt:lpstr>Why need to a Framework?</vt:lpstr>
      <vt:lpstr>Why need to a Framework?</vt:lpstr>
      <vt:lpstr>ASP.NET Boilerplate Open Source Web Application Framework</vt:lpstr>
      <vt:lpstr>Implementation of the Infrastructure/Framework</vt:lpstr>
      <vt:lpstr>Application Startup</vt:lpstr>
      <vt:lpstr>Application Startup</vt:lpstr>
      <vt:lpstr>Designing Modularity The Data Part</vt:lpstr>
      <vt:lpstr>Database Best Practices</vt:lpstr>
      <vt:lpstr>Schema/Database Sharing</vt:lpstr>
      <vt:lpstr>Database Abstractions</vt:lpstr>
      <vt:lpstr>Database Abstractions</vt:lpstr>
      <vt:lpstr>Designing Modularity User Interface</vt:lpstr>
      <vt:lpstr>User Interface Components</vt:lpstr>
      <vt:lpstr>UI in a modular application</vt:lpstr>
      <vt:lpstr>Virtual File System</vt:lpstr>
      <vt:lpstr>Virtual File System Contribution by Modules</vt:lpstr>
      <vt:lpstr>Virtual File System IFileProvider Interface</vt:lpstr>
      <vt:lpstr>Virtual File System Configure Razor View Engine</vt:lpstr>
      <vt:lpstr>Virtual File System Replace Static File Middleware</vt:lpstr>
      <vt:lpstr>Depending on 3-rd Party JS/CSS Libraries</vt:lpstr>
      <vt:lpstr> Standard Packages</vt:lpstr>
      <vt:lpstr>Bundling &amp; Minification</vt:lpstr>
      <vt:lpstr>Bundle Contributors</vt:lpstr>
      <vt:lpstr>Create Bundle in views</vt:lpstr>
      <vt:lpstr>Create Bundle by code</vt:lpstr>
      <vt:lpstr>UI Layout</vt:lpstr>
      <vt:lpstr>Menu Contributor</vt:lpstr>
      <vt:lpstr>Menu Contributor</vt:lpstr>
      <vt:lpstr>Theming</vt:lpstr>
      <vt:lpstr>Theme Features</vt:lpstr>
      <vt:lpstr>Theme Base</vt:lpstr>
      <vt:lpstr>Flexible Localization</vt:lpstr>
      <vt:lpstr>Replace IStringLocalizerFactory</vt:lpstr>
      <vt:lpstr>Using a Module as a Remote Service (Microservice?)</vt:lpstr>
      <vt:lpstr>How to Use a module?</vt:lpstr>
      <vt:lpstr>Module layers/projects</vt:lpstr>
      <vt:lpstr>Module layers/projects</vt:lpstr>
      <vt:lpstr>Embed a module</vt:lpstr>
      <vt:lpstr>Use as a Remote Service</vt:lpstr>
      <vt:lpstr>Embed UI, Use as a Remote Service</vt:lpstr>
      <vt:lpstr>Designing Modularity Miscellaneous</vt:lpstr>
      <vt:lpstr>In-Process Event Bus</vt:lpstr>
      <vt:lpstr>Sample Event Handler</vt:lpstr>
      <vt:lpstr>Trigger An Event</vt:lpstr>
      <vt:lpstr>Distributed Event Bus/Queue</vt:lpstr>
      <vt:lpstr>Common Infrastructure</vt:lpstr>
      <vt:lpstr>Extensibility &amp; Customization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armagan</dc:creator>
  <cp:lastModifiedBy>Halil Kalkan</cp:lastModifiedBy>
  <cp:revision>114</cp:revision>
  <dcterms:created xsi:type="dcterms:W3CDTF">2018-08-16T07:55:06Z</dcterms:created>
  <dcterms:modified xsi:type="dcterms:W3CDTF">2018-08-28T10:46:23Z</dcterms:modified>
</cp:coreProperties>
</file>