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86" r:id="rId4"/>
    <p:sldId id="266" r:id="rId5"/>
    <p:sldId id="265" r:id="rId6"/>
    <p:sldId id="267" r:id="rId7"/>
    <p:sldId id="268" r:id="rId8"/>
    <p:sldId id="273" r:id="rId9"/>
    <p:sldId id="271" r:id="rId10"/>
    <p:sldId id="274" r:id="rId11"/>
    <p:sldId id="270" r:id="rId12"/>
    <p:sldId id="269" r:id="rId13"/>
    <p:sldId id="277" r:id="rId14"/>
    <p:sldId id="293" r:id="rId15"/>
    <p:sldId id="294" r:id="rId16"/>
    <p:sldId id="291" r:id="rId17"/>
    <p:sldId id="295" r:id="rId18"/>
    <p:sldId id="278" r:id="rId19"/>
    <p:sldId id="292" r:id="rId20"/>
    <p:sldId id="279" r:id="rId21"/>
    <p:sldId id="281" r:id="rId22"/>
    <p:sldId id="296" r:id="rId23"/>
    <p:sldId id="275" r:id="rId24"/>
    <p:sldId id="298" r:id="rId25"/>
    <p:sldId id="301" r:id="rId26"/>
    <p:sldId id="299" r:id="rId27"/>
    <p:sldId id="300" r:id="rId28"/>
    <p:sldId id="282" r:id="rId29"/>
    <p:sldId id="283" r:id="rId30"/>
    <p:sldId id="289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DA409F-DAC2-4DB4-BA00-70AD7DCBE0F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010A8A-8749-479E-B860-BEC224C93FF1}">
      <dgm:prSet phldrT="[Text]"/>
      <dgm:spPr/>
      <dgm:t>
        <a:bodyPr/>
        <a:lstStyle/>
        <a:p>
          <a:endParaRPr lang="en-US" dirty="0"/>
        </a:p>
      </dgm:t>
    </dgm:pt>
    <dgm:pt modelId="{90A253E6-2550-4537-A3C4-5B58E81DD7A3}" type="parTrans" cxnId="{CE210C19-CFCE-4E3D-99A3-7EDF66BD83E1}">
      <dgm:prSet/>
      <dgm:spPr/>
      <dgm:t>
        <a:bodyPr/>
        <a:lstStyle/>
        <a:p>
          <a:endParaRPr lang="en-US"/>
        </a:p>
      </dgm:t>
    </dgm:pt>
    <dgm:pt modelId="{434101AB-E890-4CD0-9B3F-A65580F504D3}" type="sibTrans" cxnId="{CE210C19-CFCE-4E3D-99A3-7EDF66BD83E1}">
      <dgm:prSet/>
      <dgm:spPr/>
      <dgm:t>
        <a:bodyPr/>
        <a:lstStyle/>
        <a:p>
          <a:endParaRPr lang="en-US"/>
        </a:p>
      </dgm:t>
    </dgm:pt>
    <dgm:pt modelId="{CDC49E65-7445-4644-9915-8C9589898C68}">
      <dgm:prSet phldrT="[Text]"/>
      <dgm:spPr/>
      <dgm:t>
        <a:bodyPr/>
        <a:lstStyle/>
        <a:p>
          <a:endParaRPr lang="en-US" dirty="0"/>
        </a:p>
      </dgm:t>
    </dgm:pt>
    <dgm:pt modelId="{DB83481E-398A-42AE-A795-8734127F4BE5}" type="sibTrans" cxnId="{D7E4D15F-EE41-40A1-909B-E522AF508E1D}">
      <dgm:prSet/>
      <dgm:spPr/>
      <dgm:t>
        <a:bodyPr/>
        <a:lstStyle/>
        <a:p>
          <a:endParaRPr lang="en-US"/>
        </a:p>
      </dgm:t>
    </dgm:pt>
    <dgm:pt modelId="{DA96A32F-E1CA-4326-9765-F5EB99A2861E}" type="parTrans" cxnId="{D7E4D15F-EE41-40A1-909B-E522AF508E1D}">
      <dgm:prSet/>
      <dgm:spPr/>
      <dgm:t>
        <a:bodyPr/>
        <a:lstStyle/>
        <a:p>
          <a:endParaRPr lang="en-US"/>
        </a:p>
      </dgm:t>
    </dgm:pt>
    <dgm:pt modelId="{5D9D4BA4-4E10-4DAA-BDBE-A6521E5D4ADF}">
      <dgm:prSet phldrT="[Text]"/>
      <dgm:spPr/>
      <dgm:t>
        <a:bodyPr/>
        <a:lstStyle/>
        <a:p>
          <a:endParaRPr lang="en-US" dirty="0"/>
        </a:p>
      </dgm:t>
    </dgm:pt>
    <dgm:pt modelId="{1A4211A1-9FB3-4752-9CE6-F31D8BCD4145}" type="sibTrans" cxnId="{A4681341-2409-4FEB-A13F-DD4BFD9592D3}">
      <dgm:prSet/>
      <dgm:spPr/>
      <dgm:t>
        <a:bodyPr/>
        <a:lstStyle/>
        <a:p>
          <a:endParaRPr lang="en-US"/>
        </a:p>
      </dgm:t>
    </dgm:pt>
    <dgm:pt modelId="{9059C8B1-45E8-4654-BBE2-EF94180D1C5A}" type="parTrans" cxnId="{A4681341-2409-4FEB-A13F-DD4BFD9592D3}">
      <dgm:prSet/>
      <dgm:spPr/>
      <dgm:t>
        <a:bodyPr/>
        <a:lstStyle/>
        <a:p>
          <a:endParaRPr lang="en-US"/>
        </a:p>
      </dgm:t>
    </dgm:pt>
    <dgm:pt modelId="{F56FE71F-E31C-4679-8819-82D2D8FEEB5E}" type="pres">
      <dgm:prSet presAssocID="{41DA409F-DAC2-4DB4-BA00-70AD7DCBE0FE}" presName="Name0" presStyleCnt="0">
        <dgm:presLayoutVars>
          <dgm:chMax/>
          <dgm:chPref/>
          <dgm:dir/>
          <dgm:animLvl val="lvl"/>
        </dgm:presLayoutVars>
      </dgm:prSet>
      <dgm:spPr/>
    </dgm:pt>
    <dgm:pt modelId="{DD47FC55-3452-43D5-BE6B-BA98D6F241E8}" type="pres">
      <dgm:prSet presAssocID="{CDC49E65-7445-4644-9915-8C9589898C68}" presName="composite" presStyleCnt="0"/>
      <dgm:spPr/>
    </dgm:pt>
    <dgm:pt modelId="{E407FC91-243F-46D5-9ADF-F8E6892CEC2C}" type="pres">
      <dgm:prSet presAssocID="{CDC49E65-7445-4644-9915-8C9589898C6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30DE1480-F3C1-47D2-8624-A177B4A21687}" type="pres">
      <dgm:prSet presAssocID="{CDC49E65-7445-4644-9915-8C9589898C6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7B7C35B-F3A1-4DE5-BBFE-A89796B2A25B}" type="pres">
      <dgm:prSet presAssocID="{CDC49E65-7445-4644-9915-8C9589898C68}" presName="BalanceSpacing" presStyleCnt="0"/>
      <dgm:spPr/>
    </dgm:pt>
    <dgm:pt modelId="{B8729ED9-CE66-4FED-A238-EC5E4F5FB2B7}" type="pres">
      <dgm:prSet presAssocID="{CDC49E65-7445-4644-9915-8C9589898C68}" presName="BalanceSpacing1" presStyleCnt="0"/>
      <dgm:spPr/>
    </dgm:pt>
    <dgm:pt modelId="{F3429088-2F31-4F70-88DE-9C2A6439EB03}" type="pres">
      <dgm:prSet presAssocID="{DB83481E-398A-42AE-A795-8734127F4BE5}" presName="Accent1Text" presStyleLbl="node1" presStyleIdx="1" presStyleCnt="6"/>
      <dgm:spPr/>
    </dgm:pt>
    <dgm:pt modelId="{F48B606A-CD93-45CE-A114-98846111A080}" type="pres">
      <dgm:prSet presAssocID="{DB83481E-398A-42AE-A795-8734127F4BE5}" presName="spaceBetweenRectangles" presStyleCnt="0"/>
      <dgm:spPr/>
    </dgm:pt>
    <dgm:pt modelId="{4CFA1B06-C9FB-41F3-A4B2-58ABBDD0182B}" type="pres">
      <dgm:prSet presAssocID="{5D9D4BA4-4E10-4DAA-BDBE-A6521E5D4ADF}" presName="composite" presStyleCnt="0"/>
      <dgm:spPr/>
    </dgm:pt>
    <dgm:pt modelId="{C85833EC-93C3-4E31-8D38-C2493BA8C6A8}" type="pres">
      <dgm:prSet presAssocID="{5D9D4BA4-4E10-4DAA-BDBE-A6521E5D4AD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F3876AB2-505B-48AD-81BD-0F3509AA51D8}" type="pres">
      <dgm:prSet presAssocID="{5D9D4BA4-4E10-4DAA-BDBE-A6521E5D4AD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BA3B24A-9503-43F6-9913-290D368EF031}" type="pres">
      <dgm:prSet presAssocID="{5D9D4BA4-4E10-4DAA-BDBE-A6521E5D4ADF}" presName="BalanceSpacing" presStyleCnt="0"/>
      <dgm:spPr/>
    </dgm:pt>
    <dgm:pt modelId="{AA063CCB-7672-4FAE-BD7E-63F6775E8E25}" type="pres">
      <dgm:prSet presAssocID="{5D9D4BA4-4E10-4DAA-BDBE-A6521E5D4ADF}" presName="BalanceSpacing1" presStyleCnt="0"/>
      <dgm:spPr/>
    </dgm:pt>
    <dgm:pt modelId="{371D463D-9035-4385-A3A7-6091B06AF3BB}" type="pres">
      <dgm:prSet presAssocID="{1A4211A1-9FB3-4752-9CE6-F31D8BCD4145}" presName="Accent1Text" presStyleLbl="node1" presStyleIdx="3" presStyleCnt="6"/>
      <dgm:spPr/>
    </dgm:pt>
    <dgm:pt modelId="{36C1B942-01D3-4F8A-A8CE-7E3BFA146DC6}" type="pres">
      <dgm:prSet presAssocID="{1A4211A1-9FB3-4752-9CE6-F31D8BCD4145}" presName="spaceBetweenRectangles" presStyleCnt="0"/>
      <dgm:spPr/>
    </dgm:pt>
    <dgm:pt modelId="{343A7097-FC54-4C31-80B8-0CE3C44B4801}" type="pres">
      <dgm:prSet presAssocID="{14010A8A-8749-479E-B860-BEC224C93FF1}" presName="composite" presStyleCnt="0"/>
      <dgm:spPr/>
    </dgm:pt>
    <dgm:pt modelId="{B78B3BAA-BA56-4309-AFCA-868EE621E8E9}" type="pres">
      <dgm:prSet presAssocID="{14010A8A-8749-479E-B860-BEC224C93FF1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7D909A90-2D01-4F1E-BFF1-1460AF4600E8}" type="pres">
      <dgm:prSet presAssocID="{14010A8A-8749-479E-B860-BEC224C93FF1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CF63DAE-2C4B-4F4A-A03B-1C0A15C66C31}" type="pres">
      <dgm:prSet presAssocID="{14010A8A-8749-479E-B860-BEC224C93FF1}" presName="BalanceSpacing" presStyleCnt="0"/>
      <dgm:spPr/>
    </dgm:pt>
    <dgm:pt modelId="{E6870C77-37AD-40E3-A3D4-99D33DF67497}" type="pres">
      <dgm:prSet presAssocID="{14010A8A-8749-479E-B860-BEC224C93FF1}" presName="BalanceSpacing1" presStyleCnt="0"/>
      <dgm:spPr/>
    </dgm:pt>
    <dgm:pt modelId="{A50B05DD-D6B3-4B45-9097-7027E363BD5C}" type="pres">
      <dgm:prSet presAssocID="{434101AB-E890-4CD0-9B3F-A65580F504D3}" presName="Accent1Text" presStyleLbl="node1" presStyleIdx="5" presStyleCnt="6"/>
      <dgm:spPr/>
    </dgm:pt>
  </dgm:ptLst>
  <dgm:cxnLst>
    <dgm:cxn modelId="{C286C304-8925-4E62-AF71-FF709E418EBD}" type="presOf" srcId="{434101AB-E890-4CD0-9B3F-A65580F504D3}" destId="{A50B05DD-D6B3-4B45-9097-7027E363BD5C}" srcOrd="0" destOrd="0" presId="urn:microsoft.com/office/officeart/2008/layout/AlternatingHexagons"/>
    <dgm:cxn modelId="{CE210C19-CFCE-4E3D-99A3-7EDF66BD83E1}" srcId="{41DA409F-DAC2-4DB4-BA00-70AD7DCBE0FE}" destId="{14010A8A-8749-479E-B860-BEC224C93FF1}" srcOrd="2" destOrd="0" parTransId="{90A253E6-2550-4537-A3C4-5B58E81DD7A3}" sibTransId="{434101AB-E890-4CD0-9B3F-A65580F504D3}"/>
    <dgm:cxn modelId="{91C07521-C00A-49EE-BE24-9684ECF35ECD}" type="presOf" srcId="{CDC49E65-7445-4644-9915-8C9589898C68}" destId="{E407FC91-243F-46D5-9ADF-F8E6892CEC2C}" srcOrd="0" destOrd="0" presId="urn:microsoft.com/office/officeart/2008/layout/AlternatingHexagons"/>
    <dgm:cxn modelId="{6043613B-E63B-4379-AA8A-B9DD2C03BBCA}" type="presOf" srcId="{41DA409F-DAC2-4DB4-BA00-70AD7DCBE0FE}" destId="{F56FE71F-E31C-4679-8819-82D2D8FEEB5E}" srcOrd="0" destOrd="0" presId="urn:microsoft.com/office/officeart/2008/layout/AlternatingHexagons"/>
    <dgm:cxn modelId="{D7E4D15F-EE41-40A1-909B-E522AF508E1D}" srcId="{41DA409F-DAC2-4DB4-BA00-70AD7DCBE0FE}" destId="{CDC49E65-7445-4644-9915-8C9589898C68}" srcOrd="0" destOrd="0" parTransId="{DA96A32F-E1CA-4326-9765-F5EB99A2861E}" sibTransId="{DB83481E-398A-42AE-A795-8734127F4BE5}"/>
    <dgm:cxn modelId="{A4681341-2409-4FEB-A13F-DD4BFD9592D3}" srcId="{41DA409F-DAC2-4DB4-BA00-70AD7DCBE0FE}" destId="{5D9D4BA4-4E10-4DAA-BDBE-A6521E5D4ADF}" srcOrd="1" destOrd="0" parTransId="{9059C8B1-45E8-4654-BBE2-EF94180D1C5A}" sibTransId="{1A4211A1-9FB3-4752-9CE6-F31D8BCD4145}"/>
    <dgm:cxn modelId="{26851758-7CB5-4B12-9C0F-B1915DB775DF}" type="presOf" srcId="{DB83481E-398A-42AE-A795-8734127F4BE5}" destId="{F3429088-2F31-4F70-88DE-9C2A6439EB03}" srcOrd="0" destOrd="0" presId="urn:microsoft.com/office/officeart/2008/layout/AlternatingHexagons"/>
    <dgm:cxn modelId="{61F18AC5-1390-40BA-AD09-9290806FCC12}" type="presOf" srcId="{14010A8A-8749-479E-B860-BEC224C93FF1}" destId="{B78B3BAA-BA56-4309-AFCA-868EE621E8E9}" srcOrd="0" destOrd="0" presId="urn:microsoft.com/office/officeart/2008/layout/AlternatingHexagons"/>
    <dgm:cxn modelId="{329BA1D0-74CC-464A-94E7-EA3403FE803C}" type="presOf" srcId="{5D9D4BA4-4E10-4DAA-BDBE-A6521E5D4ADF}" destId="{C85833EC-93C3-4E31-8D38-C2493BA8C6A8}" srcOrd="0" destOrd="0" presId="urn:microsoft.com/office/officeart/2008/layout/AlternatingHexagons"/>
    <dgm:cxn modelId="{C50D86FB-62F0-4E3B-A149-3AD83F0DD331}" type="presOf" srcId="{1A4211A1-9FB3-4752-9CE6-F31D8BCD4145}" destId="{371D463D-9035-4385-A3A7-6091B06AF3BB}" srcOrd="0" destOrd="0" presId="urn:microsoft.com/office/officeart/2008/layout/AlternatingHexagons"/>
    <dgm:cxn modelId="{F53C083E-B2B3-4847-89C9-EA1B617E54A7}" type="presParOf" srcId="{F56FE71F-E31C-4679-8819-82D2D8FEEB5E}" destId="{DD47FC55-3452-43D5-BE6B-BA98D6F241E8}" srcOrd="0" destOrd="0" presId="urn:microsoft.com/office/officeart/2008/layout/AlternatingHexagons"/>
    <dgm:cxn modelId="{A39C4482-4AE6-4483-B2C5-0C6101D6D4AA}" type="presParOf" srcId="{DD47FC55-3452-43D5-BE6B-BA98D6F241E8}" destId="{E407FC91-243F-46D5-9ADF-F8E6892CEC2C}" srcOrd="0" destOrd="0" presId="urn:microsoft.com/office/officeart/2008/layout/AlternatingHexagons"/>
    <dgm:cxn modelId="{337E2136-AB6E-4C5B-8BC2-8C2C79455A68}" type="presParOf" srcId="{DD47FC55-3452-43D5-BE6B-BA98D6F241E8}" destId="{30DE1480-F3C1-47D2-8624-A177B4A21687}" srcOrd="1" destOrd="0" presId="urn:microsoft.com/office/officeart/2008/layout/AlternatingHexagons"/>
    <dgm:cxn modelId="{805EC34F-5630-45E2-AA90-8DCEF77F1040}" type="presParOf" srcId="{DD47FC55-3452-43D5-BE6B-BA98D6F241E8}" destId="{97B7C35B-F3A1-4DE5-BBFE-A89796B2A25B}" srcOrd="2" destOrd="0" presId="urn:microsoft.com/office/officeart/2008/layout/AlternatingHexagons"/>
    <dgm:cxn modelId="{913A62C3-0616-4562-9D8E-8A1E4859D37A}" type="presParOf" srcId="{DD47FC55-3452-43D5-BE6B-BA98D6F241E8}" destId="{B8729ED9-CE66-4FED-A238-EC5E4F5FB2B7}" srcOrd="3" destOrd="0" presId="urn:microsoft.com/office/officeart/2008/layout/AlternatingHexagons"/>
    <dgm:cxn modelId="{84ABA60A-081A-437C-A221-34B7DB6D9BFE}" type="presParOf" srcId="{DD47FC55-3452-43D5-BE6B-BA98D6F241E8}" destId="{F3429088-2F31-4F70-88DE-9C2A6439EB03}" srcOrd="4" destOrd="0" presId="urn:microsoft.com/office/officeart/2008/layout/AlternatingHexagons"/>
    <dgm:cxn modelId="{67A7C3AE-BD62-4F0A-AE7F-2FF13C36A7E7}" type="presParOf" srcId="{F56FE71F-E31C-4679-8819-82D2D8FEEB5E}" destId="{F48B606A-CD93-45CE-A114-98846111A080}" srcOrd="1" destOrd="0" presId="urn:microsoft.com/office/officeart/2008/layout/AlternatingHexagons"/>
    <dgm:cxn modelId="{BF58AB14-CF74-4DE4-943F-BAF93628C2BA}" type="presParOf" srcId="{F56FE71F-E31C-4679-8819-82D2D8FEEB5E}" destId="{4CFA1B06-C9FB-41F3-A4B2-58ABBDD0182B}" srcOrd="2" destOrd="0" presId="urn:microsoft.com/office/officeart/2008/layout/AlternatingHexagons"/>
    <dgm:cxn modelId="{A8C2B283-02E8-471E-AA4F-DB05666AC4D9}" type="presParOf" srcId="{4CFA1B06-C9FB-41F3-A4B2-58ABBDD0182B}" destId="{C85833EC-93C3-4E31-8D38-C2493BA8C6A8}" srcOrd="0" destOrd="0" presId="urn:microsoft.com/office/officeart/2008/layout/AlternatingHexagons"/>
    <dgm:cxn modelId="{2A5D69F9-069F-48FA-986A-7A4FC9617E71}" type="presParOf" srcId="{4CFA1B06-C9FB-41F3-A4B2-58ABBDD0182B}" destId="{F3876AB2-505B-48AD-81BD-0F3509AA51D8}" srcOrd="1" destOrd="0" presId="urn:microsoft.com/office/officeart/2008/layout/AlternatingHexagons"/>
    <dgm:cxn modelId="{D8D103DA-F255-468D-BCC7-DA917DB1A24E}" type="presParOf" srcId="{4CFA1B06-C9FB-41F3-A4B2-58ABBDD0182B}" destId="{BBA3B24A-9503-43F6-9913-290D368EF031}" srcOrd="2" destOrd="0" presId="urn:microsoft.com/office/officeart/2008/layout/AlternatingHexagons"/>
    <dgm:cxn modelId="{8B40C65F-10CD-40BF-A0D3-EFBCAC678530}" type="presParOf" srcId="{4CFA1B06-C9FB-41F3-A4B2-58ABBDD0182B}" destId="{AA063CCB-7672-4FAE-BD7E-63F6775E8E25}" srcOrd="3" destOrd="0" presId="urn:microsoft.com/office/officeart/2008/layout/AlternatingHexagons"/>
    <dgm:cxn modelId="{DB79FA70-2B5A-484A-BC97-EAFCA9FDA7E1}" type="presParOf" srcId="{4CFA1B06-C9FB-41F3-A4B2-58ABBDD0182B}" destId="{371D463D-9035-4385-A3A7-6091B06AF3BB}" srcOrd="4" destOrd="0" presId="urn:microsoft.com/office/officeart/2008/layout/AlternatingHexagons"/>
    <dgm:cxn modelId="{967A4918-DF58-436E-81E4-75E14E35590F}" type="presParOf" srcId="{F56FE71F-E31C-4679-8819-82D2D8FEEB5E}" destId="{36C1B942-01D3-4F8A-A8CE-7E3BFA146DC6}" srcOrd="3" destOrd="0" presId="urn:microsoft.com/office/officeart/2008/layout/AlternatingHexagons"/>
    <dgm:cxn modelId="{780620D0-8349-4902-B28F-60D11C90C316}" type="presParOf" srcId="{F56FE71F-E31C-4679-8819-82D2D8FEEB5E}" destId="{343A7097-FC54-4C31-80B8-0CE3C44B4801}" srcOrd="4" destOrd="0" presId="urn:microsoft.com/office/officeart/2008/layout/AlternatingHexagons"/>
    <dgm:cxn modelId="{D90102EB-BAEA-4D5D-8D6C-40C14287DD73}" type="presParOf" srcId="{343A7097-FC54-4C31-80B8-0CE3C44B4801}" destId="{B78B3BAA-BA56-4309-AFCA-868EE621E8E9}" srcOrd="0" destOrd="0" presId="urn:microsoft.com/office/officeart/2008/layout/AlternatingHexagons"/>
    <dgm:cxn modelId="{535FA17A-FC23-4975-AB62-6B3C54AAC413}" type="presParOf" srcId="{343A7097-FC54-4C31-80B8-0CE3C44B4801}" destId="{7D909A90-2D01-4F1E-BFF1-1460AF4600E8}" srcOrd="1" destOrd="0" presId="urn:microsoft.com/office/officeart/2008/layout/AlternatingHexagons"/>
    <dgm:cxn modelId="{8E7821AD-7407-45F7-806F-B1E0F5C757BF}" type="presParOf" srcId="{343A7097-FC54-4C31-80B8-0CE3C44B4801}" destId="{7CF63DAE-2C4B-4F4A-A03B-1C0A15C66C31}" srcOrd="2" destOrd="0" presId="urn:microsoft.com/office/officeart/2008/layout/AlternatingHexagons"/>
    <dgm:cxn modelId="{958DEEE5-955F-4523-9012-6FB2A2490FE3}" type="presParOf" srcId="{343A7097-FC54-4C31-80B8-0CE3C44B4801}" destId="{E6870C77-37AD-40E3-A3D4-99D33DF67497}" srcOrd="3" destOrd="0" presId="urn:microsoft.com/office/officeart/2008/layout/AlternatingHexagons"/>
    <dgm:cxn modelId="{9D1BDE4A-30F5-41FE-AD92-B21BD751566C}" type="presParOf" srcId="{343A7097-FC54-4C31-80B8-0CE3C44B4801}" destId="{A50B05DD-D6B3-4B45-9097-7027E363BD5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7FC91-243F-46D5-9ADF-F8E6892CEC2C}">
      <dsp:nvSpPr>
        <dsp:cNvPr id="0" name=""/>
        <dsp:cNvSpPr/>
      </dsp:nvSpPr>
      <dsp:spPr>
        <a:xfrm rot="5400000">
          <a:off x="617288" y="265629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698604" y="302456"/>
        <a:ext cx="242785" cy="279062"/>
      </dsp:txXfrm>
    </dsp:sp>
    <dsp:sp modelId="{30DE1480-F3C1-47D2-8624-A177B4A21687}">
      <dsp:nvSpPr>
        <dsp:cNvPr id="0" name=""/>
        <dsp:cNvSpPr/>
      </dsp:nvSpPr>
      <dsp:spPr>
        <a:xfrm>
          <a:off x="1007057" y="320360"/>
          <a:ext cx="452445" cy="24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29088-2F31-4F70-88DE-9C2A6439EB03}">
      <dsp:nvSpPr>
        <dsp:cNvPr id="0" name=""/>
        <dsp:cNvSpPr/>
      </dsp:nvSpPr>
      <dsp:spPr>
        <a:xfrm rot="5400000">
          <a:off x="236358" y="265629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317674" y="302456"/>
        <a:ext cx="242785" cy="279062"/>
      </dsp:txXfrm>
    </dsp:sp>
    <dsp:sp modelId="{C85833EC-93C3-4E31-8D38-C2493BA8C6A8}">
      <dsp:nvSpPr>
        <dsp:cNvPr id="0" name=""/>
        <dsp:cNvSpPr/>
      </dsp:nvSpPr>
      <dsp:spPr>
        <a:xfrm rot="5400000">
          <a:off x="426093" y="609747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507409" y="646574"/>
        <a:ext cx="242785" cy="279062"/>
      </dsp:txXfrm>
    </dsp:sp>
    <dsp:sp modelId="{F3876AB2-505B-48AD-81BD-0F3509AA51D8}">
      <dsp:nvSpPr>
        <dsp:cNvPr id="0" name=""/>
        <dsp:cNvSpPr/>
      </dsp:nvSpPr>
      <dsp:spPr>
        <a:xfrm>
          <a:off x="0" y="664478"/>
          <a:ext cx="437850" cy="24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D463D-9035-4385-A3A7-6091B06AF3BB}">
      <dsp:nvSpPr>
        <dsp:cNvPr id="0" name=""/>
        <dsp:cNvSpPr/>
      </dsp:nvSpPr>
      <dsp:spPr>
        <a:xfrm rot="5400000">
          <a:off x="807024" y="609747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888340" y="646574"/>
        <a:ext cx="242785" cy="279062"/>
      </dsp:txXfrm>
    </dsp:sp>
    <dsp:sp modelId="{B78B3BAA-BA56-4309-AFCA-868EE621E8E9}">
      <dsp:nvSpPr>
        <dsp:cNvPr id="0" name=""/>
        <dsp:cNvSpPr/>
      </dsp:nvSpPr>
      <dsp:spPr>
        <a:xfrm rot="5400000">
          <a:off x="617288" y="953865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698604" y="990692"/>
        <a:ext cx="242785" cy="279062"/>
      </dsp:txXfrm>
    </dsp:sp>
    <dsp:sp modelId="{7D909A90-2D01-4F1E-BFF1-1460AF4600E8}">
      <dsp:nvSpPr>
        <dsp:cNvPr id="0" name=""/>
        <dsp:cNvSpPr/>
      </dsp:nvSpPr>
      <dsp:spPr>
        <a:xfrm>
          <a:off x="1007057" y="1008597"/>
          <a:ext cx="452445" cy="24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B05DD-D6B3-4B45-9097-7027E363BD5C}">
      <dsp:nvSpPr>
        <dsp:cNvPr id="0" name=""/>
        <dsp:cNvSpPr/>
      </dsp:nvSpPr>
      <dsp:spPr>
        <a:xfrm rot="5400000">
          <a:off x="236358" y="953865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317674" y="990692"/>
        <a:ext cx="242785" cy="279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exanderlolis.com/authorization-in-a-microservices-world#authorization-flow-overvie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7" Type="http://schemas.openxmlformats.org/officeDocument/2006/relationships/hyperlink" Target="https://learn.microsoft.com/en-us/aspnet/core/security/authorization/introdu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bp.io/en/abp/latest/Authorization" TargetMode="External"/><Relationship Id="rId5" Type="http://schemas.openxmlformats.org/officeDocument/2006/relationships/hyperlink" Target="https://www.alexanderlolis.com/authorization-in-a-microservices-world" TargetMode="External"/><Relationship Id="rId4" Type="http://schemas.openxmlformats.org/officeDocument/2006/relationships/hyperlink" Target="https://halilibrahimkalkan.com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in Microservice / Distributed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  <a:p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force authorization?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PEP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Enforcement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 API Gateway? In the current service?</a:t>
            </a:r>
            <a:b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perform the authorization logic?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PDP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Decision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 current process? In a dedicated service?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obtain the data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perform the authorization logic?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PIP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Information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Direct database access? Collect on-demand? Pre-duplicate?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manage policies and permissions?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PAP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Administration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Typically, on a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04185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77B458-ABFA-5D96-E109-6A527F54D9A2}"/>
              </a:ext>
            </a:extLst>
          </p:cNvPr>
          <p:cNvSpPr txBox="1"/>
          <p:nvPr/>
        </p:nvSpPr>
        <p:spPr>
          <a:xfrm>
            <a:off x="1291472" y="6481738"/>
            <a:ext cx="103694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Image source: </a:t>
            </a:r>
            <a:r>
              <a:rPr lang="en-US" sz="1600" dirty="0">
                <a:hlinkClick r:id="rId3"/>
              </a:rPr>
              <a:t>https://www.alexanderlolis.com/authorization-in-a-microservices-world#authorization-flow-overview</a:t>
            </a:r>
            <a:r>
              <a:rPr lang="en-US" sz="1600" dirty="0"/>
              <a:t> </a:t>
            </a:r>
          </a:p>
        </p:txBody>
      </p:sp>
      <p:pic>
        <p:nvPicPr>
          <p:cNvPr id="1028" name="Picture 4" descr="Authorization Overview">
            <a:extLst>
              <a:ext uri="{FF2B5EF4-FFF2-40B4-BE49-F238E27FC236}">
                <a16:creationId xmlns:a16="http://schemas.microsoft.com/office/drawing/2014/main" id="{EBFA4825-32EE-C395-62FF-88BD295FE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7135"/>
            <a:ext cx="8305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666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4435A-892E-457D-FD49-098C0BECB96F}"/>
              </a:ext>
            </a:extLst>
          </p:cNvPr>
          <p:cNvSpPr txBox="1"/>
          <p:nvPr/>
        </p:nvSpPr>
        <p:spPr>
          <a:xfrm>
            <a:off x="1234126" y="2832132"/>
            <a:ext cx="183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with access token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60CA88-012D-ADF8-0546-63CD399D7EDD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3039392" y="2388053"/>
            <a:ext cx="0" cy="89608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90B5441-FD4A-5AD3-497F-C71368E54510}"/>
              </a:ext>
            </a:extLst>
          </p:cNvPr>
          <p:cNvSpPr/>
          <p:nvPr/>
        </p:nvSpPr>
        <p:spPr>
          <a:xfrm>
            <a:off x="1313389" y="3284139"/>
            <a:ext cx="3452005" cy="5536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Your HTTP API / Microservice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A731EF-3B26-65EB-B27F-05BAD4D20E7C}"/>
              </a:ext>
            </a:extLst>
          </p:cNvPr>
          <p:cNvSpPr txBox="1"/>
          <p:nvPr/>
        </p:nvSpPr>
        <p:spPr>
          <a:xfrm>
            <a:off x="1321588" y="2429635"/>
            <a:ext cx="1634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HTTP Request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7AE6DE-A91A-B7F6-527F-C5E860DF8B42}"/>
              </a:ext>
            </a:extLst>
          </p:cNvPr>
          <p:cNvSpPr/>
          <p:nvPr/>
        </p:nvSpPr>
        <p:spPr>
          <a:xfrm>
            <a:off x="1952633" y="1834380"/>
            <a:ext cx="2173517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 Application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04905F-5569-E70A-317B-79B394860869}"/>
              </a:ext>
            </a:extLst>
          </p:cNvPr>
          <p:cNvSpPr/>
          <p:nvPr/>
        </p:nvSpPr>
        <p:spPr>
          <a:xfrm>
            <a:off x="1313389" y="4870363"/>
            <a:ext cx="1680376" cy="779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64699B-C451-D3EC-13CB-B2F0AD4F399F}"/>
              </a:ext>
            </a:extLst>
          </p:cNvPr>
          <p:cNvSpPr/>
          <p:nvPr/>
        </p:nvSpPr>
        <p:spPr>
          <a:xfrm>
            <a:off x="3085018" y="4870363"/>
            <a:ext cx="1680376" cy="77922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Resources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E64C4-A4F6-A5AE-2DDC-F194EC47EFE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153577" y="3837812"/>
            <a:ext cx="0" cy="103255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B1650F-45EE-967B-8B48-A3AE3E05A974}"/>
              </a:ext>
            </a:extLst>
          </p:cNvPr>
          <p:cNvCxnSpPr>
            <a:cxnSpLocks/>
          </p:cNvCxnSpPr>
          <p:nvPr/>
        </p:nvCxnSpPr>
        <p:spPr>
          <a:xfrm>
            <a:off x="3931266" y="3837812"/>
            <a:ext cx="0" cy="103255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exagon 21">
            <a:extLst>
              <a:ext uri="{FF2B5EF4-FFF2-40B4-BE49-F238E27FC236}">
                <a16:creationId xmlns:a16="http://schemas.microsoft.com/office/drawing/2014/main" id="{ADBE2187-B36F-8990-A9B4-E3CEB541E4A3}"/>
              </a:ext>
            </a:extLst>
          </p:cNvPr>
          <p:cNvSpPr/>
          <p:nvPr/>
        </p:nvSpPr>
        <p:spPr>
          <a:xfrm>
            <a:off x="5485065" y="2943020"/>
            <a:ext cx="2116034" cy="1235910"/>
          </a:xfrm>
          <a:prstGeom prst="hex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Permissions / Authorization Data &amp; Logic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0291D1-EF73-4FFD-F2CA-65E09F145AC3}"/>
              </a:ext>
            </a:extLst>
          </p:cNvPr>
          <p:cNvCxnSpPr>
            <a:stCxn id="9" idx="3"/>
            <a:endCxn id="22" idx="3"/>
          </p:cNvCxnSpPr>
          <p:nvPr/>
        </p:nvCxnSpPr>
        <p:spPr>
          <a:xfrm flipV="1">
            <a:off x="4765394" y="3560975"/>
            <a:ext cx="719671" cy="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34C2FBB-9DAC-5CAE-5D7A-F5E8958022D5}"/>
              </a:ext>
            </a:extLst>
          </p:cNvPr>
          <p:cNvSpPr/>
          <p:nvPr/>
        </p:nvSpPr>
        <p:spPr>
          <a:xfrm>
            <a:off x="8320770" y="2943020"/>
            <a:ext cx="1879908" cy="12359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Administration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027D38-D620-6FC8-0C9C-4B633F7CB8FE}"/>
              </a:ext>
            </a:extLst>
          </p:cNvPr>
          <p:cNvCxnSpPr>
            <a:cxnSpLocks/>
            <a:stCxn id="22" idx="0"/>
            <a:endCxn id="29" idx="1"/>
          </p:cNvCxnSpPr>
          <p:nvPr/>
        </p:nvCxnSpPr>
        <p:spPr>
          <a:xfrm>
            <a:off x="7601099" y="3560975"/>
            <a:ext cx="719671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496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External Authorization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5959501" y="1913324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5959502" y="2712718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128882" y="2712718"/>
            <a:ext cx="1810246" cy="105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344644" y="2964604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D415C8-6C42-CBCC-1AC1-712E76AAE99A}"/>
              </a:ext>
            </a:extLst>
          </p:cNvPr>
          <p:cNvSpPr/>
          <p:nvPr/>
        </p:nvSpPr>
        <p:spPr>
          <a:xfrm>
            <a:off x="8128882" y="4238044"/>
            <a:ext cx="1810246" cy="111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Authorization Service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61DDBF8-6851-9324-55DE-8C2A9CEEEA75}"/>
              </a:ext>
            </a:extLst>
          </p:cNvPr>
          <p:cNvSpPr/>
          <p:nvPr/>
        </p:nvSpPr>
        <p:spPr>
          <a:xfrm>
            <a:off x="8534398" y="3328656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C5320D1-8F65-7A1A-43A1-1601BEC88D06}"/>
              </a:ext>
            </a:extLst>
          </p:cNvPr>
          <p:cNvSpPr/>
          <p:nvPr/>
        </p:nvSpPr>
        <p:spPr>
          <a:xfrm>
            <a:off x="8548975" y="4920242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10344644" y="4517930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829506" y="2263182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699512" y="3240818"/>
            <a:ext cx="429370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9939128" y="3240818"/>
            <a:ext cx="40551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49092E-13BE-F449-DAFC-C63241971543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9034005" y="3768918"/>
            <a:ext cx="0" cy="46912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36B28-74FF-3688-E04C-6BE53EC1879A}"/>
              </a:ext>
            </a:extLst>
          </p:cNvPr>
          <p:cNvCxnSpPr>
            <a:stCxn id="11" idx="3"/>
            <a:endCxn id="18" idx="2"/>
          </p:cNvCxnSpPr>
          <p:nvPr/>
        </p:nvCxnSpPr>
        <p:spPr>
          <a:xfrm flipV="1">
            <a:off x="9939128" y="4794144"/>
            <a:ext cx="405516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obtain the application data?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Directly read from service’s database?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Send data on the authorization service call?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Pre-duplicate the data into authorization service’s database?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Other problems: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Network delays / problems on authorization service call.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service become a bottleneck.</a:t>
            </a: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7BFB210B-9CCA-C9BE-B20E-8413B92AFC9A}"/>
              </a:ext>
            </a:extLst>
          </p:cNvPr>
          <p:cNvSpPr/>
          <p:nvPr/>
        </p:nvSpPr>
        <p:spPr>
          <a:xfrm>
            <a:off x="8548975" y="5952297"/>
            <a:ext cx="970059" cy="349857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?PIP?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D8CF89-8C6D-02C5-F2CD-DA619C110787}"/>
              </a:ext>
            </a:extLst>
          </p:cNvPr>
          <p:cNvCxnSpPr>
            <a:cxnSpLocks/>
          </p:cNvCxnSpPr>
          <p:nvPr/>
        </p:nvCxnSpPr>
        <p:spPr>
          <a:xfrm>
            <a:off x="9048129" y="5270099"/>
            <a:ext cx="0" cy="68219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06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Check on API Gateway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5959501" y="1913324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5959502" y="2712718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128882" y="2712718"/>
            <a:ext cx="1810246" cy="105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344644" y="2964604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D415C8-6C42-CBCC-1AC1-712E76AAE99A}"/>
              </a:ext>
            </a:extLst>
          </p:cNvPr>
          <p:cNvSpPr/>
          <p:nvPr/>
        </p:nvSpPr>
        <p:spPr>
          <a:xfrm>
            <a:off x="8128882" y="4238044"/>
            <a:ext cx="1810246" cy="111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Authorization Service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61DDBF8-6851-9324-55DE-8C2A9CEEEA75}"/>
              </a:ext>
            </a:extLst>
          </p:cNvPr>
          <p:cNvSpPr/>
          <p:nvPr/>
        </p:nvSpPr>
        <p:spPr>
          <a:xfrm>
            <a:off x="6323935" y="3324967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C5320D1-8F65-7A1A-43A1-1601BEC88D06}"/>
              </a:ext>
            </a:extLst>
          </p:cNvPr>
          <p:cNvSpPr/>
          <p:nvPr/>
        </p:nvSpPr>
        <p:spPr>
          <a:xfrm>
            <a:off x="8548975" y="4920242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10344644" y="4517930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829506" y="2263182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699512" y="3240818"/>
            <a:ext cx="429370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9939128" y="3240818"/>
            <a:ext cx="40551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36B28-74FF-3688-E04C-6BE53EC1879A}"/>
              </a:ext>
            </a:extLst>
          </p:cNvPr>
          <p:cNvCxnSpPr>
            <a:stCxn id="11" idx="3"/>
            <a:endCxn id="18" idx="2"/>
          </p:cNvCxnSpPr>
          <p:nvPr/>
        </p:nvCxnSpPr>
        <p:spPr>
          <a:xfrm flipV="1">
            <a:off x="9939128" y="4794144"/>
            <a:ext cx="405516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Decouple authorization logic from the microservice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Prevent microservice call for unauthorized requests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Requires custom logic in API Gateway – restricts gateway technology selection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Maps permissions with HTTP details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only know the HTTP request details (like route &amp; HTTP method)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369C4957-B2FB-543B-60C3-0A26C2DA5D66}"/>
              </a:ext>
            </a:extLst>
          </p:cNvPr>
          <p:cNvCxnSpPr>
            <a:stCxn id="7" idx="2"/>
            <a:endCxn id="11" idx="1"/>
          </p:cNvCxnSpPr>
          <p:nvPr/>
        </p:nvCxnSpPr>
        <p:spPr>
          <a:xfrm rot="16200000" flipH="1">
            <a:off x="6966581" y="3631843"/>
            <a:ext cx="1025227" cy="1299375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54A038-C652-0E24-C420-F7B511214ADA}"/>
              </a:ext>
            </a:extLst>
          </p:cNvPr>
          <p:cNvCxnSpPr>
            <a:cxnSpLocks/>
          </p:cNvCxnSpPr>
          <p:nvPr/>
        </p:nvCxnSpPr>
        <p:spPr>
          <a:xfrm>
            <a:off x="9048129" y="5270099"/>
            <a:ext cx="0" cy="68219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C49D3164-5DC8-8D69-1BA0-1180EAF7A661}"/>
              </a:ext>
            </a:extLst>
          </p:cNvPr>
          <p:cNvSpPr/>
          <p:nvPr/>
        </p:nvSpPr>
        <p:spPr>
          <a:xfrm>
            <a:off x="8548975" y="5952297"/>
            <a:ext cx="970059" cy="349857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?PIP?</a:t>
            </a:r>
          </a:p>
        </p:txBody>
      </p:sp>
    </p:spTree>
    <p:extLst>
      <p:ext uri="{BB962C8B-B14F-4D97-AF65-F5344CB8AC3E}">
        <p14:creationId xmlns:p14="http://schemas.microsoft.com/office/powerpoint/2010/main" val="115139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Authorization 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6223455" y="1875619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6223456" y="2675013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392836" y="1875932"/>
            <a:ext cx="1810246" cy="2049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608598" y="2625239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8451507" y="4327452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093460" y="2225477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963466" y="3202591"/>
            <a:ext cx="429370" cy="522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cxnSpLocks/>
          </p:cNvCxnSpPr>
          <p:nvPr/>
        </p:nvCxnSpPr>
        <p:spPr>
          <a:xfrm>
            <a:off x="10203082" y="2889501"/>
            <a:ext cx="41274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Decouple authorization logic from the microservice logic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data is available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authorization logic is possible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be a problem if you have microservices developed with different platforms (.NET, Java, Phyton…)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E60C1D5-CEA0-AC16-FA5A-5D4C0AB89C6F}"/>
              </a:ext>
            </a:extLst>
          </p:cNvPr>
          <p:cNvSpPr/>
          <p:nvPr/>
        </p:nvSpPr>
        <p:spPr>
          <a:xfrm>
            <a:off x="8474700" y="2507530"/>
            <a:ext cx="1639292" cy="13386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Authorization</a:t>
            </a:r>
          </a:p>
          <a:p>
            <a:pPr algn="ctr"/>
            <a:r>
              <a:rPr lang="en-US" sz="1400" dirty="0"/>
              <a:t>Library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3392DC84-8938-9C8D-99D3-4F2F80C3BB53}"/>
              </a:ext>
            </a:extLst>
          </p:cNvPr>
          <p:cNvSpPr/>
          <p:nvPr/>
        </p:nvSpPr>
        <p:spPr>
          <a:xfrm>
            <a:off x="8606676" y="3091991"/>
            <a:ext cx="1395167" cy="65100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PEP + PDP + PIP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02803C-A29A-53A2-0BF7-C69AE5D40B0A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>
            <a:off x="9294346" y="3846136"/>
            <a:ext cx="0" cy="48131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69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User Interface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Check All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a list of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granted permissions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of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we need it?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/ hide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menu items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headers, toolbars, etc.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/ hide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parts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buttons, etc.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the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client-side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for a SPA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B6BAD5-352C-715C-4716-27BC76CD2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819" y="1690688"/>
            <a:ext cx="5611331" cy="49244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753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Administration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Manage All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and manage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a role or user.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we need it?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manage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single place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 the application.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99219-AA1D-20A0-0E72-9FF66E3FD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18" y="1709542"/>
            <a:ext cx="5459535" cy="49088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1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Storing Permission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microservice have their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own permission tables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their own databases?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manage (load and save) permissions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get all permissions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 much responsibility to the service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 permission database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services directly connects to that database over an authorization library.</a:t>
            </a:r>
          </a:p>
        </p:txBody>
      </p:sp>
    </p:spTree>
    <p:extLst>
      <p:ext uri="{BB962C8B-B14F-4D97-AF65-F5344CB8AC3E}">
        <p14:creationId xmlns:p14="http://schemas.microsoft.com/office/powerpoint/2010/main" val="14281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Check/Manage All Permissions: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Ask to all microservices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demand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Problems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Service discovery, performance, too much load on the services, hard to manage (change) permissions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all permissions in microservices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pre-cache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a central place?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Very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manage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refresh such a cache (an arbitrary data change may affect many users’ permissions), the cache would be too big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permissions in a central place, in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management service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Ideal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on/off style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minimal dependencies to microservice internals</a:t>
            </a:r>
          </a:p>
        </p:txBody>
      </p:sp>
    </p:spTree>
    <p:extLst>
      <p:ext uri="{BB962C8B-B14F-4D97-AF65-F5344CB8AC3E}">
        <p14:creationId xmlns:p14="http://schemas.microsoft.com/office/powerpoint/2010/main" val="219165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Types &amp; Requirements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Architectural Discussions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Solutions and Tradeoffs</a:t>
            </a:r>
          </a:p>
        </p:txBody>
      </p:sp>
    </p:spTree>
    <p:extLst>
      <p:ext uri="{BB962C8B-B14F-4D97-AF65-F5344CB8AC3E}">
        <p14:creationId xmlns:p14="http://schemas.microsoft.com/office/powerpoint/2010/main" val="212782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Inter-microservice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3590" cy="466725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Option #1: No authorization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Define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endpoints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inter-microservice communication &amp; restrict access out of the API Gateway!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same endpoints, allow access based on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HTTP header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Options #2: Authorize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Pass access token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service calls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Re-authenticate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via client credentials flow and manage client permissions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User-context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available operations vs background tasks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5AD005-157F-6D89-B6C2-2767E59864EB}"/>
              </a:ext>
            </a:extLst>
          </p:cNvPr>
          <p:cNvSpPr/>
          <p:nvPr/>
        </p:nvSpPr>
        <p:spPr>
          <a:xfrm>
            <a:off x="8252073" y="1845865"/>
            <a:ext cx="2270097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D4E76-448C-27C2-C614-4950D9D7F002}"/>
              </a:ext>
            </a:extLst>
          </p:cNvPr>
          <p:cNvSpPr/>
          <p:nvPr/>
        </p:nvSpPr>
        <p:spPr>
          <a:xfrm>
            <a:off x="8252073" y="2728001"/>
            <a:ext cx="2270098" cy="4434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30D18B-E437-56B1-7FCC-F28F91905EBC}"/>
              </a:ext>
            </a:extLst>
          </p:cNvPr>
          <p:cNvSpPr/>
          <p:nvPr/>
        </p:nvSpPr>
        <p:spPr>
          <a:xfrm>
            <a:off x="7267613" y="3993746"/>
            <a:ext cx="1740010" cy="4362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6F32FF-43B3-0B95-8F01-A4339060C41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387122" y="2195723"/>
            <a:ext cx="0" cy="53227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AD9541D-4CC0-2DB3-60AE-B6038F1EB5A8}"/>
              </a:ext>
            </a:extLst>
          </p:cNvPr>
          <p:cNvSpPr/>
          <p:nvPr/>
        </p:nvSpPr>
        <p:spPr>
          <a:xfrm>
            <a:off x="9387122" y="3993746"/>
            <a:ext cx="1740010" cy="4362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F03EA8-018D-93E9-0AD8-1FAB6B796F02}"/>
              </a:ext>
            </a:extLst>
          </p:cNvPr>
          <p:cNvCxnSpPr/>
          <p:nvPr/>
        </p:nvCxnSpPr>
        <p:spPr>
          <a:xfrm>
            <a:off x="8517118" y="3171428"/>
            <a:ext cx="0" cy="82231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EBF6FE-5F8D-4748-9837-5DB5A7E864B7}"/>
              </a:ext>
            </a:extLst>
          </p:cNvPr>
          <p:cNvCxnSpPr/>
          <p:nvPr/>
        </p:nvCxnSpPr>
        <p:spPr>
          <a:xfrm>
            <a:off x="9853964" y="3171428"/>
            <a:ext cx="0" cy="82231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91E4A28-973D-018E-990D-A680E37FE3A3}"/>
              </a:ext>
            </a:extLst>
          </p:cNvPr>
          <p:cNvSpPr txBox="1"/>
          <p:nvPr/>
        </p:nvSpPr>
        <p:spPr>
          <a:xfrm>
            <a:off x="11275653" y="3269788"/>
            <a:ext cx="8931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50119C5-FF35-03FD-ECA9-DA1F8F62F4C0}"/>
              </a:ext>
            </a:extLst>
          </p:cNvPr>
          <p:cNvCxnSpPr>
            <a:stCxn id="6" idx="2"/>
            <a:endCxn id="30" idx="2"/>
          </p:cNvCxnSpPr>
          <p:nvPr/>
        </p:nvCxnSpPr>
        <p:spPr>
          <a:xfrm rot="16200000" flipH="1">
            <a:off x="9197372" y="3370193"/>
            <a:ext cx="12700" cy="2119509"/>
          </a:xfrm>
          <a:prstGeom prst="bentConnector3">
            <a:avLst>
              <a:gd name="adj1" fmla="val 3427827"/>
            </a:avLst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060185C-3D6A-D0F5-1139-296323527078}"/>
              </a:ext>
            </a:extLst>
          </p:cNvPr>
          <p:cNvSpPr txBox="1"/>
          <p:nvPr/>
        </p:nvSpPr>
        <p:spPr>
          <a:xfrm>
            <a:off x="8211933" y="4914738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Authorization?</a:t>
            </a:r>
          </a:p>
        </p:txBody>
      </p:sp>
    </p:spTree>
    <p:extLst>
      <p:ext uri="{BB962C8B-B14F-4D97-AF65-F5344CB8AC3E}">
        <p14:creationId xmlns:p14="http://schemas.microsoft.com/office/powerpoint/2010/main" val="272979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001CCB5-6F41-6C7C-5471-BC8848D2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 Management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D821F1-BB7C-8010-DD38-887D3DE89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97" y="1770200"/>
            <a:ext cx="5586454" cy="17637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8C49AC-9769-91F0-0385-33ED029E6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520" y="1770200"/>
            <a:ext cx="5366538" cy="42250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5337DE-D518-E12C-27A2-6F58214740A1}"/>
              </a:ext>
            </a:extLst>
          </p:cNvPr>
          <p:cNvSpPr txBox="1"/>
          <p:nvPr/>
        </p:nvSpPr>
        <p:spPr>
          <a:xfrm>
            <a:off x="2257058" y="1400868"/>
            <a:ext cx="227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Define Permissions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BA705-AA0E-676D-E676-A9335474A6AB}"/>
              </a:ext>
            </a:extLst>
          </p:cNvPr>
          <p:cNvSpPr txBox="1"/>
          <p:nvPr/>
        </p:nvSpPr>
        <p:spPr>
          <a:xfrm>
            <a:off x="7982849" y="1426510"/>
            <a:ext cx="222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Check Permissions</a:t>
            </a:r>
          </a:p>
        </p:txBody>
      </p:sp>
      <p:pic>
        <p:nvPicPr>
          <p:cNvPr id="13" name="Picture 2" descr="authorization-new-permission-ui-localized">
            <a:extLst>
              <a:ext uri="{FF2B5EF4-FFF2-40B4-BE49-F238E27FC236}">
                <a16:creationId xmlns:a16="http://schemas.microsoft.com/office/drawing/2014/main" id="{0E7864BE-D03C-4C56-BC6C-13A720B3B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7" y="4040687"/>
            <a:ext cx="5586454" cy="25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71F40B-ACA3-6F4B-04AA-9B2D96C31597}"/>
              </a:ext>
            </a:extLst>
          </p:cNvPr>
          <p:cNvSpPr txBox="1"/>
          <p:nvPr/>
        </p:nvSpPr>
        <p:spPr>
          <a:xfrm>
            <a:off x="2257058" y="3692969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 Grant Permissions</a:t>
            </a:r>
          </a:p>
        </p:txBody>
      </p:sp>
    </p:spTree>
    <p:extLst>
      <p:ext uri="{BB962C8B-B14F-4D97-AF65-F5344CB8AC3E}">
        <p14:creationId xmlns:p14="http://schemas.microsoft.com/office/powerpoint/2010/main" val="271620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 Definition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F48BF-761A-64B5-7170-61D8ECFD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235449"/>
            <a:ext cx="10515599" cy="22574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name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Localized permission display name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Other dependencies: features, global features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E5081E-4DA6-90A0-30D9-33A516BE6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84772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Permissions in Microservices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D5B0C7-01CF-3252-5F00-731D97EA8873}"/>
              </a:ext>
            </a:extLst>
          </p:cNvPr>
          <p:cNvSpPr/>
          <p:nvPr/>
        </p:nvSpPr>
        <p:spPr>
          <a:xfrm>
            <a:off x="5614603" y="1788804"/>
            <a:ext cx="3501118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1</a:t>
            </a:r>
            <a:br>
              <a:rPr lang="en-US" dirty="0"/>
            </a:br>
            <a:endParaRPr lang="en-US" dirty="0"/>
          </a:p>
          <a:p>
            <a:r>
              <a:rPr lang="en-US" sz="1600" dirty="0">
                <a:solidFill>
                  <a:srgbClr val="FFFF00"/>
                </a:solidFill>
              </a:rPr>
              <a:t>Permission A,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AF7747-5344-3F34-486C-7D8723F5C77B}"/>
              </a:ext>
            </a:extLst>
          </p:cNvPr>
          <p:cNvSpPr/>
          <p:nvPr/>
        </p:nvSpPr>
        <p:spPr>
          <a:xfrm>
            <a:off x="5614602" y="3060495"/>
            <a:ext cx="3501118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2</a:t>
            </a:r>
            <a:br>
              <a:rPr lang="en-US" dirty="0"/>
            </a:br>
            <a:endParaRPr lang="en-US" dirty="0"/>
          </a:p>
          <a:p>
            <a:r>
              <a:rPr lang="en-US" sz="1600" dirty="0">
                <a:solidFill>
                  <a:srgbClr val="FFFF00"/>
                </a:solidFill>
              </a:rPr>
              <a:t>Permission C, D, 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6973AB-D3FB-7E81-F4A9-2AA6707C1F78}"/>
              </a:ext>
            </a:extLst>
          </p:cNvPr>
          <p:cNvSpPr/>
          <p:nvPr/>
        </p:nvSpPr>
        <p:spPr>
          <a:xfrm>
            <a:off x="9477292" y="2773018"/>
            <a:ext cx="1876508" cy="15107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Permission</a:t>
            </a:r>
            <a:br>
              <a:rPr lang="en-US" sz="1600" dirty="0"/>
            </a:br>
            <a:r>
              <a:rPr lang="en-US" sz="1600" dirty="0"/>
              <a:t>Management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9B95AC-03DF-9B78-3745-8439751FF83F}"/>
              </a:ext>
            </a:extLst>
          </p:cNvPr>
          <p:cNvSpPr/>
          <p:nvPr/>
        </p:nvSpPr>
        <p:spPr>
          <a:xfrm>
            <a:off x="5614601" y="4332186"/>
            <a:ext cx="3501118" cy="93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Permission</a:t>
            </a:r>
            <a:br>
              <a:rPr lang="en-US" dirty="0"/>
            </a:br>
            <a:r>
              <a:rPr lang="en-US" dirty="0"/>
              <a:t>Management</a:t>
            </a:r>
            <a:br>
              <a:rPr lang="en-US" dirty="0"/>
            </a:br>
            <a:r>
              <a:rPr lang="en-US" dirty="0"/>
              <a:t>Microservice</a:t>
            </a:r>
            <a:endParaRPr lang="en-US" sz="1600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C23E75-EF66-3F26-10E9-C5352A8F086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9115721" y="2255425"/>
            <a:ext cx="636379" cy="73883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DF3434-3380-A45C-9E3D-74B45BCACC6E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9115720" y="3527116"/>
            <a:ext cx="361572" cy="127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CDB441-3CF9-3E73-5E5F-992B9F321813}"/>
              </a:ext>
            </a:extLst>
          </p:cNvPr>
          <p:cNvCxnSpPr>
            <a:cxnSpLocks/>
            <a:stCxn id="9" idx="3"/>
            <a:endCxn id="8" idx="3"/>
          </p:cNvCxnSpPr>
          <p:nvPr/>
        </p:nvCxnSpPr>
        <p:spPr>
          <a:xfrm flipV="1">
            <a:off x="9115719" y="4062522"/>
            <a:ext cx="636381" cy="73628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2D0D05-F87B-C5BF-6D4D-F980AD05F4FB}"/>
              </a:ext>
            </a:extLst>
          </p:cNvPr>
          <p:cNvCxnSpPr>
            <a:cxnSpLocks/>
            <a:stCxn id="31" idx="3"/>
            <a:endCxn id="9" idx="1"/>
          </p:cNvCxnSpPr>
          <p:nvPr/>
        </p:nvCxnSpPr>
        <p:spPr>
          <a:xfrm>
            <a:off x="5114478" y="4798807"/>
            <a:ext cx="500123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3AFD31-F5CF-B5EB-8AB9-50E7F9B7C359}"/>
              </a:ext>
            </a:extLst>
          </p:cNvPr>
          <p:cNvSpPr txBox="1"/>
          <p:nvPr/>
        </p:nvSpPr>
        <p:spPr>
          <a:xfrm>
            <a:off x="572091" y="2891224"/>
            <a:ext cx="424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Permission Management  UI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6E39D4-59BA-8965-FB9B-6DA187FB8079}"/>
              </a:ext>
            </a:extLst>
          </p:cNvPr>
          <p:cNvSpPr txBox="1"/>
          <p:nvPr/>
        </p:nvSpPr>
        <p:spPr>
          <a:xfrm>
            <a:off x="9738810" y="4332186"/>
            <a:ext cx="2327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Permission Groups</a:t>
            </a:r>
            <a:br>
              <a:rPr lang="en-US" dirty="0"/>
            </a:br>
            <a:r>
              <a:rPr lang="en-US" dirty="0"/>
              <a:t>Permission Definitions</a:t>
            </a:r>
          </a:p>
          <a:p>
            <a:r>
              <a:rPr lang="en-US" dirty="0"/>
              <a:t>Permission Grants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1DD886-47C6-9146-CAA4-B46D62F26DB9}"/>
              </a:ext>
            </a:extLst>
          </p:cNvPr>
          <p:cNvSpPr/>
          <p:nvPr/>
        </p:nvSpPr>
        <p:spPr>
          <a:xfrm>
            <a:off x="7607430" y="1879268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07E715-0BEB-20F0-7FBE-19F8C3920D85}"/>
              </a:ext>
            </a:extLst>
          </p:cNvPr>
          <p:cNvSpPr/>
          <p:nvPr/>
        </p:nvSpPr>
        <p:spPr>
          <a:xfrm>
            <a:off x="7607430" y="3146269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11D3AC-A040-7256-DA16-B0B30BFE8577}"/>
              </a:ext>
            </a:extLst>
          </p:cNvPr>
          <p:cNvSpPr/>
          <p:nvPr/>
        </p:nvSpPr>
        <p:spPr>
          <a:xfrm>
            <a:off x="7607430" y="4422785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8778800-AC4B-9B0F-5DF3-E756B8907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46" y="3352889"/>
            <a:ext cx="4624332" cy="2891836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422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5" grpId="0"/>
      <p:bldP spid="17" grpId="0"/>
      <p:bldP spid="27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Updating Permission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49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startup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;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single </a:t>
            </a:r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hash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all permission definitions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Compare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the hash in the distributed cache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Serialize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save permission definitions (only changed / new ones)</a:t>
            </a:r>
          </a:p>
          <a:p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Update the </a:t>
            </a:r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stamp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inform other services</a:t>
            </a:r>
          </a:p>
          <a:p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sz="1800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name</a:t>
            </a:r>
            <a:r>
              <a:rPr lang="en-US" sz="18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 a cache key prefix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725507-237A-1E00-130B-F242B99394E4}"/>
              </a:ext>
            </a:extLst>
          </p:cNvPr>
          <p:cNvSpPr/>
          <p:nvPr/>
        </p:nvSpPr>
        <p:spPr>
          <a:xfrm>
            <a:off x="6060341" y="1839977"/>
            <a:ext cx="1623777" cy="1204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 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C73981-81C2-EDDD-289C-6378889C620B}"/>
              </a:ext>
            </a:extLst>
          </p:cNvPr>
          <p:cNvSpPr/>
          <p:nvPr/>
        </p:nvSpPr>
        <p:spPr>
          <a:xfrm>
            <a:off x="6150552" y="2270524"/>
            <a:ext cx="1447457" cy="6464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Static Permission Definitions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8C0967-05A1-A19D-277B-A9D785F16C90}"/>
              </a:ext>
            </a:extLst>
          </p:cNvPr>
          <p:cNvSpPr/>
          <p:nvPr/>
        </p:nvSpPr>
        <p:spPr>
          <a:xfrm>
            <a:off x="10190176" y="1825625"/>
            <a:ext cx="1623777" cy="1219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Distributed Cache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5CAD24FD-7A76-DBD9-BDD6-5303A63AA728}"/>
              </a:ext>
            </a:extLst>
          </p:cNvPr>
          <p:cNvSpPr/>
          <p:nvPr/>
        </p:nvSpPr>
        <p:spPr>
          <a:xfrm>
            <a:off x="8528811" y="2310887"/>
            <a:ext cx="676574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hash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85B673-DE66-5574-16CE-11D042F5EEC8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7598009" y="2423650"/>
            <a:ext cx="93080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AD632704-7466-931E-6D59-B8CD4F10DF0F}"/>
              </a:ext>
            </a:extLst>
          </p:cNvPr>
          <p:cNvSpPr/>
          <p:nvPr/>
        </p:nvSpPr>
        <p:spPr>
          <a:xfrm>
            <a:off x="10272526" y="2310887"/>
            <a:ext cx="1459076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ms_A_hash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C2D2B6-4B62-9E20-16B4-1405FA4A2CA1}"/>
              </a:ext>
            </a:extLst>
          </p:cNvPr>
          <p:cNvCxnSpPr>
            <a:stCxn id="7" idx="0"/>
            <a:endCxn id="14" idx="3"/>
          </p:cNvCxnSpPr>
          <p:nvPr/>
        </p:nvCxnSpPr>
        <p:spPr>
          <a:xfrm flipV="1">
            <a:off x="9205385" y="2423649"/>
            <a:ext cx="1067141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F45DBC-65E0-C5E0-BF9D-D77F73FF9152}"/>
              </a:ext>
            </a:extLst>
          </p:cNvPr>
          <p:cNvSpPr txBox="1"/>
          <p:nvPr/>
        </p:nvSpPr>
        <p:spPr>
          <a:xfrm>
            <a:off x="7655613" y="2138802"/>
            <a:ext cx="832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calculate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0666EF-16F7-9536-0C86-BFAC613004F8}"/>
              </a:ext>
            </a:extLst>
          </p:cNvPr>
          <p:cNvSpPr txBox="1"/>
          <p:nvPr/>
        </p:nvSpPr>
        <p:spPr>
          <a:xfrm>
            <a:off x="9322582" y="2143351"/>
            <a:ext cx="826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compare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EB209D-0088-DBF9-8DE7-ABEDFEFDD0A3}"/>
              </a:ext>
            </a:extLst>
          </p:cNvPr>
          <p:cNvSpPr/>
          <p:nvPr/>
        </p:nvSpPr>
        <p:spPr>
          <a:xfrm>
            <a:off x="10190175" y="3499345"/>
            <a:ext cx="1623777" cy="775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Permission</a:t>
            </a:r>
            <a:br>
              <a:rPr lang="en-US" sz="1200" dirty="0"/>
            </a:br>
            <a:r>
              <a:rPr lang="en-US" sz="1200" dirty="0"/>
              <a:t>Management</a:t>
            </a:r>
            <a:br>
              <a:rPr lang="en-US" sz="1200" dirty="0"/>
            </a:br>
            <a:r>
              <a:rPr lang="en-US" sz="1200" dirty="0"/>
              <a:t>Database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C37B7AC-47F9-E0F7-16E6-99C83B1B33EF}"/>
              </a:ext>
            </a:extLst>
          </p:cNvPr>
          <p:cNvCxnSpPr>
            <a:cxnSpLocks/>
            <a:stCxn id="5" idx="2"/>
            <a:endCxn id="21" idx="2"/>
          </p:cNvCxnSpPr>
          <p:nvPr/>
        </p:nvCxnSpPr>
        <p:spPr>
          <a:xfrm rot="16200000" flipH="1">
            <a:off x="8047207" y="1744076"/>
            <a:ext cx="970043" cy="3315894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Hexagon 23">
            <a:extLst>
              <a:ext uri="{FF2B5EF4-FFF2-40B4-BE49-F238E27FC236}">
                <a16:creationId xmlns:a16="http://schemas.microsoft.com/office/drawing/2014/main" id="{9E1CE1DB-278D-637A-FDA5-7F930CD397FE}"/>
              </a:ext>
            </a:extLst>
          </p:cNvPr>
          <p:cNvSpPr/>
          <p:nvPr/>
        </p:nvSpPr>
        <p:spPr>
          <a:xfrm>
            <a:off x="10270475" y="2664183"/>
            <a:ext cx="1459076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perm_stamp</a:t>
            </a:r>
            <a:endParaRPr lang="en-US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F4BCE8-DC13-8D69-9A00-4BBE711D4842}"/>
              </a:ext>
            </a:extLst>
          </p:cNvPr>
          <p:cNvCxnSpPr>
            <a:cxnSpLocks/>
            <a:endCxn id="24" idx="3"/>
          </p:cNvCxnSpPr>
          <p:nvPr/>
        </p:nvCxnSpPr>
        <p:spPr>
          <a:xfrm>
            <a:off x="7598009" y="2776946"/>
            <a:ext cx="267246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A0F81C-00C0-6258-C62D-629EBA34341F}"/>
              </a:ext>
            </a:extLst>
          </p:cNvPr>
          <p:cNvSpPr txBox="1"/>
          <p:nvPr/>
        </p:nvSpPr>
        <p:spPr>
          <a:xfrm>
            <a:off x="8523116" y="2748415"/>
            <a:ext cx="83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update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B06D21-2490-E6C8-0B07-3AE1C59E1FCA}"/>
              </a:ext>
            </a:extLst>
          </p:cNvPr>
          <p:cNvSpPr txBox="1"/>
          <p:nvPr/>
        </p:nvSpPr>
        <p:spPr>
          <a:xfrm>
            <a:off x="6992203" y="3575283"/>
            <a:ext cx="302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Serialize &amp; save permission definitions</a:t>
            </a:r>
          </a:p>
        </p:txBody>
      </p:sp>
    </p:spTree>
    <p:extLst>
      <p:ext uri="{BB962C8B-B14F-4D97-AF65-F5344CB8AC3E}">
        <p14:creationId xmlns:p14="http://schemas.microsoft.com/office/powerpoint/2010/main" val="363367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9" grpId="0"/>
      <p:bldP spid="20" grpId="0"/>
      <p:bldP spid="24" grpId="0" animBg="1"/>
      <p:bldP spid="34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Getting Permission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078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demand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;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cache stamp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use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in-memory cache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if up to date</a:t>
            </a:r>
          </a:p>
          <a:p>
            <a:pPr lvl="1"/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frequency control (30 seconds)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&amp;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deserialize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definitions if different</a:t>
            </a:r>
          </a:p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startup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;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Pre-cache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definitions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725507-237A-1E00-130B-F242B99394E4}"/>
              </a:ext>
            </a:extLst>
          </p:cNvPr>
          <p:cNvSpPr/>
          <p:nvPr/>
        </p:nvSpPr>
        <p:spPr>
          <a:xfrm>
            <a:off x="5686433" y="1839977"/>
            <a:ext cx="2939246" cy="1659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Permission Microservice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C73981-81C2-EDDD-289C-6378889C620B}"/>
              </a:ext>
            </a:extLst>
          </p:cNvPr>
          <p:cNvSpPr/>
          <p:nvPr/>
        </p:nvSpPr>
        <p:spPr>
          <a:xfrm>
            <a:off x="5775356" y="2257365"/>
            <a:ext cx="996392" cy="11620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Static Permission Definitions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8C0967-05A1-A19D-277B-A9D785F16C90}"/>
              </a:ext>
            </a:extLst>
          </p:cNvPr>
          <p:cNvSpPr/>
          <p:nvPr/>
        </p:nvSpPr>
        <p:spPr>
          <a:xfrm>
            <a:off x="10262962" y="1893863"/>
            <a:ext cx="1623777" cy="1605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Distributed Cache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EB209D-0088-DBF9-8DE7-ABEDFEFDD0A3}"/>
              </a:ext>
            </a:extLst>
          </p:cNvPr>
          <p:cNvSpPr/>
          <p:nvPr/>
        </p:nvSpPr>
        <p:spPr>
          <a:xfrm>
            <a:off x="10262961" y="4149282"/>
            <a:ext cx="1623777" cy="775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Permission</a:t>
            </a:r>
            <a:br>
              <a:rPr lang="en-US" sz="1200" dirty="0"/>
            </a:br>
            <a:r>
              <a:rPr lang="en-US" sz="1200" dirty="0"/>
              <a:t>Management</a:t>
            </a:r>
            <a:br>
              <a:rPr lang="en-US" sz="1200" dirty="0"/>
            </a:br>
            <a:r>
              <a:rPr lang="en-US" sz="1200" dirty="0"/>
              <a:t>Database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C37B7AC-47F9-E0F7-16E6-99C83B1B33EF}"/>
              </a:ext>
            </a:extLst>
          </p:cNvPr>
          <p:cNvCxnSpPr>
            <a:cxnSpLocks/>
            <a:stCxn id="10" idx="2"/>
            <a:endCxn id="21" idx="2"/>
          </p:cNvCxnSpPr>
          <p:nvPr/>
        </p:nvCxnSpPr>
        <p:spPr>
          <a:xfrm rot="16200000" flipH="1">
            <a:off x="8414435" y="2688456"/>
            <a:ext cx="1117526" cy="2579526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Hexagon 23">
            <a:extLst>
              <a:ext uri="{FF2B5EF4-FFF2-40B4-BE49-F238E27FC236}">
                <a16:creationId xmlns:a16="http://schemas.microsoft.com/office/drawing/2014/main" id="{9E1CE1DB-278D-637A-FDA5-7F930CD397FE}"/>
              </a:ext>
            </a:extLst>
          </p:cNvPr>
          <p:cNvSpPr/>
          <p:nvPr/>
        </p:nvSpPr>
        <p:spPr>
          <a:xfrm>
            <a:off x="10345311" y="3147526"/>
            <a:ext cx="1459076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perm_stamp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A0F81C-00C0-6258-C62D-629EBA34341F}"/>
              </a:ext>
            </a:extLst>
          </p:cNvPr>
          <p:cNvSpPr txBox="1"/>
          <p:nvPr/>
        </p:nvSpPr>
        <p:spPr>
          <a:xfrm>
            <a:off x="8597666" y="2980770"/>
            <a:ext cx="1696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Check cache stamp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B06D21-2490-E6C8-0B07-3AE1C59E1FCA}"/>
              </a:ext>
            </a:extLst>
          </p:cNvPr>
          <p:cNvSpPr txBox="1"/>
          <p:nvPr/>
        </p:nvSpPr>
        <p:spPr>
          <a:xfrm>
            <a:off x="7158045" y="4542103"/>
            <a:ext cx="363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&amp; deserialize permission definitions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557B69-1235-B0FF-B3AC-57AC790F6822}"/>
              </a:ext>
            </a:extLst>
          </p:cNvPr>
          <p:cNvSpPr/>
          <p:nvPr/>
        </p:nvSpPr>
        <p:spPr>
          <a:xfrm>
            <a:off x="6852047" y="2273762"/>
            <a:ext cx="1662775" cy="11456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Dynamic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Permission Store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5E3BA03A-42B9-52F6-09BD-F93915698844}"/>
              </a:ext>
            </a:extLst>
          </p:cNvPr>
          <p:cNvSpPr/>
          <p:nvPr/>
        </p:nvSpPr>
        <p:spPr>
          <a:xfrm>
            <a:off x="6973870" y="3134659"/>
            <a:ext cx="1451211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perm_stamp</a:t>
            </a:r>
            <a:endParaRPr lang="en-US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EFCD1E-7B44-5FD6-65EF-D570F3F36949}"/>
              </a:ext>
            </a:extLst>
          </p:cNvPr>
          <p:cNvSpPr/>
          <p:nvPr/>
        </p:nvSpPr>
        <p:spPr>
          <a:xfrm>
            <a:off x="6960222" y="2776946"/>
            <a:ext cx="1464859" cy="3116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In-Memory Cache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F4BCE8-DC13-8D69-9A00-4BBE711D4842}"/>
              </a:ext>
            </a:extLst>
          </p:cNvPr>
          <p:cNvCxnSpPr>
            <a:cxnSpLocks/>
            <a:stCxn id="22" idx="0"/>
            <a:endCxn id="24" idx="3"/>
          </p:cNvCxnSpPr>
          <p:nvPr/>
        </p:nvCxnSpPr>
        <p:spPr>
          <a:xfrm>
            <a:off x="8425081" y="3247422"/>
            <a:ext cx="1920230" cy="12867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0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4" grpId="0"/>
      <p:bldP spid="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Integration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Introduced the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IntegrationService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]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attribute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Default HTTP API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URL prefix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/integration-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api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/…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instead of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api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/…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 disabled by default, but can be enabled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C3EB3-C3F2-A1C2-838E-23FF3E090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989" y="2423457"/>
            <a:ext cx="66675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5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Based Permissions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CDD40-4F46-5289-8CD1-6521C325C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4234"/>
            <a:ext cx="6538010" cy="2680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B56567-E8B7-4C9E-D735-B5CE74F66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953" y="3134222"/>
            <a:ext cx="7181850" cy="344805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ED60B91-6759-DCF2-5AFC-057F883EE7E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875934" y="4275011"/>
            <a:ext cx="2935019" cy="583236"/>
          </a:xfrm>
          <a:prstGeom prst="bentConnector3">
            <a:avLst>
              <a:gd name="adj1" fmla="val -105"/>
            </a:avLst>
          </a:prstGeom>
          <a:ln w="2540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47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Filtering with Permissions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2C384B-D4A1-AB64-8D36-E99816645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40261"/>
            <a:ext cx="10809607" cy="280589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EB7E51-2E11-07B1-4EC3-C2F36565B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809606" cy="933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Need to get a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list of resources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(entities),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filtered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based on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business rules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user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preferences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297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Pre-built authorization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Examples:</a:t>
            </a:r>
          </a:p>
          <a:p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Casbin</a:t>
            </a:r>
            <a:b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 authorization library that supports access control models like ACL, RBAC, ABAC</a:t>
            </a: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Cerbos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Open source, decoupled access control for your software</a:t>
            </a:r>
            <a:endParaRPr lang="en-US" sz="32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Keycloak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Identity and Access Management</a:t>
            </a:r>
          </a:p>
        </p:txBody>
      </p:sp>
    </p:spTree>
    <p:extLst>
      <p:ext uri="{BB962C8B-B14F-4D97-AF65-F5344CB8AC3E}">
        <p14:creationId xmlns:p14="http://schemas.microsoft.com/office/powerpoint/2010/main" val="236169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BC5C6BCD-C50A-8C90-FB14-EFE4E01A9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99202"/>
            <a:ext cx="2349905" cy="574845"/>
          </a:xfrm>
          <a:prstGeom prst="rect">
            <a:avLst/>
          </a:prstGeom>
        </p:spPr>
      </p:pic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24CAD372-B142-4EB8-EC23-BF7ACEF323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52677"/>
            <a:ext cx="1669819" cy="574844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B7BD4D82-3C27-5D80-7E8A-A7C68B2A71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4845" cy="574845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FB89352D-BFA5-997E-F2D4-59FF9598F2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21" y="2445727"/>
            <a:ext cx="570524" cy="5705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F7FED6-A3A2-912F-A643-6446D108DC37}"/>
              </a:ext>
            </a:extLst>
          </p:cNvPr>
          <p:cNvSpPr txBox="1"/>
          <p:nvPr/>
        </p:nvSpPr>
        <p:spPr>
          <a:xfrm>
            <a:off x="1593619" y="1793444"/>
            <a:ext cx="629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2007, Computer Engineering, </a:t>
            </a:r>
            <a:r>
              <a:rPr lang="en-US" dirty="0" err="1"/>
              <a:t>Sakarya</a:t>
            </a:r>
            <a:r>
              <a:rPr lang="en-US" dirty="0"/>
              <a:t> University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E30803-2304-9731-D2EB-5D546AEED5BE}"/>
              </a:ext>
            </a:extLst>
          </p:cNvPr>
          <p:cNvSpPr txBox="1"/>
          <p:nvPr/>
        </p:nvSpPr>
        <p:spPr>
          <a:xfrm>
            <a:off x="1593618" y="2546323"/>
            <a:ext cx="726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2007 - 2015: Software developer, software architect, team leader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CC5B27-88E5-0AFE-50E3-E8E181CCE32D}"/>
              </a:ext>
            </a:extLst>
          </p:cNvPr>
          <p:cNvSpPr txBox="1"/>
          <p:nvPr/>
        </p:nvSpPr>
        <p:spPr>
          <a:xfrm>
            <a:off x="3399890" y="3401958"/>
            <a:ext cx="556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2016 - ∞: Co-founder, software architect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B5F01-E10C-2B2C-9A70-8D981E493A3D}"/>
              </a:ext>
            </a:extLst>
          </p:cNvPr>
          <p:cNvSpPr txBox="1"/>
          <p:nvPr/>
        </p:nvSpPr>
        <p:spPr>
          <a:xfrm>
            <a:off x="2693548" y="4255433"/>
            <a:ext cx="616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2013 - ∞: Lead developer of the open source ABP Framework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CB99BCC-210F-CBDF-B4EF-31DD71338D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07716"/>
            <a:ext cx="570524" cy="5705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CBC9451-9C27-831B-914E-11C7A47DA08F}"/>
              </a:ext>
            </a:extLst>
          </p:cNvPr>
          <p:cNvSpPr txBox="1"/>
          <p:nvPr/>
        </p:nvSpPr>
        <p:spPr>
          <a:xfrm>
            <a:off x="1523382" y="5006151"/>
            <a:ext cx="744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Multi-threading, distributed systems, OOP, DDD, software architectures.. etc.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7CD280A-7CB2-02B4-5153-3806AE3201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7753" y="390996"/>
            <a:ext cx="3027844" cy="6177614"/>
          </a:xfrm>
          <a:prstGeom prst="rect">
            <a:avLst/>
          </a:prstGeom>
        </p:spPr>
      </p:pic>
      <p:pic>
        <p:nvPicPr>
          <p:cNvPr id="34" name="Picture 33" descr="Shape&#10;&#10;Description automatically generated with low confidence">
            <a:extLst>
              <a:ext uri="{FF2B5EF4-FFF2-40B4-BE49-F238E27FC236}">
                <a16:creationId xmlns:a16="http://schemas.microsoft.com/office/drawing/2014/main" id="{B9FF7D09-B135-8B4C-D55E-374A94A956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62755"/>
            <a:ext cx="570524" cy="57052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22178D7-97A8-AF48-763E-FDEDC7F66668}"/>
              </a:ext>
            </a:extLst>
          </p:cNvPr>
          <p:cNvSpPr txBox="1"/>
          <p:nvPr/>
        </p:nvSpPr>
        <p:spPr>
          <a:xfrm>
            <a:off x="1523382" y="5763351"/>
            <a:ext cx="687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Highly active coder, mostly open source.</a:t>
            </a:r>
          </a:p>
        </p:txBody>
      </p:sp>
    </p:spTree>
    <p:extLst>
      <p:ext uri="{BB962C8B-B14F-4D97-AF65-F5344CB8AC3E}">
        <p14:creationId xmlns:p14="http://schemas.microsoft.com/office/powerpoint/2010/main" val="75966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8" grpId="0"/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This Presentation</a:t>
            </a:r>
          </a:p>
          <a:p>
            <a:pPr marL="0" indent="0">
              <a:buNone/>
            </a:pP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Contact Me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Home: 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https://halilibrahimkalkan.com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@hikalkan | Twitter: @hibrahimkalkan</a:t>
            </a: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</a:t>
            </a:r>
          </a:p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in a Microservices World</a:t>
            </a:r>
            <a:b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https://www.alexanderlolis.com/authorization-in-a-microservices-world</a:t>
            </a: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Authorization</a:t>
            </a:r>
            <a:b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https://docs.abp.io/en/abp/latest/Authorization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Authorization</a:t>
            </a:r>
            <a:b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https://learn.microsoft.com/en-us/aspnet/core/security/authorization/introduction</a:t>
            </a: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5585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1816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vs Authorization</a:t>
            </a:r>
          </a:p>
        </p:txBody>
      </p:sp>
      <p:pic>
        <p:nvPicPr>
          <p:cNvPr id="1026" name="Picture 2" descr="Authentication vs. Authorization | Okta">
            <a:extLst>
              <a:ext uri="{FF2B5EF4-FFF2-40B4-BE49-F238E27FC236}">
                <a16:creationId xmlns:a16="http://schemas.microsoft.com/office/drawing/2014/main" id="{69B4318D-83DB-79A0-144A-12A3B6C15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153" y="1404441"/>
            <a:ext cx="7150873" cy="446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CC8211-E4F0-1ADE-0A30-05AA3D0608CC}"/>
              </a:ext>
            </a:extLst>
          </p:cNvPr>
          <p:cNvSpPr txBox="1"/>
          <p:nvPr/>
        </p:nvSpPr>
        <p:spPr>
          <a:xfrm>
            <a:off x="2454301" y="5873737"/>
            <a:ext cx="7150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Image source: https://www.okta.com/identity-101/authentication-vs-authorization/</a:t>
            </a:r>
          </a:p>
        </p:txBody>
      </p:sp>
    </p:spTree>
    <p:extLst>
      <p:ext uri="{BB962C8B-B14F-4D97-AF65-F5344CB8AC3E}">
        <p14:creationId xmlns:p14="http://schemas.microsoft.com/office/powerpoint/2010/main" val="77703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Authorization Code Flow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8D61C3-67F7-A14F-D076-3FBE6136D21E}"/>
              </a:ext>
            </a:extLst>
          </p:cNvPr>
          <p:cNvSpPr txBox="1"/>
          <p:nvPr/>
        </p:nvSpPr>
        <p:spPr>
          <a:xfrm>
            <a:off x="8684930" y="3880899"/>
            <a:ext cx="1124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Access token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17F67F-8418-BEDB-7067-0C2A0B3837EE}"/>
              </a:ext>
            </a:extLst>
          </p:cNvPr>
          <p:cNvSpPr txBox="1"/>
          <p:nvPr/>
        </p:nvSpPr>
        <p:spPr>
          <a:xfrm rot="3004515">
            <a:off x="1858450" y="4479372"/>
            <a:ext cx="1770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Authorization code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C33BCE-F763-12CF-D0C3-FF28DCB09DDD}"/>
              </a:ext>
            </a:extLst>
          </p:cNvPr>
          <p:cNvSpPr txBox="1"/>
          <p:nvPr/>
        </p:nvSpPr>
        <p:spPr>
          <a:xfrm rot="18551945">
            <a:off x="1785116" y="2958009"/>
            <a:ext cx="1770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Authorization code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5883F2-86E5-8366-50B8-125F00D5AEF0}"/>
              </a:ext>
            </a:extLst>
          </p:cNvPr>
          <p:cNvSpPr txBox="1"/>
          <p:nvPr/>
        </p:nvSpPr>
        <p:spPr>
          <a:xfrm rot="18551945">
            <a:off x="1254845" y="2781945"/>
            <a:ext cx="1974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Needs authentication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36FF1B-9A96-0ED0-FB7E-A897FFF84308}"/>
              </a:ext>
            </a:extLst>
          </p:cNvPr>
          <p:cNvSpPr/>
          <p:nvPr/>
        </p:nvSpPr>
        <p:spPr>
          <a:xfrm>
            <a:off x="2861331" y="1861297"/>
            <a:ext cx="335871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Web Application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C8C30A-4AD7-2244-5436-1C9B945C111B}"/>
              </a:ext>
            </a:extLst>
          </p:cNvPr>
          <p:cNvSpPr/>
          <p:nvPr/>
        </p:nvSpPr>
        <p:spPr>
          <a:xfrm>
            <a:off x="2861330" y="5312103"/>
            <a:ext cx="3358716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(The Authority)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9" name="Picture 2" descr="Image result for browser">
            <a:extLst>
              <a:ext uri="{FF2B5EF4-FFF2-40B4-BE49-F238E27FC236}">
                <a16:creationId xmlns:a16="http://schemas.microsoft.com/office/drawing/2014/main" id="{0601C2C0-07A4-B084-C4E3-945CE525E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29" y="3648408"/>
            <a:ext cx="515091" cy="51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A1FB4B0-ED80-BA91-BC0C-05CAC6806697}"/>
              </a:ext>
            </a:extLst>
          </p:cNvPr>
          <p:cNvSpPr txBox="1"/>
          <p:nvPr/>
        </p:nvSpPr>
        <p:spPr>
          <a:xfrm>
            <a:off x="808231" y="3752064"/>
            <a:ext cx="882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browser</a:t>
            </a:r>
            <a:endParaRPr lang="en-US" sz="11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E57CAC0-D5FC-0384-8CCF-52D462EC21D7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891675" y="2414972"/>
            <a:ext cx="969654" cy="123343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00B73F-37CE-D6D3-9A0A-BECC1FD4AD2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891675" y="4163499"/>
            <a:ext cx="969654" cy="11486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D99C08-A0AA-6DFA-A531-A0CD6E9C7A18}"/>
              </a:ext>
            </a:extLst>
          </p:cNvPr>
          <p:cNvCxnSpPr>
            <a:cxnSpLocks/>
          </p:cNvCxnSpPr>
          <p:nvPr/>
        </p:nvCxnSpPr>
        <p:spPr>
          <a:xfrm>
            <a:off x="2066192" y="4123592"/>
            <a:ext cx="1043357" cy="1187258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190D894-07AA-3883-14C6-D38FE3796892}"/>
              </a:ext>
            </a:extLst>
          </p:cNvPr>
          <p:cNvCxnSpPr>
            <a:cxnSpLocks/>
          </p:cNvCxnSpPr>
          <p:nvPr/>
        </p:nvCxnSpPr>
        <p:spPr>
          <a:xfrm flipV="1">
            <a:off x="2052084" y="2414972"/>
            <a:ext cx="1038299" cy="126389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16115FB-0BE8-4592-29FF-EA36A4A8193E}"/>
              </a:ext>
            </a:extLst>
          </p:cNvPr>
          <p:cNvSpPr txBox="1"/>
          <p:nvPr/>
        </p:nvSpPr>
        <p:spPr>
          <a:xfrm rot="3004515">
            <a:off x="1775818" y="4656763"/>
            <a:ext cx="957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Redirects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81AA31-95F9-6E58-63FB-FA96D97E2772}"/>
              </a:ext>
            </a:extLst>
          </p:cNvPr>
          <p:cNvCxnSpPr/>
          <p:nvPr/>
        </p:nvCxnSpPr>
        <p:spPr>
          <a:xfrm>
            <a:off x="3551275" y="2414970"/>
            <a:ext cx="0" cy="28958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30A00B3-8D99-A3DE-7502-562689CFB497}"/>
              </a:ext>
            </a:extLst>
          </p:cNvPr>
          <p:cNvSpPr txBox="1"/>
          <p:nvPr/>
        </p:nvSpPr>
        <p:spPr>
          <a:xfrm>
            <a:off x="3561702" y="3429000"/>
            <a:ext cx="820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Token</a:t>
            </a:r>
          </a:p>
          <a:p>
            <a:r>
              <a:rPr lang="en-US" sz="1600" dirty="0">
                <a:solidFill>
                  <a:srgbClr val="00B050"/>
                </a:solidFill>
              </a:rPr>
              <a:t>request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FDFA72A-B37D-2125-85E6-143622CFF72F}"/>
              </a:ext>
            </a:extLst>
          </p:cNvPr>
          <p:cNvCxnSpPr/>
          <p:nvPr/>
        </p:nvCxnSpPr>
        <p:spPr>
          <a:xfrm flipV="1">
            <a:off x="4499528" y="2414970"/>
            <a:ext cx="0" cy="28958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25030A8-6252-4F9B-2C44-9767DFDD65AE}"/>
              </a:ext>
            </a:extLst>
          </p:cNvPr>
          <p:cNvSpPr txBox="1"/>
          <p:nvPr/>
        </p:nvSpPr>
        <p:spPr>
          <a:xfrm>
            <a:off x="4510161" y="3433916"/>
            <a:ext cx="1272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Id Token</a:t>
            </a:r>
          </a:p>
          <a:p>
            <a:r>
              <a:rPr lang="en-US" sz="1600" dirty="0">
                <a:solidFill>
                  <a:srgbClr val="00B050"/>
                </a:solidFill>
              </a:rPr>
              <a:t>Access Token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C68239-11F1-4F56-5627-AD5C8D8351A8}"/>
              </a:ext>
            </a:extLst>
          </p:cNvPr>
          <p:cNvSpPr txBox="1"/>
          <p:nvPr/>
        </p:nvSpPr>
        <p:spPr>
          <a:xfrm>
            <a:off x="3590908" y="5864523"/>
            <a:ext cx="1899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(Login &amp; Consent UI)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5B7AF5-ED53-D251-3EDB-199C0765E782}"/>
              </a:ext>
            </a:extLst>
          </p:cNvPr>
          <p:cNvSpPr/>
          <p:nvPr/>
        </p:nvSpPr>
        <p:spPr>
          <a:xfrm>
            <a:off x="7085339" y="3609826"/>
            <a:ext cx="1459503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Gateway</a:t>
            </a:r>
          </a:p>
        </p:txBody>
      </p:sp>
      <p:graphicFrame>
        <p:nvGraphicFramePr>
          <p:cNvPr id="53" name="Diagram 52">
            <a:extLst>
              <a:ext uri="{FF2B5EF4-FFF2-40B4-BE49-F238E27FC236}">
                <a16:creationId xmlns:a16="http://schemas.microsoft.com/office/drawing/2014/main" id="{8BA43ED6-B035-90E7-12E4-8B3DBDD488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9478872"/>
              </p:ext>
            </p:extLst>
          </p:nvPr>
        </p:nvGraphicFramePr>
        <p:xfrm>
          <a:off x="9663265" y="3100108"/>
          <a:ext cx="1459503" cy="15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0BF9D7FC-DCFC-A4FB-D691-DF0CA55F854E}"/>
              </a:ext>
            </a:extLst>
          </p:cNvPr>
          <p:cNvSpPr txBox="1"/>
          <p:nvPr/>
        </p:nvSpPr>
        <p:spPr>
          <a:xfrm>
            <a:off x="9663265" y="4518853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Microservices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40B3A3-12DD-7213-54EE-F23216186FF3}"/>
              </a:ext>
            </a:extLst>
          </p:cNvPr>
          <p:cNvCxnSpPr>
            <a:cxnSpLocks/>
          </p:cNvCxnSpPr>
          <p:nvPr/>
        </p:nvCxnSpPr>
        <p:spPr>
          <a:xfrm>
            <a:off x="6220046" y="2414970"/>
            <a:ext cx="1019653" cy="119229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CA4B4BA-F63E-3E41-FA96-B85DE82DA694}"/>
              </a:ext>
            </a:extLst>
          </p:cNvPr>
          <p:cNvCxnSpPr>
            <a:cxnSpLocks/>
          </p:cNvCxnSpPr>
          <p:nvPr/>
        </p:nvCxnSpPr>
        <p:spPr>
          <a:xfrm flipH="1">
            <a:off x="6230473" y="4350275"/>
            <a:ext cx="3578996" cy="9605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CD269A1-461F-9E6B-4D90-B559CBE45A96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8544842" y="3886663"/>
            <a:ext cx="138389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43FB670-8361-945C-B4A0-91BBD827DBA0}"/>
              </a:ext>
            </a:extLst>
          </p:cNvPr>
          <p:cNvSpPr txBox="1"/>
          <p:nvPr/>
        </p:nvSpPr>
        <p:spPr>
          <a:xfrm rot="2959306">
            <a:off x="6282040" y="2811824"/>
            <a:ext cx="1258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Access token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FD58C5-47DE-6F84-B3B4-98ACDE20CDB6}"/>
              </a:ext>
            </a:extLst>
          </p:cNvPr>
          <p:cNvSpPr txBox="1"/>
          <p:nvPr/>
        </p:nvSpPr>
        <p:spPr>
          <a:xfrm rot="20728788">
            <a:off x="7423286" y="4830505"/>
            <a:ext cx="100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01088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 animBg="1"/>
      <p:bldP spid="37" grpId="0" animBg="1"/>
      <p:bldP spid="40" grpId="0"/>
      <p:bldP spid="45" grpId="0"/>
      <p:bldP spid="47" grpId="0"/>
      <p:bldP spid="49" grpId="0"/>
      <p:bldP spid="50" grpId="0"/>
      <p:bldP spid="51" grpId="0" animBg="1"/>
      <p:bldGraphic spid="53" grpId="0">
        <p:bldAsOne/>
      </p:bldGraphic>
      <p:bldP spid="54" grpId="0"/>
      <p:bldP spid="58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Storing the Access Token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DD0938-ABF7-24B2-5AC1-909F4281B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84891"/>
            <a:ext cx="8786567" cy="50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43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Access Token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C06A5-F310-22BA-3908-2EC5F485C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60640"/>
            <a:ext cx="5697772" cy="505309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FE9612-7D2A-5AA3-8199-1B365016F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024" y="1825625"/>
            <a:ext cx="449977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Standard claims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Sub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User Id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Role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Roles of the user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Scope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Allowed scopes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your custom claims</a:t>
            </a:r>
          </a:p>
        </p:txBody>
      </p:sp>
    </p:spTree>
    <p:extLst>
      <p:ext uri="{BB962C8B-B14F-4D97-AF65-F5344CB8AC3E}">
        <p14:creationId xmlns:p14="http://schemas.microsoft.com/office/powerpoint/2010/main" val="98882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Claims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based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On/off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style permissions (typically user and role based)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a permission database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policies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permission database &amp; apply custom logic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permission database &amp; apply custom logic based on the requested resource</a:t>
            </a:r>
          </a:p>
        </p:txBody>
      </p:sp>
    </p:spTree>
    <p:extLst>
      <p:ext uri="{BB962C8B-B14F-4D97-AF65-F5344CB8AC3E}">
        <p14:creationId xmlns:p14="http://schemas.microsoft.com/office/powerpoint/2010/main" val="213501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based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or client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X do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 on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Z?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(X)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edit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(Y)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(Z)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information?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allow if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 is locked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product was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created by the user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has permission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edit products (permissions are managed by admin users)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any of user’s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roles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has permission to edit products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Only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user is working in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department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product belongs to</a:t>
            </a:r>
          </a:p>
        </p:txBody>
      </p:sp>
    </p:spTree>
    <p:extLst>
      <p:ext uri="{BB962C8B-B14F-4D97-AF65-F5344CB8AC3E}">
        <p14:creationId xmlns:p14="http://schemas.microsoft.com/office/powerpoint/2010/main" val="176200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1415</Words>
  <Application>Microsoft Office PowerPoint</Application>
  <PresentationFormat>Widescreen</PresentationFormat>
  <Paragraphs>263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Euclid Circular B</vt:lpstr>
      <vt:lpstr>Office Theme</vt:lpstr>
      <vt:lpstr>Authorization in Microservice / Distributed Systems</vt:lpstr>
      <vt:lpstr>Agenda</vt:lpstr>
      <vt:lpstr>About Me: Halil İbrahim Kalkan</vt:lpstr>
      <vt:lpstr>Authentication vs Authorization</vt:lpstr>
      <vt:lpstr>Authentication The Authorization Code Flow</vt:lpstr>
      <vt:lpstr>Authentication Storing the Access Token</vt:lpstr>
      <vt:lpstr>Authentication The Access Token</vt:lpstr>
      <vt:lpstr>Authorization Types</vt:lpstr>
      <vt:lpstr>Authorization Resource based policy</vt:lpstr>
      <vt:lpstr>Authorization Components</vt:lpstr>
      <vt:lpstr>PowerPoint Presentation</vt:lpstr>
      <vt:lpstr>Authorization</vt:lpstr>
      <vt:lpstr>Discussion: External Authorization Service</vt:lpstr>
      <vt:lpstr>Discussion: Check on API Gateway</vt:lpstr>
      <vt:lpstr>Discussion: Authorization Library</vt:lpstr>
      <vt:lpstr>User Interface Check All Permissions</vt:lpstr>
      <vt:lpstr>Administration Manage All Permissions</vt:lpstr>
      <vt:lpstr>Storing Permission Data</vt:lpstr>
      <vt:lpstr>Check/Manage All Permissions: How?</vt:lpstr>
      <vt:lpstr>Inter-microservice authorization</vt:lpstr>
      <vt:lpstr>ABP: Permission Management</vt:lpstr>
      <vt:lpstr>ABP: Permission Definition</vt:lpstr>
      <vt:lpstr>ABP: Permissions in Microservices</vt:lpstr>
      <vt:lpstr>ABP: Updating Permission Definitions</vt:lpstr>
      <vt:lpstr>ABP: Getting Permission Definitions</vt:lpstr>
      <vt:lpstr>ABP: Integration Services</vt:lpstr>
      <vt:lpstr>Resource Based Permissions</vt:lpstr>
      <vt:lpstr>Filtering with Permissions</vt:lpstr>
      <vt:lpstr>Pre-built authorization systems</vt:lpstr>
      <vt:lpstr>Thanks!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114</cp:revision>
  <dcterms:created xsi:type="dcterms:W3CDTF">2022-02-27T10:42:11Z</dcterms:created>
  <dcterms:modified xsi:type="dcterms:W3CDTF">2022-10-09T12:03:50Z</dcterms:modified>
</cp:coreProperties>
</file>