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94" r:id="rId27"/>
    <p:sldId id="289" r:id="rId28"/>
    <p:sldId id="298" r:id="rId29"/>
    <p:sldId id="295" r:id="rId30"/>
    <p:sldId id="296" r:id="rId31"/>
    <p:sldId id="305" r:id="rId32"/>
    <p:sldId id="297" r:id="rId33"/>
    <p:sldId id="306" r:id="rId34"/>
    <p:sldId id="299" r:id="rId35"/>
    <p:sldId id="300" r:id="rId36"/>
    <p:sldId id="301" r:id="rId37"/>
    <p:sldId id="307" r:id="rId38"/>
    <p:sldId id="308" r:id="rId39"/>
    <p:sldId id="309" r:id="rId40"/>
    <p:sldId id="302" r:id="rId41"/>
    <p:sldId id="303" r:id="rId42"/>
    <p:sldId id="313" r:id="rId43"/>
    <p:sldId id="304" r:id="rId44"/>
    <p:sldId id="314" r:id="rId45"/>
    <p:sldId id="312" r:id="rId46"/>
    <p:sldId id="310" r:id="rId47"/>
    <p:sldId id="315" r:id="rId48"/>
    <p:sldId id="311" r:id="rId49"/>
    <p:sldId id="316" r:id="rId50"/>
    <p:sldId id="321" r:id="rId51"/>
    <p:sldId id="317" r:id="rId52"/>
    <p:sldId id="318" r:id="rId53"/>
    <p:sldId id="319" r:id="rId54"/>
    <p:sldId id="320" r:id="rId55"/>
    <p:sldId id="269" r:id="rId56"/>
    <p:sldId id="270" r:id="rId57"/>
    <p:sldId id="27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674-C9A2-4FCE-8B7D-10A54D1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Multi-Tenancy Middleware Implementation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B2149-EA8D-49C3-A033-3BFC8F5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6" y="1075045"/>
            <a:ext cx="5674567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UI Design to Select the Tenant</a:t>
            </a:r>
            <a:endParaRPr lang="tr-TR" dirty="0"/>
          </a:p>
        </p:txBody>
      </p:sp>
      <p:pic>
        <p:nvPicPr>
          <p:cNvPr id="6146" name="Picture 2" descr="login-screen.png">
            <a:extLst>
              <a:ext uri="{FF2B5EF4-FFF2-40B4-BE49-F238E27FC236}">
                <a16:creationId xmlns:a16="http://schemas.microsoft.com/office/drawing/2014/main" id="{9ECD844A-EF42-4DD0-9874-2FE754483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396644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17304-B1FF-41BE-96BF-055208F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3" y="1075045"/>
            <a:ext cx="3409512" cy="5008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594-8274-430A-9526-7D91EBA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Authentication Cookie/Token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2F4C-D44D-44D7-8B73-056245C9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TenantId</a:t>
            </a:r>
            <a:r>
              <a:rPr lang="en-US" dirty="0"/>
              <a:t> to the authentication cookie on login.</a:t>
            </a:r>
          </a:p>
        </p:txBody>
      </p:sp>
    </p:spTree>
    <p:extLst>
      <p:ext uri="{BB962C8B-B14F-4D97-AF65-F5344CB8AC3E}">
        <p14:creationId xmlns:p14="http://schemas.microsoft.com/office/powerpoint/2010/main" val="271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848-0667-4F7B-998D-AC4FDB9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DF7-C484-45B1-B6AD-DBF9611DB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/ Data Isolation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4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432-5B99-4655-AC0D-3583AC3D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26445"/>
            <a:ext cx="7996688" cy="1142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1260B-DA81-4C1A-ADA9-C18250E7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119895"/>
            <a:ext cx="8134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42D-5EE9-4ED2-B070-C3AA318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4B45D-A9D0-45D7-A16A-B9B550073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71" y="1646238"/>
            <a:ext cx="11009058" cy="38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C53-E88A-4383-B517-205E570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 Manual Way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8B1D61-9ED4-4E60-A9E4-A24031B0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49" y="2493572"/>
            <a:ext cx="9000301" cy="2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879-0ECF-40EC-BF55-15FD731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08488-DA81-41AC-8821-8E4A0AFC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5"/>
            <a:ext cx="8995953" cy="55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4AE-3FC4-4289-AA1F-D610EF4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52A-4C1B-4918-A39C-305D9B88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Easy to implement</a:t>
            </a:r>
            <a:r>
              <a:rPr lang="en-US" dirty="0"/>
              <a:t> (especially using generic repository pattern - </a:t>
            </a:r>
            <a:r>
              <a:rPr lang="en-US" dirty="0" err="1"/>
              <a:t>IRepository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&gt;).</a:t>
            </a:r>
          </a:p>
          <a:p>
            <a:pPr lvl="1"/>
            <a:r>
              <a:rPr lang="en-US" b="1" dirty="0"/>
              <a:t>ORM Independent</a:t>
            </a:r>
            <a:r>
              <a:rPr lang="en-US" dirty="0"/>
              <a:t> (can be implemented for any ORM that supports </a:t>
            </a:r>
            <a:r>
              <a:rPr lang="en-US" dirty="0" err="1"/>
              <a:t>IQueryable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Central data-access</a:t>
            </a:r>
            <a:r>
              <a:rPr lang="en-US" dirty="0"/>
              <a:t> (common benefit).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</a:t>
            </a:r>
            <a:r>
              <a:rPr lang="en-US" b="1" dirty="0"/>
              <a:t>Can be bypassed</a:t>
            </a:r>
            <a:r>
              <a:rPr lang="en-US" dirty="0"/>
              <a:t> by directly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– Does not work for </a:t>
            </a:r>
            <a:r>
              <a:rPr lang="en-US" b="1" dirty="0"/>
              <a:t>navigation properties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to leak (Repository developer may forget it).</a:t>
            </a:r>
          </a:p>
        </p:txBody>
      </p:sp>
    </p:spTree>
    <p:extLst>
      <p:ext uri="{BB962C8B-B14F-4D97-AF65-F5344CB8AC3E}">
        <p14:creationId xmlns:p14="http://schemas.microsoft.com/office/powerpoint/2010/main" val="7967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B69-F2A2-4417-A4C6-8FCF7DF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51A77-CB5C-4E28-A992-5FF6732F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63" y="1194319"/>
            <a:ext cx="7217074" cy="53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8A5-5DDC-4827-A89D-5E4C049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9635-FDB7-4E20-AFC9-6615ACFD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Natively </a:t>
            </a:r>
            <a:r>
              <a:rPr lang="en-US" dirty="0"/>
              <a:t>works with EF Core.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navigation properties</a:t>
            </a:r>
            <a:r>
              <a:rPr lang="en-US" dirty="0"/>
              <a:t> as well.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does not support </a:t>
            </a:r>
            <a:r>
              <a:rPr lang="en-US" b="1" dirty="0"/>
              <a:t>multiple filters </a:t>
            </a:r>
            <a:r>
              <a:rPr lang="en-US" dirty="0"/>
              <a:t>and </a:t>
            </a:r>
            <a:r>
              <a:rPr lang="en-US" b="1" dirty="0"/>
              <a:t>enable/disable </a:t>
            </a:r>
            <a:r>
              <a:rPr lang="en-US" dirty="0"/>
              <a:t>individually (possible via workarounds).</a:t>
            </a:r>
          </a:p>
          <a:p>
            <a:pPr lvl="1"/>
            <a:r>
              <a:rPr lang="en-US" dirty="0"/>
              <a:t>Limited – Does not work if you directly work with </a:t>
            </a:r>
            <a:r>
              <a:rPr lang="en-US" b="1" dirty="0"/>
              <a:t>SQL, stored procedures</a:t>
            </a:r>
            <a:r>
              <a:rPr lang="en-US" dirty="0"/>
              <a:t>… etc.</a:t>
            </a:r>
          </a:p>
          <a:p>
            <a:pPr lvl="1"/>
            <a:r>
              <a:rPr lang="en-US" b="1" dirty="0"/>
              <a:t>Not available for all ORMs </a:t>
            </a:r>
            <a:r>
              <a:rPr lang="en-US" dirty="0"/>
              <a:t>and data access APIs (but available for EF Core, </a:t>
            </a:r>
            <a:r>
              <a:rPr lang="en-US" dirty="0" err="1"/>
              <a:t>Nhibernate</a:t>
            </a:r>
            <a:r>
              <a:rPr lang="en-US" dirty="0"/>
              <a:t> and even for EF 6.x)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4FC-1170-4E44-A812-E956110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Other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5A3F-3489-4681-A707-4D2FC3F9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 Level Security </a:t>
            </a:r>
            <a:r>
              <a:rPr lang="en-US" dirty="0"/>
              <a:t>– Available for SQL Server and Azure SQL Database.</a:t>
            </a:r>
          </a:p>
          <a:p>
            <a:pPr lvl="1"/>
            <a:r>
              <a:rPr lang="en-US" dirty="0"/>
              <a:t>Pros: Completely integrated to DBMS. Works for everything.</a:t>
            </a:r>
          </a:p>
          <a:p>
            <a:pPr lvl="1"/>
            <a:r>
              <a:rPr lang="en-US" dirty="0"/>
              <a:t>Cons: Relatively complex to implement. Specific to DBMS.</a:t>
            </a:r>
          </a:p>
          <a:p>
            <a:r>
              <a:rPr lang="en-US" b="1" dirty="0"/>
              <a:t>Azure Elastic Database Pool</a:t>
            </a:r>
          </a:p>
          <a:p>
            <a:pPr lvl="1"/>
            <a:r>
              <a:rPr lang="en-US" dirty="0"/>
              <a:t>Pros: Dynamically create databases per tenant. Easily scale.</a:t>
            </a:r>
          </a:p>
          <a:p>
            <a:pPr lvl="1"/>
            <a:r>
              <a:rPr lang="en-US" dirty="0"/>
              <a:t>Cons: Only for </a:t>
            </a:r>
            <a:r>
              <a:rPr lang="en-US" i="1" dirty="0" err="1"/>
              <a:t>db</a:t>
            </a:r>
            <a:r>
              <a:rPr lang="en-US" i="1" dirty="0"/>
              <a:t> per tenant</a:t>
            </a:r>
            <a:r>
              <a:rPr lang="en-US" dirty="0"/>
              <a:t> scenario. Has it’s own API. Has limitations.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6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59D-36A9-45E9-BC69-ED35D01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Setting Tenant Id for New Entities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AFFB-784C-4758-90DE-A1901A81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DbContext.SaveChanges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 new entities for change tracker,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 err="1"/>
              <a:t>IMultiTenant</a:t>
            </a:r>
            <a:r>
              <a:rPr lang="en-US" dirty="0"/>
              <a:t> entities,</a:t>
            </a:r>
            <a:br>
              <a:rPr lang="en-US" dirty="0"/>
            </a:br>
            <a:r>
              <a:rPr lang="en-US" dirty="0"/>
              <a:t>set current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In it’s constructor.</a:t>
            </a:r>
          </a:p>
          <a:p>
            <a:pPr lvl="1"/>
            <a:r>
              <a:rPr lang="en-US" dirty="0"/>
              <a:t>Why..?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637F6-0B47-4322-9753-DA618BA0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38" y="1066800"/>
            <a:ext cx="5679526" cy="4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433-5C7D-48F5-B4A5-F1FCDFD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Safe Way to Manipulate Data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B3171-95B7-491E-8A1B-D28B620C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399" y="1103036"/>
            <a:ext cx="8206371" cy="4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Isolation</a:t>
            </a:r>
          </a:p>
        </p:txBody>
      </p:sp>
    </p:spTree>
    <p:extLst>
      <p:ext uri="{BB962C8B-B14F-4D97-AF65-F5344CB8AC3E}">
        <p14:creationId xmlns:p14="http://schemas.microsoft.com/office/powerpoint/2010/main" val="31647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Isolation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Key/Value Caches </a:t>
            </a:r>
            <a:r>
              <a:rPr lang="en-US" dirty="0"/>
              <a:t>may share same data space for all tenants.</a:t>
            </a:r>
          </a:p>
          <a:p>
            <a:r>
              <a:rPr lang="en-US" dirty="0"/>
              <a:t>Tenants may want to cache </a:t>
            </a:r>
            <a:r>
              <a:rPr lang="en-US" b="1" dirty="0"/>
              <a:t>same type </a:t>
            </a:r>
            <a:r>
              <a:rPr lang="en-US" dirty="0"/>
              <a:t>of data with </a:t>
            </a:r>
            <a:r>
              <a:rPr lang="en-US" b="1" dirty="0"/>
              <a:t>same id </a:t>
            </a:r>
            <a:r>
              <a:rPr lang="en-US" dirty="0"/>
              <a:t>(unique per tenant).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E2D5-0756-4E86-AB02-F9E16639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19" y="2967716"/>
            <a:ext cx="8393516" cy="2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E1A-A034-4491-8767-C2FEFC0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5B98-9BFA-4DB0-ACBF-A88E0A161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Enable/Disable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6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Disable/Enable By Scope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714955" cy="3809999"/>
          </a:xfrm>
        </p:spPr>
        <p:txBody>
          <a:bodyPr/>
          <a:lstStyle/>
          <a:p>
            <a:r>
              <a:rPr lang="en-US" dirty="0"/>
              <a:t>May need to query on all tenants.</a:t>
            </a:r>
          </a:p>
          <a:p>
            <a:r>
              <a:rPr lang="en-US" dirty="0"/>
              <a:t>Can be implemented using ambient context pattern.</a:t>
            </a:r>
          </a:p>
          <a:p>
            <a:r>
              <a:rPr lang="en-US" dirty="0"/>
              <a:t>Problem: Not easy for multi-database scenario.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3ADA-6E95-467F-87FE-6FEEEF05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55" y="1981201"/>
            <a:ext cx="5426158" cy="3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676-CA4B-4EB3-AEE7-28A4C623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Globally Disable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18E-E9C3-49D5-9129-5F0ECCB6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run the application as </a:t>
            </a:r>
            <a:r>
              <a:rPr lang="en-US" b="1" dirty="0"/>
              <a:t>on-premise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b="1" dirty="0"/>
              <a:t>Tenant Id</a:t>
            </a:r>
            <a:r>
              <a:rPr lang="en-US" dirty="0"/>
              <a:t> values can be </a:t>
            </a:r>
            <a:r>
              <a:rPr lang="en-US" b="1" dirty="0"/>
              <a:t>null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99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C2B-A2E3-4E89-BAA9-D7CB67AB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BB83-7F85-4C25-A0C6-B2CB254A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Transactions &amp; Migrations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98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DA4-A894-4405-81F3-988F785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B3E-9CA1-4B02-9011-D34E61B4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(or host + tenant) operations may require </a:t>
            </a:r>
            <a:r>
              <a:rPr lang="en-US" b="1" dirty="0"/>
              <a:t>distributed transactions</a:t>
            </a:r>
            <a:r>
              <a:rPr lang="en-US" dirty="0"/>
              <a:t> with </a:t>
            </a:r>
            <a:r>
              <a:rPr lang="en-US" b="1" i="1" dirty="0"/>
              <a:t>database per tenant</a:t>
            </a:r>
            <a:r>
              <a:rPr lang="en-US" dirty="0"/>
              <a:t> approach.</a:t>
            </a:r>
          </a:p>
          <a:p>
            <a:r>
              <a:rPr lang="en-US" dirty="0"/>
              <a:t>SQL Server can handle but requires to run </a:t>
            </a:r>
            <a:r>
              <a:rPr lang="en-US" b="1" dirty="0"/>
              <a:t>MSDTC</a:t>
            </a:r>
            <a:r>
              <a:rPr lang="en-US" dirty="0"/>
              <a:t>.</a:t>
            </a:r>
          </a:p>
          <a:p>
            <a:r>
              <a:rPr lang="en-US" dirty="0"/>
              <a:t>May not be possible for cloud systems.</a:t>
            </a:r>
          </a:p>
          <a:p>
            <a:r>
              <a:rPr lang="en-US" dirty="0"/>
              <a:t>Avoid where possible, or use event queues or some other </a:t>
            </a:r>
            <a:r>
              <a:rPr lang="en-US" dirty="0" err="1"/>
              <a:t>async</a:t>
            </a:r>
            <a:r>
              <a:rPr lang="en-US" dirty="0"/>
              <a:t> mechanism.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6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AC8-899E-4C65-8893-0A55FFB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1804-2E97-4E87-9F92-D5CA629C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 multiple-databases.</a:t>
            </a:r>
          </a:p>
          <a:p>
            <a:r>
              <a:rPr lang="en-US" dirty="0"/>
              <a:t>Solution: Upgrade </a:t>
            </a:r>
            <a:r>
              <a:rPr lang="en-US" b="1" dirty="0"/>
              <a:t>all in one</a:t>
            </a:r>
            <a:r>
              <a:rPr lang="en-US" dirty="0"/>
              <a:t> with a custom tool.</a:t>
            </a:r>
          </a:p>
          <a:p>
            <a:pPr lvl="1"/>
            <a:r>
              <a:rPr lang="en-US" dirty="0"/>
              <a:t>Pros: Easy to implement. All tenants are in the same version.</a:t>
            </a:r>
          </a:p>
          <a:p>
            <a:pPr lvl="1"/>
            <a:r>
              <a:rPr lang="en-US" dirty="0"/>
              <a:t>Cons: May get too long time for big number of tenants and data. All tenants wait for all upgrade progress.</a:t>
            </a:r>
          </a:p>
          <a:p>
            <a:r>
              <a:rPr lang="en-US" dirty="0"/>
              <a:t>Solution: Upgrade the </a:t>
            </a:r>
            <a:r>
              <a:rPr lang="en-US" b="1" dirty="0"/>
              <a:t>application servers immediately</a:t>
            </a:r>
            <a:r>
              <a:rPr lang="en-US" dirty="0"/>
              <a:t>, upgrade </a:t>
            </a:r>
            <a:r>
              <a:rPr lang="en-US" b="1" dirty="0"/>
              <a:t>databases individually</a:t>
            </a:r>
            <a:r>
              <a:rPr lang="en-US" dirty="0"/>
              <a:t> on first access.</a:t>
            </a:r>
          </a:p>
          <a:p>
            <a:pPr lvl="1"/>
            <a:r>
              <a:rPr lang="en-US" dirty="0"/>
              <a:t>Pros: Upgrading is distributed to time. A tenant does not wait for another.</a:t>
            </a:r>
          </a:p>
          <a:p>
            <a:pPr lvl="1"/>
            <a:r>
              <a:rPr lang="en-US" dirty="0"/>
              <a:t>Cons: First accessing user may wait too much. Even we get timeout exception. Also, we don’t control the upgrade speed.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1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88D2-54AE-4D02-8CDC-07359611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3B92-A702-46DA-9968-31DC7A0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Solution: Multiple versions concurrently.</a:t>
            </a:r>
          </a:p>
          <a:p>
            <a:pPr lvl="1"/>
            <a:r>
              <a:rPr lang="en-US" dirty="0"/>
              <a:t>Split the application servers into two parts: Upgraded tenants use the new application, other tenants use the old application.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Minimum waiting for every tenant.</a:t>
            </a:r>
          </a:p>
          <a:p>
            <a:pPr lvl="1"/>
            <a:r>
              <a:rPr lang="en-US" dirty="0"/>
              <a:t>Upgrading may be scheduled for every individual tenant and they can be informed.</a:t>
            </a:r>
          </a:p>
          <a:p>
            <a:pPr lvl="1"/>
            <a:r>
              <a:rPr lang="en-US" dirty="0"/>
              <a:t>Allows us to perform A/B </a:t>
            </a:r>
            <a:r>
              <a:rPr lang="en-US"/>
              <a:t>tests and previews.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multiple application servers – but reasonable for a big system.</a:t>
            </a:r>
          </a:p>
          <a:p>
            <a:pPr lvl="1"/>
            <a:r>
              <a:rPr lang="en-US" dirty="0"/>
              <a:t>Harder to implement, maintain and monitor.</a:t>
            </a:r>
          </a:p>
        </p:txBody>
      </p:sp>
    </p:spTree>
    <p:extLst>
      <p:ext uri="{BB962C8B-B14F-4D97-AF65-F5344CB8AC3E}">
        <p14:creationId xmlns:p14="http://schemas.microsoft.com/office/powerpoint/2010/main" val="3866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2151-A3B6-4AD6-9F94-89C0A8F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86B6-B8F8-4271-81EB-C5B0246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3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FAB-3342-47E5-82CB-EB630FB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679D-D346-48FE-A3E1-9928DDBD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4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EEA8-D91E-4C3C-89FF-8A4B2A76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AF3-97F3-468E-B171-C89FEF7D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2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9E1A-8A6F-4DC6-8666-9EBE038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F222-E0CA-435D-879F-15F56CB2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2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2AE-86CF-4383-933C-9021A37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EEF-206D-46CC-A023-F63C0FD5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1163</TotalTime>
  <Words>1031</Words>
  <Application>Microsoft Office PowerPoint</Application>
  <PresentationFormat>Widescreen</PresentationFormat>
  <Paragraphs>148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</vt:lpstr>
      <vt:lpstr>Change Current Tenant (Nested)</vt:lpstr>
      <vt:lpstr>Multi-Tenancy Middleware Implementation</vt:lpstr>
      <vt:lpstr>UI Design to Select the Tenant</vt:lpstr>
      <vt:lpstr>Authentication Cookie/Token</vt:lpstr>
      <vt:lpstr>Multi-Tenancy</vt:lpstr>
      <vt:lpstr>Dynamically Select the Connection String</vt:lpstr>
      <vt:lpstr>Dynamically Select the Connection String</vt:lpstr>
      <vt:lpstr>Data Filtering: Manual Way</vt:lpstr>
      <vt:lpstr>Automatic Data Filtering: Repository Pattern</vt:lpstr>
      <vt:lpstr>Automatic Data Filtering: Repository Pattern</vt:lpstr>
      <vt:lpstr>Automatic Data Filtering: EF Core Global Filters</vt:lpstr>
      <vt:lpstr>Automatic Data Filtering: EF Core Global Filters</vt:lpstr>
      <vt:lpstr>Automatic Data Filtering: Other Options</vt:lpstr>
      <vt:lpstr>Setting Tenant Id for New Entities</vt:lpstr>
      <vt:lpstr>Safe Way to Manipulate Data</vt:lpstr>
      <vt:lpstr>Multi-Tenancy</vt:lpstr>
      <vt:lpstr>Cache Isolation</vt:lpstr>
      <vt:lpstr>Multi-Tenancy</vt:lpstr>
      <vt:lpstr>Disable/Enable By Scope</vt:lpstr>
      <vt:lpstr>Globally Disable</vt:lpstr>
      <vt:lpstr>Multi-Tenancy</vt:lpstr>
      <vt:lpstr>Distributed Transactions</vt:lpstr>
      <vt:lpstr>Schema / Data Migration</vt:lpstr>
      <vt:lpstr>Schema / Data Migration</vt:lpstr>
      <vt:lpstr>PowerPoint Presentation</vt:lpstr>
      <vt:lpstr>PowerPoint Presentation</vt:lpstr>
      <vt:lpstr>PowerPoint Presentation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86</cp:revision>
  <dcterms:created xsi:type="dcterms:W3CDTF">2018-04-01T17:54:56Z</dcterms:created>
  <dcterms:modified xsi:type="dcterms:W3CDTF">2018-04-02T12:35:28Z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