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00C7-B19B-4259-9095-ADE5947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03CB4-564B-4E9B-A0D0-B303FF408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539A-102F-4F51-846A-E9FD74B8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A83E-CBA6-49CC-8F87-A4BD5485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1DB9-455D-4877-8997-35C19EE3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A729-F010-48FA-BAEB-D6ABBE2D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32116-3D20-477B-AFF0-804BC2A8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04DE-703B-4F0C-BC39-D368863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D53F-F9D2-4518-B862-6340466C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6C04-0B7F-42F3-A254-78DE4B62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5DD5-0B90-4DAD-9C30-85A5B58FA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2D9DE-44C3-4335-A682-11B7A3D2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B115-4BEA-4F17-949E-DF61E79E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1D60-6C8C-40E8-A986-1703FFB1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1494-EDBD-4D7F-B5E5-A22305AC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9C4E-7C67-4875-8EC9-CDB7FE43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892A-A47E-49A5-877A-76CDB2CD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FC0E2-AFF7-47DF-B0D7-D6B6C966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D9C4-0A10-4201-9CE1-CA6E54A8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EBA71-E3DB-4563-90C1-743CA872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CDB4-40E7-4EFF-AFCE-C3B935D8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D5E6F-8DDF-4622-9EF5-362621F6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C1B45-C5F3-40B9-99E9-FEF9FF31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3D75A-2481-404D-96C2-57679286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E913-CE1A-4562-9F1F-30A863D6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A8ED-1A2A-4242-9D7A-970A0D9E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6D09-9846-419F-ACF4-2A5B3959F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15BA3-7F71-4E77-8B0E-2D175B1AA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2DDD-327D-4A67-BDC0-756693DD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C847D-D47A-45BB-84B5-0EA75372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0EAE3-E5A5-458C-9DA2-1D99A990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F9A2-6482-4640-8030-41B173D6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3AEBF-22E0-49C2-BFB4-6C1121263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C1E0D-A982-4020-96AB-FD836EC4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5BBD4-2067-4FE1-9934-CDFF88736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D4C8A-3CA0-40E2-A178-391CB9F07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8D3C4-9899-42DE-84FC-2C546FA0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AB3CF-ED7A-4EF6-A9A3-2E05A1EA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AF3EB-DA17-4680-9D37-DB7E6146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95B8-CE05-4031-9359-B4DE0B3C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5A124-9DF2-46B5-8C99-97D661CF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82921-4612-4DFA-AA46-687058BE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6EA53-D978-4B22-916F-63A7FB00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0339B-B677-4CE8-81EA-402EE0E8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5F0B0-1BCE-48BD-A76A-A4D1B0AF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9C06-FB68-41C4-AEC1-26E38413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630B-9AAA-4450-8D77-8F8AF720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5A76-2CFF-45D9-9B34-E92FFDDE7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8A6E-EF7A-455A-9E6F-9493E4B59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6304D-9021-4C17-AE5B-91C0940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736E4-F579-4374-BF58-56B41320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3F4F-2197-450B-8959-2A79B3E8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1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00C-ECFF-429D-8AB0-1941AC45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9B347-9F55-4650-AD9E-EDA710F4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3A4A0-2B99-4519-AF12-367BFA56F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C53C1-4D15-4437-81D3-93E587B0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481B-6C2A-4E69-8A16-97BCE193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1ACA0-AB68-4F20-A823-0AB4FD4C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AF571-4C05-48E8-AF36-88B6F31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A360C-75BA-4CBD-AF02-BB60CE48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2C027-BC50-4AD1-A024-346825313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ACA4-32EE-498B-BC37-90CED119E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0DC0-7182-4C06-A73C-68002E7FF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3EBD-0BEE-4506-8828-6AEA0E4E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 Solution: Tools, Patterns &amp;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6554A-F220-4E6E-9C05-CD92184FF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237131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308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Each module corresponds to a </a:t>
            </a:r>
            <a:r>
              <a:rPr lang="en-US" sz="2400" b="1" dirty="0"/>
              <a:t>bounded context </a:t>
            </a:r>
            <a:r>
              <a:rPr lang="en-US" sz="2400" dirty="0"/>
              <a:t>in DDD.</a:t>
            </a:r>
          </a:p>
          <a:p>
            <a:r>
              <a:rPr lang="en-US" sz="2400" dirty="0"/>
              <a:t>Modules can have a </a:t>
            </a:r>
            <a:r>
              <a:rPr lang="en-US" sz="2400" b="1" dirty="0"/>
              <a:t>separated VS solutions</a:t>
            </a:r>
          </a:p>
          <a:p>
            <a:r>
              <a:rPr lang="en-US" sz="2400" dirty="0"/>
              <a:t>Modules can </a:t>
            </a:r>
            <a:r>
              <a:rPr lang="en-US" sz="2400" b="1" dirty="0"/>
              <a:t>cross-reference</a:t>
            </a:r>
            <a:r>
              <a:rPr lang="en-US" sz="2400" dirty="0"/>
              <a:t> to each other</a:t>
            </a:r>
          </a:p>
          <a:p>
            <a:r>
              <a:rPr lang="en-US" sz="2400" b="1" dirty="0"/>
              <a:t>Modular in development</a:t>
            </a:r>
            <a:r>
              <a:rPr lang="en-US" sz="2400" dirty="0"/>
              <a:t>, but still monolithic on runtime.</a:t>
            </a:r>
          </a:p>
          <a:p>
            <a:r>
              <a:rPr lang="en-US" sz="2400" dirty="0"/>
              <a:t>A module can be </a:t>
            </a:r>
            <a:r>
              <a:rPr lang="en-US" sz="2400" b="1" dirty="0"/>
              <a:t>layered</a:t>
            </a:r>
            <a:r>
              <a:rPr lang="en-US" sz="2400" dirty="0"/>
              <a:t> inside it.</a:t>
            </a:r>
          </a:p>
          <a:p>
            <a:r>
              <a:rPr lang="en-US" sz="2400" dirty="0"/>
              <a:t>All modules uses the </a:t>
            </a:r>
            <a:r>
              <a:rPr lang="en-US" sz="2400" b="1" dirty="0"/>
              <a:t>same database</a:t>
            </a:r>
            <a:r>
              <a:rPr lang="en-US" sz="2400" dirty="0"/>
              <a:t>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87A90-A4B5-462A-B66D-267EE1C5F769}"/>
              </a:ext>
            </a:extLst>
          </p:cNvPr>
          <p:cNvSpPr/>
          <p:nvPr/>
        </p:nvSpPr>
        <p:spPr>
          <a:xfrm>
            <a:off x="7546847" y="1487425"/>
            <a:ext cx="4236721" cy="358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CD823-3C33-4A9D-9640-A0892F0D5F9E}"/>
              </a:ext>
            </a:extLst>
          </p:cNvPr>
          <p:cNvSpPr/>
          <p:nvPr/>
        </p:nvSpPr>
        <p:spPr>
          <a:xfrm>
            <a:off x="7634592" y="190283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36472E-CBDB-44F2-BA4B-2004F7CC7172}"/>
              </a:ext>
            </a:extLst>
          </p:cNvPr>
          <p:cNvSpPr/>
          <p:nvPr/>
        </p:nvSpPr>
        <p:spPr>
          <a:xfrm>
            <a:off x="9864209" y="190283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7F1A1D-766B-4053-928C-ABA1BE0E489D}"/>
              </a:ext>
            </a:extLst>
          </p:cNvPr>
          <p:cNvSpPr/>
          <p:nvPr/>
        </p:nvSpPr>
        <p:spPr>
          <a:xfrm>
            <a:off x="7634592" y="3060426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244F4-FAF0-497F-9123-2B71D7F2F085}"/>
              </a:ext>
            </a:extLst>
          </p:cNvPr>
          <p:cNvSpPr/>
          <p:nvPr/>
        </p:nvSpPr>
        <p:spPr>
          <a:xfrm>
            <a:off x="9864209" y="3060426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131F5-FCC8-451E-9E3D-2659EB544517}"/>
              </a:ext>
            </a:extLst>
          </p:cNvPr>
          <p:cNvSpPr/>
          <p:nvPr/>
        </p:nvSpPr>
        <p:spPr>
          <a:xfrm>
            <a:off x="7634592" y="421801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6202A-8283-45A6-AC0A-C697E6F69BE7}"/>
              </a:ext>
            </a:extLst>
          </p:cNvPr>
          <p:cNvSpPr/>
          <p:nvPr/>
        </p:nvSpPr>
        <p:spPr>
          <a:xfrm>
            <a:off x="9864209" y="421801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B03B9-32B6-496A-9CED-63AC778B5F7A}"/>
              </a:ext>
            </a:extLst>
          </p:cNvPr>
          <p:cNvCxnSpPr>
            <a:endCxn id="8" idx="2"/>
          </p:cNvCxnSpPr>
          <p:nvPr/>
        </p:nvCxnSpPr>
        <p:spPr>
          <a:xfrm flipV="1">
            <a:off x="8540496" y="265067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A59242-8BBA-415D-89C7-EAFADAA347BF}"/>
              </a:ext>
            </a:extLst>
          </p:cNvPr>
          <p:cNvCxnSpPr>
            <a:cxnSpLocks/>
          </p:cNvCxnSpPr>
          <p:nvPr/>
        </p:nvCxnSpPr>
        <p:spPr>
          <a:xfrm flipV="1">
            <a:off x="9009433" y="2650674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13062-4397-49A0-AB3D-F5D370FC6CC4}"/>
              </a:ext>
            </a:extLst>
          </p:cNvPr>
          <p:cNvCxnSpPr/>
          <p:nvPr/>
        </p:nvCxnSpPr>
        <p:spPr>
          <a:xfrm flipV="1">
            <a:off x="10777472" y="3808259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C579A7-F68F-4E95-A4E9-33C8F82B3916}"/>
              </a:ext>
            </a:extLst>
          </p:cNvPr>
          <p:cNvSpPr/>
          <p:nvPr/>
        </p:nvSpPr>
        <p:spPr>
          <a:xfrm>
            <a:off x="8884919" y="5524296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25A2E1-0511-49D2-87A3-F6E407961B44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9665207" y="5071873"/>
            <a:ext cx="1" cy="4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5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87A90-A4B5-462A-B66D-267EE1C5F769}"/>
              </a:ext>
            </a:extLst>
          </p:cNvPr>
          <p:cNvSpPr/>
          <p:nvPr/>
        </p:nvSpPr>
        <p:spPr>
          <a:xfrm>
            <a:off x="3639311" y="2010361"/>
            <a:ext cx="4236721" cy="358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CD823-3C33-4A9D-9640-A0892F0D5F9E}"/>
              </a:ext>
            </a:extLst>
          </p:cNvPr>
          <p:cNvSpPr/>
          <p:nvPr/>
        </p:nvSpPr>
        <p:spPr>
          <a:xfrm>
            <a:off x="3727056" y="2425775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36472E-CBDB-44F2-BA4B-2004F7CC7172}"/>
              </a:ext>
            </a:extLst>
          </p:cNvPr>
          <p:cNvSpPr/>
          <p:nvPr/>
        </p:nvSpPr>
        <p:spPr>
          <a:xfrm>
            <a:off x="5956673" y="2425775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7F1A1D-766B-4053-928C-ABA1BE0E489D}"/>
              </a:ext>
            </a:extLst>
          </p:cNvPr>
          <p:cNvSpPr/>
          <p:nvPr/>
        </p:nvSpPr>
        <p:spPr>
          <a:xfrm>
            <a:off x="3727056" y="3583362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244F4-FAF0-497F-9123-2B71D7F2F085}"/>
              </a:ext>
            </a:extLst>
          </p:cNvPr>
          <p:cNvSpPr/>
          <p:nvPr/>
        </p:nvSpPr>
        <p:spPr>
          <a:xfrm>
            <a:off x="5956673" y="3583362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131F5-FCC8-451E-9E3D-2659EB544517}"/>
              </a:ext>
            </a:extLst>
          </p:cNvPr>
          <p:cNvSpPr/>
          <p:nvPr/>
        </p:nvSpPr>
        <p:spPr>
          <a:xfrm>
            <a:off x="3727056" y="474094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6202A-8283-45A6-AC0A-C697E6F69BE7}"/>
              </a:ext>
            </a:extLst>
          </p:cNvPr>
          <p:cNvSpPr/>
          <p:nvPr/>
        </p:nvSpPr>
        <p:spPr>
          <a:xfrm>
            <a:off x="5956673" y="474094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B03B9-32B6-496A-9CED-63AC778B5F7A}"/>
              </a:ext>
            </a:extLst>
          </p:cNvPr>
          <p:cNvCxnSpPr>
            <a:endCxn id="8" idx="2"/>
          </p:cNvCxnSpPr>
          <p:nvPr/>
        </p:nvCxnSpPr>
        <p:spPr>
          <a:xfrm flipV="1">
            <a:off x="4632960" y="3173609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A59242-8BBA-415D-89C7-EAFADAA347BF}"/>
              </a:ext>
            </a:extLst>
          </p:cNvPr>
          <p:cNvCxnSpPr>
            <a:cxnSpLocks/>
          </p:cNvCxnSpPr>
          <p:nvPr/>
        </p:nvCxnSpPr>
        <p:spPr>
          <a:xfrm flipV="1">
            <a:off x="5101897" y="3173610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13062-4397-49A0-AB3D-F5D370FC6CC4}"/>
              </a:ext>
            </a:extLst>
          </p:cNvPr>
          <p:cNvCxnSpPr/>
          <p:nvPr/>
        </p:nvCxnSpPr>
        <p:spPr>
          <a:xfrm flipV="1">
            <a:off x="6869936" y="4331195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CB51C77-06BE-42D0-8B31-A566468A54A6}"/>
              </a:ext>
            </a:extLst>
          </p:cNvPr>
          <p:cNvSpPr/>
          <p:nvPr/>
        </p:nvSpPr>
        <p:spPr>
          <a:xfrm>
            <a:off x="8337610" y="2425775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640E24-5F05-425D-AFCA-705DECFF11E4}"/>
              </a:ext>
            </a:extLst>
          </p:cNvPr>
          <p:cNvSpPr/>
          <p:nvPr/>
        </p:nvSpPr>
        <p:spPr>
          <a:xfrm>
            <a:off x="1503238" y="2458099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11E55F-478B-4139-899C-FAF482638AC2}"/>
              </a:ext>
            </a:extLst>
          </p:cNvPr>
          <p:cNvSpPr/>
          <p:nvPr/>
        </p:nvSpPr>
        <p:spPr>
          <a:xfrm>
            <a:off x="8374938" y="4194478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FDD1DC-09D5-4E10-92ED-2ED90C5717DE}"/>
              </a:ext>
            </a:extLst>
          </p:cNvPr>
          <p:cNvSpPr/>
          <p:nvPr/>
        </p:nvSpPr>
        <p:spPr>
          <a:xfrm>
            <a:off x="1503238" y="3615686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AE940C-FA6B-4D73-934B-68667BBF7677}"/>
              </a:ext>
            </a:extLst>
          </p:cNvPr>
          <p:cNvSpPr/>
          <p:nvPr/>
        </p:nvSpPr>
        <p:spPr>
          <a:xfrm>
            <a:off x="1503238" y="4773273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E30BD4-B81E-4CF9-A4E8-9099AAAB7FC9}"/>
              </a:ext>
            </a:extLst>
          </p:cNvPr>
          <p:cNvCxnSpPr>
            <a:stCxn id="8" idx="1"/>
            <a:endCxn id="20" idx="6"/>
          </p:cNvCxnSpPr>
          <p:nvPr/>
        </p:nvCxnSpPr>
        <p:spPr>
          <a:xfrm flipH="1">
            <a:off x="3236220" y="2799692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7FF51A-FCE2-4B1D-A935-3649544E73B8}"/>
              </a:ext>
            </a:extLst>
          </p:cNvPr>
          <p:cNvCxnSpPr>
            <a:stCxn id="10" idx="1"/>
            <a:endCxn id="22" idx="6"/>
          </p:cNvCxnSpPr>
          <p:nvPr/>
        </p:nvCxnSpPr>
        <p:spPr>
          <a:xfrm flipH="1">
            <a:off x="3236220" y="3957279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7758B5-4C4E-4F1D-B2F7-A502CB99B529}"/>
              </a:ext>
            </a:extLst>
          </p:cNvPr>
          <p:cNvCxnSpPr>
            <a:stCxn id="12" idx="1"/>
            <a:endCxn id="23" idx="6"/>
          </p:cNvCxnSpPr>
          <p:nvPr/>
        </p:nvCxnSpPr>
        <p:spPr>
          <a:xfrm flipH="1">
            <a:off x="3236220" y="5114866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716695-0151-464A-881A-D60CE234B3FC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7783199" y="3957279"/>
            <a:ext cx="845528" cy="3372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F3B23-9AB8-4FFF-9DCA-BF0A9501048F}"/>
              </a:ext>
            </a:extLst>
          </p:cNvPr>
          <p:cNvCxnSpPr>
            <a:stCxn id="13" idx="3"/>
            <a:endCxn id="21" idx="3"/>
          </p:cNvCxnSpPr>
          <p:nvPr/>
        </p:nvCxnSpPr>
        <p:spPr>
          <a:xfrm flipV="1">
            <a:off x="7783199" y="4777613"/>
            <a:ext cx="845528" cy="3372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C3CFFE-FB10-4FE3-87EA-E641317FAB6E}"/>
              </a:ext>
            </a:extLst>
          </p:cNvPr>
          <p:cNvCxnSpPr>
            <a:endCxn id="19" idx="2"/>
          </p:cNvCxnSpPr>
          <p:nvPr/>
        </p:nvCxnSpPr>
        <p:spPr>
          <a:xfrm flipV="1">
            <a:off x="7783199" y="2767368"/>
            <a:ext cx="554411" cy="32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0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02113-ADE0-47BC-B9BF-BD243414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0" y="2474168"/>
            <a:ext cx="3878000" cy="1637245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268FF52-F319-48DA-85C3-426930A6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308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Benefits</a:t>
            </a:r>
          </a:p>
          <a:p>
            <a:pPr lvl="1"/>
            <a:r>
              <a:rPr lang="en-US" sz="1800" b="1" dirty="0"/>
              <a:t>Better Scalability</a:t>
            </a:r>
          </a:p>
          <a:p>
            <a:pPr lvl="2"/>
            <a:r>
              <a:rPr lang="en-US" sz="1400" dirty="0"/>
              <a:t>Each database gets </a:t>
            </a:r>
            <a:r>
              <a:rPr lang="en-US" sz="1400" b="1" dirty="0"/>
              <a:t>less load</a:t>
            </a:r>
            <a:endParaRPr lang="en-US" sz="1400" dirty="0"/>
          </a:p>
          <a:p>
            <a:pPr lvl="2"/>
            <a:r>
              <a:rPr lang="en-US" sz="1400" dirty="0"/>
              <a:t>Each database can be </a:t>
            </a:r>
            <a:r>
              <a:rPr lang="en-US" sz="1400" b="1" dirty="0"/>
              <a:t>scaled independently</a:t>
            </a:r>
            <a:endParaRPr lang="en-US" sz="1400" dirty="0"/>
          </a:p>
          <a:p>
            <a:pPr lvl="1"/>
            <a:r>
              <a:rPr lang="en-US" sz="1800" b="1" dirty="0"/>
              <a:t>Schema Changes</a:t>
            </a:r>
            <a:r>
              <a:rPr lang="en-US" sz="1800" dirty="0"/>
              <a:t> only affects the related module</a:t>
            </a:r>
          </a:p>
          <a:p>
            <a:r>
              <a:rPr lang="en-US" sz="2200" dirty="0"/>
              <a:t>Challenges</a:t>
            </a:r>
          </a:p>
          <a:p>
            <a:pPr lvl="1"/>
            <a:r>
              <a:rPr lang="en-US" sz="1800" dirty="0"/>
              <a:t>Cross-database </a:t>
            </a:r>
            <a:r>
              <a:rPr lang="en-US" sz="1800" b="1" dirty="0"/>
              <a:t>joins </a:t>
            </a:r>
            <a:r>
              <a:rPr lang="en-US" sz="1800" dirty="0"/>
              <a:t>can be hard or impossible</a:t>
            </a:r>
          </a:p>
          <a:p>
            <a:pPr lvl="2"/>
            <a:r>
              <a:rPr lang="en-US" sz="1400" dirty="0"/>
              <a:t>Inter-module method calls</a:t>
            </a:r>
          </a:p>
          <a:p>
            <a:pPr lvl="2"/>
            <a:r>
              <a:rPr lang="en-US" sz="1400" dirty="0"/>
              <a:t>Data duplication</a:t>
            </a:r>
          </a:p>
          <a:p>
            <a:pPr lvl="2"/>
            <a:r>
              <a:rPr lang="en-US" sz="1400" dirty="0"/>
              <a:t>Summary tables.</a:t>
            </a:r>
          </a:p>
          <a:p>
            <a:pPr lvl="1"/>
            <a:r>
              <a:rPr lang="en-US" sz="1800" dirty="0"/>
              <a:t>Requires </a:t>
            </a:r>
            <a:r>
              <a:rPr lang="en-US" sz="1800" b="1" dirty="0"/>
              <a:t>distributed transactions</a:t>
            </a:r>
          </a:p>
          <a:p>
            <a:pPr lvl="2"/>
            <a:r>
              <a:rPr lang="en-US" sz="1400" dirty="0"/>
              <a:t>May not be supported by all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109064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8160" cy="2150757"/>
          </a:xfrm>
        </p:spPr>
        <p:txBody>
          <a:bodyPr/>
          <a:lstStyle/>
          <a:p>
            <a:r>
              <a:rPr lang="en-US" sz="3200" dirty="0"/>
              <a:t>Halil İbrahim Kalkan</a:t>
            </a:r>
          </a:p>
          <a:p>
            <a:r>
              <a:rPr lang="en-US" sz="2400" dirty="0"/>
              <a:t>Web: halilibrahimkalkan.com</a:t>
            </a:r>
          </a:p>
          <a:p>
            <a:r>
              <a:rPr lang="en-US" sz="2400" dirty="0" err="1"/>
              <a:t>Github</a:t>
            </a:r>
            <a:r>
              <a:rPr lang="en-US" sz="2400" dirty="0"/>
              <a:t>: @hikalkan</a:t>
            </a:r>
          </a:p>
          <a:p>
            <a:r>
              <a:rPr lang="en-US" sz="2400" dirty="0"/>
              <a:t>Twitter: @</a:t>
            </a:r>
            <a:r>
              <a:rPr lang="en-US" sz="2400" dirty="0" err="1"/>
              <a:t>hibrahimkalkan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9FE80-F11B-403B-84A0-9A7CCD14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20" y="556836"/>
            <a:ext cx="4670162" cy="5936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51" y="4564324"/>
            <a:ext cx="5243960" cy="128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A51F-A178-41CA-BEC8-253A64F1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4F2A-218B-4E41-8702-8B3CCE01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CDF6A-AAE5-414F-B3CD-EA6B83D4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52412"/>
            <a:ext cx="108299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4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0D4CB-49E6-44E2-8A24-7CDDCA63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42" y="557845"/>
            <a:ext cx="6813958" cy="5935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EAD3C-0414-49BD-B0EE-0EC82225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C7D6-8932-4AC6-8C0F-F81662BC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6.000+ stars on GitHub</a:t>
            </a:r>
          </a:p>
          <a:p>
            <a:r>
              <a:rPr lang="en-US" dirty="0"/>
              <a:t>1.000.000+ downloads on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Visit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b="1" i="1" dirty="0"/>
              <a:t>aspnetboilerplate.com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DB1E3-BE03-4355-86D9-DA5CC2D13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5360"/>
            <a:ext cx="5026109" cy="22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6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D6B0-EF80-4307-AAFF-B3E699EE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</a:t>
            </a:r>
            <a:r>
              <a:rPr lang="en-US" dirty="0" err="1"/>
              <a:t>vNext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22B2-489F-4A2E-926F-13780E52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b="1" i="1" dirty="0"/>
              <a:t>abp.io</a:t>
            </a:r>
          </a:p>
          <a:p>
            <a:r>
              <a:rPr lang="en-US" sz="1600" dirty="0"/>
              <a:t>Modular architecture</a:t>
            </a:r>
          </a:p>
          <a:p>
            <a:r>
              <a:rPr lang="en-US" sz="1600" dirty="0"/>
              <a:t>Microservice focused</a:t>
            </a:r>
          </a:p>
          <a:p>
            <a:r>
              <a:rPr lang="en-US" sz="1600" dirty="0"/>
              <a:t>Domain Driven Design</a:t>
            </a:r>
          </a:p>
          <a:p>
            <a:r>
              <a:rPr lang="en-US" sz="1600" dirty="0"/>
              <a:t>Multi-Tenancy</a:t>
            </a:r>
          </a:p>
          <a:p>
            <a:r>
              <a:rPr lang="en-US" sz="1600" dirty="0"/>
              <a:t>Virtual File System</a:t>
            </a:r>
          </a:p>
          <a:p>
            <a:r>
              <a:rPr lang="en-US" sz="1600" dirty="0"/>
              <a:t>Dynamic Forms &amp; Tag Helpers</a:t>
            </a:r>
          </a:p>
          <a:p>
            <a:r>
              <a:rPr lang="en-US" sz="1600" dirty="0"/>
              <a:t>Theming</a:t>
            </a:r>
          </a:p>
          <a:p>
            <a:r>
              <a:rPr lang="en-US" sz="1600" dirty="0"/>
              <a:t>Background jobs</a:t>
            </a:r>
          </a:p>
          <a:p>
            <a:r>
              <a:rPr lang="en-US" sz="1600" dirty="0"/>
              <a:t>Dynamic HTTP Client Proxies</a:t>
            </a:r>
          </a:p>
          <a:p>
            <a:r>
              <a:rPr lang="en-US" sz="1600" dirty="0"/>
              <a:t>Database Agnostic</a:t>
            </a:r>
          </a:p>
          <a:p>
            <a:r>
              <a:rPr lang="en-US" sz="1600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BEC87-20CF-405E-AAE9-443937CC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01" y="365125"/>
            <a:ext cx="7004335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54FB-3465-4475-A3C0-29122D96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08AD-59B9-4F89-8FF7-20D3FAB0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Part-I: From Monolithic to Microservice: </a:t>
            </a:r>
            <a:r>
              <a:rPr lang="en-US" b="1" dirty="0"/>
              <a:t>Challenges</a:t>
            </a:r>
            <a:r>
              <a:rPr lang="en-US" dirty="0"/>
              <a:t> of the Distributed Architecture</a:t>
            </a:r>
          </a:p>
          <a:p>
            <a:r>
              <a:rPr lang="en-US" dirty="0"/>
              <a:t>Part II: The </a:t>
            </a:r>
            <a:r>
              <a:rPr lang="en-US" b="1" dirty="0"/>
              <a:t>Implementation</a:t>
            </a:r>
          </a:p>
          <a:p>
            <a:r>
              <a:rPr lang="en-US" dirty="0"/>
              <a:t>Part III: Microservice compatible, layered </a:t>
            </a:r>
            <a:r>
              <a:rPr lang="en-US" b="1" dirty="0"/>
              <a:t>module development </a:t>
            </a:r>
            <a:r>
              <a:rPr lang="en-US" dirty="0"/>
              <a:t>model</a:t>
            </a:r>
          </a:p>
          <a:p>
            <a:r>
              <a:rPr lang="en-US" dirty="0"/>
              <a:t>Part IV: Running on </a:t>
            </a:r>
            <a:r>
              <a:rPr lang="en-US" b="1" dirty="0"/>
              <a:t>docker</a:t>
            </a:r>
            <a:r>
              <a:rPr lang="en-US" dirty="0"/>
              <a:t> containers</a:t>
            </a:r>
          </a:p>
        </p:txBody>
      </p:sp>
    </p:spTree>
    <p:extLst>
      <p:ext uri="{BB962C8B-B14F-4D97-AF65-F5344CB8AC3E}">
        <p14:creationId xmlns:p14="http://schemas.microsoft.com/office/powerpoint/2010/main" val="29848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Simple 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34012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Single</a:t>
            </a:r>
            <a:r>
              <a:rPr lang="en-US" sz="2400" dirty="0"/>
              <a:t> programming language/platform</a:t>
            </a:r>
          </a:p>
          <a:p>
            <a:r>
              <a:rPr lang="en-US" sz="2400" dirty="0"/>
              <a:t>Services uses each other via Dependency </a:t>
            </a:r>
            <a:r>
              <a:rPr lang="en-US" sz="2400" b="1" dirty="0"/>
              <a:t>Injection</a:t>
            </a:r>
            <a:r>
              <a:rPr lang="en-US" sz="2400" dirty="0"/>
              <a:t> &amp; simple </a:t>
            </a:r>
            <a:r>
              <a:rPr lang="en-US" sz="2400" b="1" dirty="0"/>
              <a:t>method calls</a:t>
            </a:r>
            <a:r>
              <a:rPr lang="en-US" sz="2400" dirty="0"/>
              <a:t>.</a:t>
            </a:r>
          </a:p>
          <a:p>
            <a:r>
              <a:rPr lang="en-US" sz="2400" dirty="0"/>
              <a:t>Easy to create database </a:t>
            </a:r>
            <a:r>
              <a:rPr lang="en-US" sz="2400" b="1" dirty="0"/>
              <a:t>transaction</a:t>
            </a:r>
            <a:r>
              <a:rPr lang="en-US" sz="2400" dirty="0"/>
              <a:t> scopes.</a:t>
            </a:r>
          </a:p>
          <a:p>
            <a:r>
              <a:rPr lang="en-US" sz="2400" b="1" dirty="0"/>
              <a:t>In-process</a:t>
            </a:r>
            <a:r>
              <a:rPr lang="en-US" sz="2400" dirty="0"/>
              <a:t> &amp; transactional messaging / event bus.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D67543-6C2F-4B91-BC6C-4D2AE16CA551}"/>
              </a:ext>
            </a:extLst>
          </p:cNvPr>
          <p:cNvSpPr/>
          <p:nvPr/>
        </p:nvSpPr>
        <p:spPr>
          <a:xfrm>
            <a:off x="8863584" y="1999488"/>
            <a:ext cx="2685288" cy="211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Monolithic Application</a:t>
            </a:r>
          </a:p>
          <a:p>
            <a:pPr algn="ctr"/>
            <a:r>
              <a:rPr lang="en-US" dirty="0"/>
              <a:t>(UI, APIs, Services,  DTOs, Entities, Repositories…)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A6111F-0EA8-4EF5-B0DD-80919717EDAF}"/>
              </a:ext>
            </a:extLst>
          </p:cNvPr>
          <p:cNvSpPr/>
          <p:nvPr/>
        </p:nvSpPr>
        <p:spPr>
          <a:xfrm>
            <a:off x="9425940" y="4647533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E7BBC-846B-42D7-B7F3-9651542E21A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206228" y="4111752"/>
            <a:ext cx="0" cy="535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2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Layered 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92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Organize codebase better by layering</a:t>
            </a:r>
          </a:p>
          <a:p>
            <a:r>
              <a:rPr lang="en-US" sz="2400" dirty="0"/>
              <a:t>Domain Driven Design (DDD) offers four fundamental layers:</a:t>
            </a:r>
          </a:p>
          <a:p>
            <a:pPr lvl="1"/>
            <a:r>
              <a:rPr lang="en-US" sz="2000" dirty="0"/>
              <a:t>Domain Layer</a:t>
            </a:r>
          </a:p>
          <a:p>
            <a:pPr lvl="1"/>
            <a:r>
              <a:rPr lang="en-US" sz="2000" dirty="0"/>
              <a:t>Application Layer</a:t>
            </a:r>
          </a:p>
          <a:p>
            <a:pPr lvl="1"/>
            <a:r>
              <a:rPr lang="en-US" sz="2000" dirty="0"/>
              <a:t>Presentation Layer</a:t>
            </a:r>
          </a:p>
          <a:p>
            <a:pPr lvl="1"/>
            <a:r>
              <a:rPr lang="en-US" sz="2000" dirty="0"/>
              <a:t>Infrastructure Layer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A6111F-0EA8-4EF5-B0DD-80919717EDAF}"/>
              </a:ext>
            </a:extLst>
          </p:cNvPr>
          <p:cNvSpPr/>
          <p:nvPr/>
        </p:nvSpPr>
        <p:spPr>
          <a:xfrm>
            <a:off x="9517380" y="4647533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E7BBC-846B-42D7-B7F3-9651542E21AE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10297668" y="4211319"/>
            <a:ext cx="4017" cy="43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12B070-C10C-4EE9-A11B-154EC6785AE9}"/>
              </a:ext>
            </a:extLst>
          </p:cNvPr>
          <p:cNvSpPr/>
          <p:nvPr/>
        </p:nvSpPr>
        <p:spPr>
          <a:xfrm>
            <a:off x="8747942" y="189992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ADDD9-A9E6-4A5E-8CD3-B6B28F73CC8E}"/>
              </a:ext>
            </a:extLst>
          </p:cNvPr>
          <p:cNvSpPr txBox="1"/>
          <p:nvPr/>
        </p:nvSpPr>
        <p:spPr>
          <a:xfrm>
            <a:off x="7771763" y="213942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61B61-F7DD-43CD-8575-AB2D14966A91}"/>
              </a:ext>
            </a:extLst>
          </p:cNvPr>
          <p:cNvSpPr txBox="1"/>
          <p:nvPr/>
        </p:nvSpPr>
        <p:spPr>
          <a:xfrm>
            <a:off x="7771763" y="286937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0487F6-88B9-4994-B8F2-A3DAEC4C3723}"/>
              </a:ext>
            </a:extLst>
          </p:cNvPr>
          <p:cNvSpPr txBox="1"/>
          <p:nvPr/>
        </p:nvSpPr>
        <p:spPr>
          <a:xfrm>
            <a:off x="7771763" y="359932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A67ECB-746A-451E-BAC0-C0998792D034}"/>
              </a:ext>
            </a:extLst>
          </p:cNvPr>
          <p:cNvCxnSpPr/>
          <p:nvPr/>
        </p:nvCxnSpPr>
        <p:spPr>
          <a:xfrm>
            <a:off x="8175893" y="251128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CF84A-0F65-483A-BDC5-566549C7D873}"/>
              </a:ext>
            </a:extLst>
          </p:cNvPr>
          <p:cNvCxnSpPr/>
          <p:nvPr/>
        </p:nvCxnSpPr>
        <p:spPr>
          <a:xfrm>
            <a:off x="8175893" y="325641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52B157A-0B62-49CE-80CC-71D5E5E09343}"/>
              </a:ext>
            </a:extLst>
          </p:cNvPr>
          <p:cNvCxnSpPr>
            <a:cxnSpLocks/>
          </p:cNvCxnSpPr>
          <p:nvPr/>
        </p:nvCxnSpPr>
        <p:spPr>
          <a:xfrm rot="10800000">
            <a:off x="8434044" y="397118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19BF73-90A6-43FF-9FEE-62AA8F9E9D79}"/>
              </a:ext>
            </a:extLst>
          </p:cNvPr>
          <p:cNvCxnSpPr>
            <a:cxnSpLocks/>
          </p:cNvCxnSpPr>
          <p:nvPr/>
        </p:nvCxnSpPr>
        <p:spPr>
          <a:xfrm rot="10800000">
            <a:off x="8434044" y="324123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0709A19-2046-49AB-BA33-D7AA4C7AEAFB}"/>
              </a:ext>
            </a:extLst>
          </p:cNvPr>
          <p:cNvCxnSpPr>
            <a:cxnSpLocks/>
          </p:cNvCxnSpPr>
          <p:nvPr/>
        </p:nvCxnSpPr>
        <p:spPr>
          <a:xfrm rot="10800000">
            <a:off x="8434042" y="250734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5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Layered 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92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Clean Architecture / Onion Architecture</a:t>
            </a:r>
          </a:p>
          <a:p>
            <a:pPr lvl="1"/>
            <a:r>
              <a:rPr lang="en-US" sz="2000" dirty="0"/>
              <a:t>Each layer can only depend on the layer </a:t>
            </a:r>
            <a:r>
              <a:rPr lang="en-US" sz="2000" b="1" dirty="0"/>
              <a:t>directly inside </a:t>
            </a:r>
            <a:r>
              <a:rPr lang="en-US" sz="2000" dirty="0"/>
              <a:t>it</a:t>
            </a:r>
          </a:p>
          <a:p>
            <a:pPr lvl="1"/>
            <a:r>
              <a:rPr lang="en-US" sz="2000" dirty="0"/>
              <a:t>More organized, </a:t>
            </a:r>
            <a:r>
              <a:rPr lang="en-US" sz="2000" b="1" dirty="0"/>
              <a:t>maintainable</a:t>
            </a:r>
            <a:r>
              <a:rPr lang="en-US" sz="2000" dirty="0"/>
              <a:t>, reusable &amp; testable code base.</a:t>
            </a:r>
          </a:p>
          <a:p>
            <a:pPr lvl="1"/>
            <a:r>
              <a:rPr lang="en-US" sz="2000" dirty="0"/>
              <a:t>Each layer can be a </a:t>
            </a:r>
            <a:r>
              <a:rPr lang="en-US" sz="2000" b="1" dirty="0"/>
              <a:t>separated project </a:t>
            </a:r>
            <a:r>
              <a:rPr lang="en-US" sz="2000" dirty="0"/>
              <a:t>(</a:t>
            </a:r>
            <a:r>
              <a:rPr lang="en-US" sz="2000" dirty="0" err="1"/>
              <a:t>csproj</a:t>
            </a:r>
            <a:r>
              <a:rPr lang="en-US" sz="2000" dirty="0"/>
              <a:t> file)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41F6C-3363-419D-B01B-452EBEC22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0" y="1690688"/>
            <a:ext cx="4532382" cy="4532382"/>
          </a:xfrm>
          <a:prstGeom prst="rect">
            <a:avLst/>
          </a:prstGeom>
        </p:spPr>
      </p:pic>
      <p:pic>
        <p:nvPicPr>
          <p:cNvPr id="1026" name="Picture 2" descr="bookstore-visual-studio-solution">
            <a:extLst>
              <a:ext uri="{FF2B5EF4-FFF2-40B4-BE49-F238E27FC236}">
                <a16:creationId xmlns:a16="http://schemas.microsoft.com/office/drawing/2014/main" id="{EE0BA37B-0587-430D-B50A-5EB51573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82" y="3833813"/>
            <a:ext cx="4298405" cy="26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2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424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Microservice Solution: Tools, Patterns &amp; Practices</vt:lpstr>
      <vt:lpstr>About Me</vt:lpstr>
      <vt:lpstr>PowerPoint Presentation</vt:lpstr>
      <vt:lpstr>ASP.NET Boilerplate</vt:lpstr>
      <vt:lpstr>ABP vNext</vt:lpstr>
      <vt:lpstr>Agenda</vt:lpstr>
      <vt:lpstr>Part-I: From Monolithic to Microservice Simple Monolithic Application</vt:lpstr>
      <vt:lpstr>Part-I: From Monolithic to Microservice Layered Monolithic Application</vt:lpstr>
      <vt:lpstr>Part-I: From Monolithic to Microservice Layered Monolithic Application</vt:lpstr>
      <vt:lpstr>Part-I: From Monolithic to Microservice Modular Application</vt:lpstr>
      <vt:lpstr>Part-I: From Monolithic to Microservice Modular Application / Separated Databases</vt:lpstr>
      <vt:lpstr>Part-I: From Monolithic to Microservice Modular Application / Separated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Solution: Tools, Patterns &amp; Practices</dc:title>
  <dc:creator>Halil Kalkan</dc:creator>
  <cp:lastModifiedBy>Halil Kalkan</cp:lastModifiedBy>
  <cp:revision>24</cp:revision>
  <dcterms:created xsi:type="dcterms:W3CDTF">2019-02-25T13:56:54Z</dcterms:created>
  <dcterms:modified xsi:type="dcterms:W3CDTF">2019-02-25T17:37:09Z</dcterms:modified>
</cp:coreProperties>
</file>