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2"/>
    <p:sldId id="273" r:id="rId3"/>
    <p:sldId id="257" r:id="rId4"/>
    <p:sldId id="262" r:id="rId5"/>
    <p:sldId id="271" r:id="rId6"/>
    <p:sldId id="272" r:id="rId7"/>
    <p:sldId id="274" r:id="rId8"/>
    <p:sldId id="265" r:id="rId9"/>
    <p:sldId id="275" r:id="rId10"/>
    <p:sldId id="281" r:id="rId11"/>
    <p:sldId id="282" r:id="rId12"/>
    <p:sldId id="280" r:id="rId13"/>
    <p:sldId id="277" r:id="rId14"/>
    <p:sldId id="278" r:id="rId15"/>
    <p:sldId id="279" r:id="rId16"/>
    <p:sldId id="287" r:id="rId17"/>
    <p:sldId id="283" r:id="rId18"/>
    <p:sldId id="284" r:id="rId19"/>
    <p:sldId id="285" r:id="rId20"/>
    <p:sldId id="286" r:id="rId21"/>
    <p:sldId id="269" r:id="rId22"/>
    <p:sldId id="270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4/1/2018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enancy-name.mydomain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Development, Challenges &amp; Solutions.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5786-C7D1-4D31-8A7B-3B590C63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</a:t>
            </a:r>
            <a:br>
              <a:rPr lang="en-US" dirty="0"/>
            </a:br>
            <a:r>
              <a:rPr lang="en-US" sz="2400" dirty="0"/>
              <a:t>Concepts</a:t>
            </a:r>
            <a:endParaRPr lang="tr-TR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84B76-BBC9-43CF-BDE7-379CCD6A3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Tenant</a:t>
            </a:r>
            <a:r>
              <a:rPr lang="en-US" sz="2400" dirty="0"/>
              <a:t>: An organization uses the application (and pay for it).</a:t>
            </a:r>
          </a:p>
          <a:p>
            <a:r>
              <a:rPr lang="en-US" sz="2400" b="1" dirty="0"/>
              <a:t>Host</a:t>
            </a:r>
            <a:r>
              <a:rPr lang="en-US" sz="2400" dirty="0"/>
              <a:t>: The organization manages all the tenants.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19941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5F77-F831-472E-9B62-EF410E10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</a:t>
            </a:r>
            <a:br>
              <a:rPr lang="en-US" dirty="0"/>
            </a:br>
            <a:r>
              <a:rPr lang="en-US" sz="2400" dirty="0"/>
              <a:t>Concepts</a:t>
            </a:r>
            <a:endParaRPr lang="tr-TR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DFC6-5432-45D2-BB7C-530234D97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Edition/Package</a:t>
            </a:r>
            <a:r>
              <a:rPr lang="en-US" dirty="0"/>
              <a:t>: A set of application features.</a:t>
            </a:r>
          </a:p>
          <a:p>
            <a:r>
              <a:rPr lang="en-US" b="1" dirty="0"/>
              <a:t>Subscription</a:t>
            </a:r>
            <a:r>
              <a:rPr lang="en-US" dirty="0"/>
              <a:t>: Assigning a package to a tenant for a period of time.</a:t>
            </a:r>
          </a:p>
          <a:p>
            <a:r>
              <a:rPr lang="en-US" b="1" dirty="0"/>
              <a:t>Payment</a:t>
            </a:r>
            <a:r>
              <a:rPr lang="en-US" dirty="0"/>
              <a:t>: A subscription has a price: Monthly, Yearly, User based and so on..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407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High-Level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2686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0546-6A05-4545-B900-60A4D0E8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dirty="0"/>
              <a:t>Deployment / Database Options</a:t>
            </a:r>
            <a:endParaRPr lang="tr-TR" dirty="0"/>
          </a:p>
        </p:txBody>
      </p:sp>
      <p:pic>
        <p:nvPicPr>
          <p:cNvPr id="5126" name="Picture 6" descr="Related image">
            <a:extLst>
              <a:ext uri="{FF2B5EF4-FFF2-40B4-BE49-F238E27FC236}">
                <a16:creationId xmlns:a16="http://schemas.microsoft.com/office/drawing/2014/main" id="{BA4AF360-4B35-4142-A7EF-191F03F021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71870"/>
            <a:ext cx="774159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628B91-D06E-4172-BEAB-160115158E2A}"/>
              </a:ext>
            </a:extLst>
          </p:cNvPr>
          <p:cNvSpPr txBox="1"/>
          <p:nvPr/>
        </p:nvSpPr>
        <p:spPr>
          <a:xfrm>
            <a:off x="9405258" y="3317032"/>
            <a:ext cx="2118049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</a:rPr>
              <a:t>Hybrid</a:t>
            </a:r>
            <a:endParaRPr lang="tr-TR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5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11E7-9AE2-4B47-A249-34E1DDFD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Multi-Tenant Application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2225-AA1B-4A95-9616-A52E2195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exactly like on-premise: </a:t>
            </a:r>
            <a:r>
              <a:rPr lang="en-US" b="1" dirty="0"/>
              <a:t>Separated users, permissions, data…</a:t>
            </a:r>
          </a:p>
          <a:p>
            <a:r>
              <a:rPr lang="en-US" dirty="0"/>
              <a:t>Should be able to work as </a:t>
            </a:r>
            <a:r>
              <a:rPr lang="en-US" b="1" dirty="0"/>
              <a:t>on-premise </a:t>
            </a:r>
            <a:r>
              <a:rPr lang="en-US" dirty="0"/>
              <a:t>too.</a:t>
            </a:r>
          </a:p>
          <a:p>
            <a:r>
              <a:rPr lang="en-US" dirty="0"/>
              <a:t>Should be developed </a:t>
            </a:r>
            <a:r>
              <a:rPr lang="en-US" b="1" dirty="0"/>
              <a:t>independent from multi-tenancy</a:t>
            </a:r>
            <a:r>
              <a:rPr lang="en-US" dirty="0"/>
              <a:t>. Multi-tenancy should be implemented in the infrastructure/framework.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855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D7F7-623E-4902-A7F8-49F3F1A3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Application Design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6319-1D66-491D-9AC0-DD108FB7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should be </a:t>
            </a:r>
            <a:r>
              <a:rPr lang="en-US" b="1" dirty="0"/>
              <a:t>stateless</a:t>
            </a:r>
            <a:r>
              <a:rPr lang="en-US" dirty="0"/>
              <a:t>!</a:t>
            </a:r>
          </a:p>
          <a:p>
            <a:r>
              <a:rPr lang="en-US" dirty="0"/>
              <a:t>Main state origins:</a:t>
            </a:r>
          </a:p>
          <a:p>
            <a:pPr lvl="1"/>
            <a:r>
              <a:rPr lang="en-US" b="1" dirty="0"/>
              <a:t>Http Request</a:t>
            </a:r>
            <a:r>
              <a:rPr lang="en-US" dirty="0"/>
              <a:t>: Cookie, header, </a:t>
            </a:r>
            <a:r>
              <a:rPr lang="en-US" dirty="0" err="1"/>
              <a:t>querystring</a:t>
            </a:r>
            <a:r>
              <a:rPr lang="en-US" dirty="0"/>
              <a:t>, payload…</a:t>
            </a:r>
          </a:p>
          <a:p>
            <a:pPr lvl="2"/>
            <a:r>
              <a:rPr lang="en-US" dirty="0"/>
              <a:t>Authentication Ticket</a:t>
            </a:r>
          </a:p>
          <a:p>
            <a:pPr lvl="1"/>
            <a:r>
              <a:rPr lang="en-US" b="1" dirty="0"/>
              <a:t>Database</a:t>
            </a:r>
            <a:r>
              <a:rPr lang="en-US" dirty="0"/>
              <a:t>: Relational, non-relational, file system…</a:t>
            </a:r>
          </a:p>
          <a:p>
            <a:pPr lvl="1"/>
            <a:r>
              <a:rPr lang="en-US" b="1" dirty="0"/>
              <a:t>Cache</a:t>
            </a:r>
            <a:r>
              <a:rPr lang="en-US" dirty="0"/>
              <a:t>: Distributed caches like </a:t>
            </a:r>
            <a:r>
              <a:rPr lang="en-US" dirty="0" err="1"/>
              <a:t>Redis</a:t>
            </a:r>
            <a:r>
              <a:rPr lang="en-US" dirty="0"/>
              <a:t>, Memcached.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791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29416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7938-795A-4577-81F2-F26F5443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Current Tenant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4890-EEB2-438E-8478-B80E052E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  <a:p>
            <a:pPr lvl="1"/>
            <a:r>
              <a:rPr lang="en-US" dirty="0"/>
              <a:t>Current </a:t>
            </a:r>
            <a:r>
              <a:rPr lang="en-US" b="1" dirty="0"/>
              <a:t>Claims</a:t>
            </a:r>
            <a:r>
              <a:rPr lang="en-US" dirty="0"/>
              <a:t> (if user has been authenticated)</a:t>
            </a:r>
          </a:p>
          <a:p>
            <a:pPr lvl="1"/>
            <a:r>
              <a:rPr lang="en-US" b="1" dirty="0"/>
              <a:t>Subdomain</a:t>
            </a:r>
            <a:r>
              <a:rPr lang="en-US" dirty="0"/>
              <a:t> (or domain): </a:t>
            </a:r>
            <a:r>
              <a:rPr lang="en-US" dirty="0">
                <a:hlinkClick r:id="rId2"/>
              </a:rPr>
              <a:t>https://</a:t>
            </a:r>
            <a:r>
              <a:rPr lang="en-US" b="1" i="1" dirty="0">
                <a:hlinkClick r:id="rId2"/>
              </a:rPr>
              <a:t>tenancy-name</a:t>
            </a:r>
            <a:r>
              <a:rPr lang="en-US" dirty="0">
                <a:hlinkClick r:id="rId2"/>
              </a:rPr>
              <a:t>.mydomain.com</a:t>
            </a:r>
            <a:endParaRPr lang="en-US" dirty="0"/>
          </a:p>
          <a:p>
            <a:pPr lvl="1"/>
            <a:r>
              <a:rPr lang="en-US" dirty="0"/>
              <a:t>Http </a:t>
            </a:r>
            <a:r>
              <a:rPr lang="en-US" b="1" dirty="0"/>
              <a:t>Header</a:t>
            </a:r>
            <a:r>
              <a:rPr lang="en-US" dirty="0"/>
              <a:t>: _tenant = “acme”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(for API clients &amp; SPAs)</a:t>
            </a:r>
          </a:p>
          <a:p>
            <a:pPr lvl="1"/>
            <a:r>
              <a:rPr lang="en-US" dirty="0"/>
              <a:t>Http </a:t>
            </a:r>
            <a:r>
              <a:rPr lang="en-US" b="1" dirty="0"/>
              <a:t>Cookie</a:t>
            </a:r>
            <a:r>
              <a:rPr lang="en-US" dirty="0"/>
              <a:t>: _tenant = “acme”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(for MVC applications)</a:t>
            </a:r>
          </a:p>
          <a:p>
            <a:r>
              <a:rPr lang="en-US" dirty="0"/>
              <a:t>ASP.NET Core</a:t>
            </a:r>
          </a:p>
          <a:p>
            <a:pPr lvl="1"/>
            <a:r>
              <a:rPr lang="en-US" dirty="0"/>
              <a:t>On-demand</a:t>
            </a:r>
          </a:p>
          <a:p>
            <a:pPr lvl="1"/>
            <a:r>
              <a:rPr lang="en-US" b="1" dirty="0"/>
              <a:t>Middleware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(after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app.UseAuthentication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())</a:t>
            </a:r>
            <a:endParaRPr lang="tr-T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0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3867-8BFF-431A-B5E3-AC33496B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Scopes / </a:t>
            </a:r>
            <a:r>
              <a:rPr lang="en-US"/>
              <a:t>AsyncLocal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6FD1C-E1A0-430B-9A5F-7F1A8C49D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569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6CA7-6B54-420B-B41A-56BA3B27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1CB86-5B3A-4D9F-B112-F167F60EE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957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&amp; My Company &amp; My Projects</a:t>
            </a:r>
          </a:p>
        </p:txBody>
      </p:sp>
    </p:spTree>
    <p:extLst>
      <p:ext uri="{BB962C8B-B14F-4D97-AF65-F5344CB8AC3E}">
        <p14:creationId xmlns:p14="http://schemas.microsoft.com/office/powerpoint/2010/main" val="50910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A260-73D8-4CD3-9BC5-B38689D3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7C13D-727C-4E70-A5D4-4CD16E9F4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89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32AE-86CF-4383-933C-9021A37A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CEEF-206D-46CC-A023-F63C0FD5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366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010" y="319295"/>
            <a:ext cx="9601200" cy="637050"/>
          </a:xfrm>
        </p:spPr>
        <p:txBody>
          <a:bodyPr/>
          <a:lstStyle/>
          <a:p>
            <a:r>
              <a:rPr lang="en-US" dirty="0"/>
              <a:t>Halil İbrahim Kalkan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10" y="1058412"/>
            <a:ext cx="9601200" cy="3809999"/>
          </a:xfrm>
        </p:spPr>
        <p:txBody>
          <a:bodyPr/>
          <a:lstStyle/>
          <a:p>
            <a:r>
              <a:rPr lang="en-US" sz="1200" dirty="0"/>
              <a:t>@hikalkan</a:t>
            </a:r>
            <a:br>
              <a:rPr lang="en-US" sz="1200" dirty="0"/>
            </a:br>
            <a:r>
              <a:rPr lang="en-US" sz="1200" dirty="0"/>
              <a:t>(</a:t>
            </a:r>
            <a:r>
              <a:rPr lang="en-US" sz="1200" dirty="0" err="1"/>
              <a:t>github</a:t>
            </a:r>
            <a:r>
              <a:rPr lang="en-US" sz="1200" dirty="0"/>
              <a:t>)</a:t>
            </a:r>
          </a:p>
          <a:p>
            <a:r>
              <a:rPr lang="en-US" sz="1200" dirty="0"/>
              <a:t>@</a:t>
            </a:r>
            <a:r>
              <a:rPr lang="en-US" sz="1200" dirty="0" err="1"/>
              <a:t>hibrahimkalkan</a:t>
            </a:r>
            <a:endParaRPr lang="en-US" sz="1200" dirty="0"/>
          </a:p>
          <a:p>
            <a:r>
              <a:rPr lang="en-US" sz="1200" dirty="0"/>
              <a:t>http://halilibrahimkalkan.com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05A87-42AF-4CC6-8AE1-E683106FF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270" y="956345"/>
            <a:ext cx="8354720" cy="51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589" y="1179047"/>
            <a:ext cx="9601200" cy="584670"/>
          </a:xfrm>
        </p:spPr>
        <p:txBody>
          <a:bodyPr/>
          <a:lstStyle/>
          <a:p>
            <a:r>
              <a:rPr lang="en-US" sz="2400" i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aspnetboilerplate.com</a:t>
            </a:r>
            <a:endParaRPr lang="en-US" i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E09DC-FE86-42E8-B664-5B87D51F1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14" y="226864"/>
            <a:ext cx="5884595" cy="5771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BEFE23-5A80-4A7D-82B8-67522DB1D5B7}"/>
              </a:ext>
            </a:extLst>
          </p:cNvPr>
          <p:cNvSpPr txBox="1"/>
          <p:nvPr/>
        </p:nvSpPr>
        <p:spPr>
          <a:xfrm>
            <a:off x="611280" y="1935122"/>
            <a:ext cx="5101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4.5 years of continuous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4,300+ stars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470,000+ downloads on </a:t>
            </a:r>
            <a:r>
              <a:rPr lang="en-US" dirty="0" err="1"/>
              <a:t>Nuget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76B73-AF47-4908-9888-4700175F5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80" y="3078759"/>
            <a:ext cx="4959469" cy="2915325"/>
          </a:xfrm>
          <a:prstGeom prst="rect">
            <a:avLst/>
          </a:prstGeom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002E207E-3547-4129-85C7-D54EA029E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0" y="226864"/>
            <a:ext cx="2364284" cy="9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5BD81B-8896-4F71-B558-98A6A399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83" y="500331"/>
            <a:ext cx="9060637" cy="5584276"/>
          </a:xfrm>
          <a:prstGeom prst="rect">
            <a:avLst/>
          </a:prstGeom>
        </p:spPr>
      </p:pic>
      <p:pic>
        <p:nvPicPr>
          <p:cNvPr id="7" name="Picture 2" descr="logo">
            <a:extLst>
              <a:ext uri="{FF2B5EF4-FFF2-40B4-BE49-F238E27FC236}">
                <a16:creationId xmlns:a16="http://schemas.microsoft.com/office/drawing/2014/main" id="{8EA1A416-0D29-42B1-A695-4D2C6F96B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0" y="226864"/>
            <a:ext cx="2364284" cy="9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2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aspnetboilerplate.com/images/home/abp-concerns.png">
            <a:extLst>
              <a:ext uri="{FF2B5EF4-FFF2-40B4-BE49-F238E27FC236}">
                <a16:creationId xmlns:a16="http://schemas.microsoft.com/office/drawing/2014/main" id="{F094C3FC-1A0C-4A03-B86E-A0BB0094E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60" y="265519"/>
            <a:ext cx="9882495" cy="564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logo">
            <a:extLst>
              <a:ext uri="{FF2B5EF4-FFF2-40B4-BE49-F238E27FC236}">
                <a16:creationId xmlns:a16="http://schemas.microsoft.com/office/drawing/2014/main" id="{F5498197-3FE5-4D35-A136-5D2B3AB8B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0" y="226864"/>
            <a:ext cx="2364284" cy="9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80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D61D-500C-4780-9151-68DA2B15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E4F5-8A64-4CEB-9B00-5CCB732B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63B50-47C2-4C11-A6BE-BAE7A888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21" y="234892"/>
            <a:ext cx="10473157" cy="587613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45B609-FB29-48E2-9A99-AD0B3F7C9096}"/>
              </a:ext>
            </a:extLst>
          </p:cNvPr>
          <p:cNvSpPr txBox="1"/>
          <p:nvPr/>
        </p:nvSpPr>
        <p:spPr>
          <a:xfrm>
            <a:off x="1295400" y="6251507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aspnetzero.com</a:t>
            </a:r>
            <a:endParaRPr lang="tr-TR" sz="2400" i="1" dirty="0"/>
          </a:p>
        </p:txBody>
      </p:sp>
    </p:spTree>
    <p:extLst>
      <p:ext uri="{BB962C8B-B14F-4D97-AF65-F5344CB8AC3E}">
        <p14:creationId xmlns:p14="http://schemas.microsoft.com/office/powerpoint/2010/main" val="143523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as a Service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D7D6-EF83-4DA2-9615-47E3CA32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On-Premise / IaaS / PaaS / SaaS</a:t>
            </a:r>
            <a:endParaRPr lang="tr-TR" dirty="0"/>
          </a:p>
        </p:txBody>
      </p:sp>
      <p:pic>
        <p:nvPicPr>
          <p:cNvPr id="4098" name="Picture 2" descr="Image result for saas">
            <a:extLst>
              <a:ext uri="{FF2B5EF4-FFF2-40B4-BE49-F238E27FC236}">
                <a16:creationId xmlns:a16="http://schemas.microsoft.com/office/drawing/2014/main" id="{2F238478-BEAF-4484-A2E0-7E7A55E2B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161" y="1169264"/>
            <a:ext cx="6439678" cy="477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64D306-554E-4D95-9F28-254B0E15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796" y="2702135"/>
            <a:ext cx="2453695" cy="1453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3E8F6-BAB6-4B02-AFE5-B168E5C50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47" y="2265932"/>
            <a:ext cx="2542657" cy="324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5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850</TotalTime>
  <Words>301</Words>
  <Application>Microsoft Office PowerPoint</Application>
  <PresentationFormat>Widescreen</PresentationFormat>
  <Paragraphs>53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Diamond Grid 16x9</vt:lpstr>
      <vt:lpstr>Multi-Tenancy</vt:lpstr>
      <vt:lpstr>About Me</vt:lpstr>
      <vt:lpstr>Halil İbrahim Kalkan</vt:lpstr>
      <vt:lpstr>aspnetboilerplate.com</vt:lpstr>
      <vt:lpstr>PowerPoint Presentation</vt:lpstr>
      <vt:lpstr>PowerPoint Presentation</vt:lpstr>
      <vt:lpstr>PowerPoint Presentation</vt:lpstr>
      <vt:lpstr>SaaS</vt:lpstr>
      <vt:lpstr>On-Premise / IaaS / PaaS / SaaS</vt:lpstr>
      <vt:lpstr>SaaS Concepts</vt:lpstr>
      <vt:lpstr>SaaS Concepts</vt:lpstr>
      <vt:lpstr>Multi-Tenancy</vt:lpstr>
      <vt:lpstr>Deployment / Database Options</vt:lpstr>
      <vt:lpstr>Ideal Multi-Tenant Application</vt:lpstr>
      <vt:lpstr>Stateless Application Design</vt:lpstr>
      <vt:lpstr>Multi-Tenancy</vt:lpstr>
      <vt:lpstr>Determine the Current Tenant</vt:lpstr>
      <vt:lpstr>Ambient Scopes / AsyncLocal</vt:lpstr>
      <vt:lpstr>PowerPoint Presentation</vt:lpstr>
      <vt:lpstr>PowerPoint Presentation</vt:lpstr>
      <vt:lpstr>Add a Slide Title - 4</vt:lpstr>
      <vt:lpstr>Add a Slide Title - 5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Multi-Tenancy</dc:title>
  <dc:creator>Halil Kalkan</dc:creator>
  <cp:lastModifiedBy>Halil Kalkan</cp:lastModifiedBy>
  <cp:revision>34</cp:revision>
  <dcterms:created xsi:type="dcterms:W3CDTF">2018-04-01T17:54:56Z</dcterms:created>
  <dcterms:modified xsi:type="dcterms:W3CDTF">2018-04-02T08:05:52Z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