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258" r:id="rId5"/>
    <p:sldId id="259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7" r:id="rId19"/>
    <p:sldId id="286" r:id="rId20"/>
    <p:sldId id="284" r:id="rId21"/>
    <p:sldId id="288" r:id="rId22"/>
    <p:sldId id="270" r:id="rId23"/>
    <p:sldId id="299" r:id="rId24"/>
    <p:sldId id="260" r:id="rId25"/>
    <p:sldId id="261" r:id="rId26"/>
    <p:sldId id="289" r:id="rId27"/>
    <p:sldId id="290" r:id="rId28"/>
    <p:sldId id="291" r:id="rId29"/>
    <p:sldId id="292" r:id="rId30"/>
    <p:sldId id="293" r:id="rId31"/>
    <p:sldId id="294" r:id="rId32"/>
    <p:sldId id="295" r:id="rId33"/>
    <p:sldId id="296" r:id="rId34"/>
    <p:sldId id="271" r:id="rId35"/>
    <p:sldId id="262" r:id="rId36"/>
    <p:sldId id="263" r:id="rId37"/>
    <p:sldId id="264" r:id="rId38"/>
    <p:sldId id="265" r:id="rId39"/>
    <p:sldId id="266" r:id="rId40"/>
    <p:sldId id="267" r:id="rId41"/>
    <p:sldId id="268" r:id="rId42"/>
    <p:sldId id="297" r:id="rId43"/>
    <p:sldId id="298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D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3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6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9F978-8F5D-42A7-86BF-A984953F5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53519-725D-4962-B748-CC7552F83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F7900-64FF-4805-A66E-0B884BCD4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20-Apr-22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274FF-F87E-401D-829B-527D8BAB9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199CA-B05B-47F7-A46C-3F7F0FB30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2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F28CF-DF5D-471D-B0B9-89362618A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CB0F86-3012-4450-97B5-7E1D7ECAD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A2828-2930-40A7-AED2-72F6457D0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20-Apr-22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A84D5-31FC-4926-B974-625D8C4DF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3209B-0705-4ED8-A491-3D5D44CB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609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D31CA8-EED4-4E1A-B8D5-0FBA742746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E740CE-BBFA-4672-A07F-8EED901D5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BD506-02AC-45D8-92B7-72E22AFAF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20-Apr-22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A1C25-D938-4BD4-AFBA-B93605826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7FD12-3F16-4988-A6A5-340D2E336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283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8F685-4C02-43BB-81D2-04EAAD1B8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307CA-BDB0-4F66-B7EA-15AC28296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97DE6-90DC-461E-BBC5-E13D53F48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20-Apr-22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79F46-5890-41BD-ACAD-F76D73A63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39A23-24D1-4AE7-B7EA-4B624CC12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42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74EF1-4C5E-4AEE-9A09-F8F867698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0EC00-4EF5-40FD-BE65-ED178D988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D0061-7235-4551-BDC1-1B52EE2DF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20-Apr-22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E4BB6-4393-45E5-A9AA-9B80E2EBD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94CB6-B3F3-4DE1-A025-90F5E1DBF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839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16F26-7C86-412B-BADB-DD2A6112E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EC9F5-F495-4BB6-8614-F278F69277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7F24DB-A85C-4539-91EF-5629F5384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433937-4109-4B2C-A286-F09276207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20-Apr-22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85F166-F3BE-4326-893D-A0B8DB720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525932-0F9D-4378-96A1-2F322DB10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70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A36F7-094B-4EA4-AA03-A8D8E79C9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238E7-9C70-4777-95AF-A5054F3ED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2B6AAA-B98D-4372-A5A6-85FFC8DCC1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68441-FF50-42B6-BA69-C5C074CD47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AB23AB-9D34-431A-AB82-A534EFEA03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F8EFDC-928F-4FED-983C-7ABD436AF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20-Apr-22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16DEBE-584F-4E83-A7E8-A9C4C827A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F74D1E-6C1B-4FD2-9DF9-C84FB567C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97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AF5C5-68CD-47D5-ABA6-CF1CBAADB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2CDD38-7186-4E27-AFD9-1C0F0616E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20-Apr-22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6E192C-EECF-41A8-BF78-3DD3C0C6C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CB1BDE-DF6D-4250-8119-E198BD689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36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4048DA-88F3-4AD4-9CD4-80F47F465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20-Apr-22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FB8407-9980-4383-B57D-46D0C9685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B7C318-3368-4DC6-ACC3-B854B81D2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90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B462D-08D1-4E08-BE8F-447596E33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DD96E-5552-495D-93D2-4BB21BF84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CFB3D-721C-482E-889F-D4404EC4F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756F77-CBE7-472C-AB48-91F38E0E4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20-Apr-22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A2AFC-52CD-43A3-B48D-2E9B69033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9CA501-F0AC-439F-A1FB-74B32179A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61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DEA90-1B0A-4BD7-A46E-B3461480C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B68767-CADA-45AA-8C12-B3DC060305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9FCA20-08E0-4AD3-A4C1-1FDCCEDE1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5EF583-0181-4C09-8E86-D1CA02881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20-Apr-22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FCD57-1163-480A-97F0-EF7F72C2F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FDDB04-0161-4707-8022-069021A13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09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B6C7DD-B260-4FD1-B687-D45B145F3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7A82B9-9CE8-4741-BC26-CCA026F8B4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83CE3-891B-4A19-8F63-BF6619393B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4C9FE-EBC3-45D3-899C-58AAF4F8AF71}" type="datetimeFigureOut">
              <a:rPr lang="en-US" smtClean="0"/>
              <a:t>20-Apr-22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56E26-9066-4488-A28A-8F836B2BF0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F0B28-2709-44D5-AC53-FCEB892109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230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martinfowler.com/articles/microservice-trade-offs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martinfowler.com/bliki/MicroservicePremium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MONOLITH FIRST FOR MICROSERVICE ARCHITECTURE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Halil İbrahim Kalkan</a:t>
            </a:r>
          </a:p>
        </p:txBody>
      </p:sp>
    </p:spTree>
    <p:extLst>
      <p:ext uri="{BB962C8B-B14F-4D97-AF65-F5344CB8AC3E}">
        <p14:creationId xmlns:p14="http://schemas.microsoft.com/office/powerpoint/2010/main" val="995556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Framework: The community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60736" cy="4351338"/>
          </a:xfrm>
        </p:spPr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GitHub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8K stars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24,000 commits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238 contributors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6,200 issues &amp; 5,200 PRs closed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NuGet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128 releases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5M downloads (only for the core package)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076E01-AD31-4B85-8755-3F4929EEEF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7462" y="2412494"/>
            <a:ext cx="6062267" cy="346281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DCB13E1-2911-496C-BAB3-BD4EDC5ACFCA}"/>
              </a:ext>
            </a:extLst>
          </p:cNvPr>
          <p:cNvSpPr txBox="1"/>
          <p:nvPr/>
        </p:nvSpPr>
        <p:spPr>
          <a:xfrm>
            <a:off x="5587461" y="1766163"/>
            <a:ext cx="6062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ABP Community Talks</a:t>
            </a:r>
          </a:p>
        </p:txBody>
      </p:sp>
    </p:spTree>
    <p:extLst>
      <p:ext uri="{BB962C8B-B14F-4D97-AF65-F5344CB8AC3E}">
        <p14:creationId xmlns:p14="http://schemas.microsoft.com/office/powerpoint/2010/main" val="13622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Framework: Books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9F7D82-97CE-434C-A740-FD1C1AAA97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3182" y="1655781"/>
            <a:ext cx="9185635" cy="4564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2739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eShopOnX</a:t>
            </a:r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projects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DAA7A96-BF3F-48C0-8A20-F858D602539C}"/>
              </a:ext>
            </a:extLst>
          </p:cNvPr>
          <p:cNvSpPr/>
          <p:nvPr/>
        </p:nvSpPr>
        <p:spPr>
          <a:xfrm>
            <a:off x="909444" y="1675586"/>
            <a:ext cx="3296795" cy="132556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eShopOn</a:t>
            </a:r>
            <a:r>
              <a:rPr lang="en-US" sz="2400" b="1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Containers</a:t>
            </a:r>
            <a:b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(by Microsoft)</a:t>
            </a:r>
            <a:b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b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https://github.com/dotnet-architecture/eShopOnDapr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387E04-8268-43D2-BA0B-C8495CB6CB62}"/>
              </a:ext>
            </a:extLst>
          </p:cNvPr>
          <p:cNvSpPr/>
          <p:nvPr/>
        </p:nvSpPr>
        <p:spPr>
          <a:xfrm>
            <a:off x="909444" y="3172496"/>
            <a:ext cx="3296795" cy="132556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eShopOn</a:t>
            </a:r>
            <a:r>
              <a:rPr lang="en-US" sz="2400" b="1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Dapr</a:t>
            </a:r>
            <a:b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(by Microsoft)</a:t>
            </a:r>
            <a:b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b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https://github.com/dotnet-architecture/eShopOnDapr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A92A761-F495-46E3-A9D8-07991FE3B346}"/>
              </a:ext>
            </a:extLst>
          </p:cNvPr>
          <p:cNvSpPr/>
          <p:nvPr/>
        </p:nvSpPr>
        <p:spPr>
          <a:xfrm>
            <a:off x="909444" y="4669408"/>
            <a:ext cx="3296795" cy="132556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eShopOn</a:t>
            </a:r>
            <a:r>
              <a:rPr lang="en-US" sz="2400" b="1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Abp</a:t>
            </a:r>
            <a:b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(by </a:t>
            </a:r>
            <a:r>
              <a:rPr lang="en-US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Volosoft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)</a:t>
            </a:r>
            <a:b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b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https://github.com/abpframework/eShopOnAbp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C8652B7-A796-4A89-B59A-6C1448D1A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8875" y="1675585"/>
            <a:ext cx="7315201" cy="1325563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US" sz="2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Simplified and containerized microservice example</a:t>
            </a:r>
          </a:p>
          <a:p>
            <a:pPr marL="0" indent="0">
              <a:buNone/>
            </a:pPr>
            <a:r>
              <a:rPr lang="en-US" sz="2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Show drafts of different architectural patterns</a:t>
            </a:r>
          </a:p>
          <a:p>
            <a:pPr marL="0" indent="0">
              <a:buNone/>
            </a:pPr>
            <a:r>
              <a:rPr lang="en-US" sz="2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Not production ready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EF424A3-DDE9-4917-B101-1E60B12D563E}"/>
              </a:ext>
            </a:extLst>
          </p:cNvPr>
          <p:cNvSpPr txBox="1">
            <a:spLocks/>
          </p:cNvSpPr>
          <p:nvPr/>
        </p:nvSpPr>
        <p:spPr>
          <a:xfrm>
            <a:off x="4428875" y="3172496"/>
            <a:ext cx="731520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Based on </a:t>
            </a:r>
            <a:r>
              <a:rPr lang="en-US" sz="2200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eShopOnContainers</a:t>
            </a:r>
            <a:r>
              <a:rPr lang="en-US" sz="2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powered by </a:t>
            </a:r>
            <a:r>
              <a:rPr lang="en-US" sz="2200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Dapr</a:t>
            </a:r>
            <a:endParaRPr lang="en-US" sz="22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Focuses on demonstrating the </a:t>
            </a:r>
            <a:r>
              <a:rPr lang="en-US" sz="2200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Dapr</a:t>
            </a:r>
            <a:r>
              <a:rPr lang="en-US" sz="2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features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More production ready, applicable and maintainable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FF5D5E2-9337-44A1-A88E-DD9D337ABF34}"/>
              </a:ext>
            </a:extLst>
          </p:cNvPr>
          <p:cNvSpPr txBox="1">
            <a:spLocks/>
          </p:cNvSpPr>
          <p:nvPr/>
        </p:nvSpPr>
        <p:spPr>
          <a:xfrm>
            <a:off x="4428875" y="4669409"/>
            <a:ext cx="731520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Reference solution for microservice development with the ABP Framework and state-of-the-art tools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Production ready, easy to develop and maintain</a:t>
            </a:r>
          </a:p>
        </p:txBody>
      </p:sp>
    </p:spTree>
    <p:extLst>
      <p:ext uri="{BB962C8B-B14F-4D97-AF65-F5344CB8AC3E}">
        <p14:creationId xmlns:p14="http://schemas.microsoft.com/office/powerpoint/2010/main" val="272372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eShopOnAbp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2800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https://github.com/abpframework/eShopOnAbp</a:t>
            </a:r>
            <a:endParaRPr lang="en-US" i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4098" name="Picture 2" descr="eSopOnAbp Phase 1">
            <a:extLst>
              <a:ext uri="{FF2B5EF4-FFF2-40B4-BE49-F238E27FC236}">
                <a16:creationId xmlns:a16="http://schemas.microsoft.com/office/drawing/2014/main" id="{2136AA09-D2C1-4393-9568-B5F813295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8961977" cy="4511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41944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eShopOnAbp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2800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https://github.com/abpframework/eShopOnAbp</a:t>
            </a:r>
            <a:endParaRPr lang="en-US" sz="28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TODO: More details and the book!</a:t>
            </a:r>
          </a:p>
        </p:txBody>
      </p:sp>
    </p:spTree>
    <p:extLst>
      <p:ext uri="{BB962C8B-B14F-4D97-AF65-F5344CB8AC3E}">
        <p14:creationId xmlns:p14="http://schemas.microsoft.com/office/powerpoint/2010/main" val="861575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Microservice trade-offs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37814" cy="3072378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BENEFITS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Forcing the modularity and encapsulation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Independently developed, deployed and scaled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Technology diversity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C6C15FB-DFA6-464B-86D0-05F848FB3810}"/>
              </a:ext>
            </a:extLst>
          </p:cNvPr>
          <p:cNvSpPr txBox="1">
            <a:spLocks/>
          </p:cNvSpPr>
          <p:nvPr/>
        </p:nvSpPr>
        <p:spPr>
          <a:xfrm>
            <a:off x="6315988" y="1831727"/>
            <a:ext cx="5037814" cy="30662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u="sng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COSTS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Distribution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Eventually consistency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Operational complexity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A41E9B9-359F-4652-B292-08D7DA25DEE3}"/>
              </a:ext>
            </a:extLst>
          </p:cNvPr>
          <p:cNvSpPr txBox="1">
            <a:spLocks/>
          </p:cNvSpPr>
          <p:nvPr/>
        </p:nvSpPr>
        <p:spPr>
          <a:xfrm>
            <a:off x="838200" y="5039042"/>
            <a:ext cx="10715710" cy="8290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Reference: 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  <a:hlinkClick r:id="rId3"/>
              </a:rPr>
              <a:t>https://martinfowler.com/articles/microservice-trade-offs.html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35363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Microservices</a:t>
            </a:r>
            <a:r>
              <a:rPr lang="en-US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: Who is for?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590" y="4872659"/>
            <a:ext cx="4746735" cy="16202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Large development team </a:t>
            </a:r>
            <a:r>
              <a:rPr lang="en-US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with </a:t>
            </a:r>
            <a:r>
              <a:rPr lang="en-US" sz="3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DevOps</a:t>
            </a:r>
            <a:r>
              <a:rPr lang="en-US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and automation culture</a:t>
            </a:r>
          </a:p>
        </p:txBody>
      </p:sp>
      <p:pic>
        <p:nvPicPr>
          <p:cNvPr id="5122" name="Picture 2" descr="Uniland&amp;#39;s Portfolio Supports Growing Businesses | Best Office Space">
            <a:extLst>
              <a:ext uri="{FF2B5EF4-FFF2-40B4-BE49-F238E27FC236}">
                <a16:creationId xmlns:a16="http://schemas.microsoft.com/office/drawing/2014/main" id="{89F52188-709F-46CE-9DD9-CBAC90F55A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590" y="1690688"/>
            <a:ext cx="4539345" cy="3032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Why Is Business Important To Society - [10 REASONS ] SmallBusinessify.com">
            <a:extLst>
              <a:ext uri="{FF2B5EF4-FFF2-40B4-BE49-F238E27FC236}">
                <a16:creationId xmlns:a16="http://schemas.microsoft.com/office/drawing/2014/main" id="{6613878B-8058-47F5-9F93-70ED91A3B0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688157"/>
            <a:ext cx="4141002" cy="3037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B7F4021-E29E-48EC-86AF-260177BEB376}"/>
              </a:ext>
            </a:extLst>
          </p:cNvPr>
          <p:cNvSpPr txBox="1">
            <a:spLocks/>
          </p:cNvSpPr>
          <p:nvPr/>
        </p:nvSpPr>
        <p:spPr>
          <a:xfrm>
            <a:off x="6096000" y="4871660"/>
            <a:ext cx="4746735" cy="16202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Large, complex and </a:t>
            </a:r>
            <a:r>
              <a:rPr lang="en-US" sz="3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mature</a:t>
            </a:r>
            <a:r>
              <a:rPr lang="en-US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business or domain</a:t>
            </a:r>
          </a:p>
        </p:txBody>
      </p:sp>
    </p:spTree>
    <p:extLst>
      <p:ext uri="{BB962C8B-B14F-4D97-AF65-F5344CB8AC3E}">
        <p14:creationId xmlns:p14="http://schemas.microsoft.com/office/powerpoint/2010/main" val="749659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Microservices</a:t>
            </a:r>
            <a:r>
              <a:rPr lang="en-US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: Who is (not) for?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My primary guideline would be </a:t>
            </a:r>
            <a:r>
              <a:rPr lang="en-US" sz="3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don't even consider microservices unless you have a system that's too complex to manage as a monolith</a:t>
            </a:r>
            <a:r>
              <a:rPr lang="en-US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. The majority of software systems should be built as a single monolithic application. Do pay attention to good </a:t>
            </a:r>
            <a:r>
              <a:rPr lang="en-US" sz="3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modularity </a:t>
            </a:r>
            <a:r>
              <a:rPr lang="en-US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within that monolith, but don't try to separate it into separate services.</a:t>
            </a:r>
          </a:p>
          <a:p>
            <a:pPr marL="0" indent="0">
              <a:buNone/>
            </a:pPr>
            <a:endParaRPr lang="en-US" sz="18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r>
              <a:rPr lang="en-US" sz="36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--- Martin Fowler</a:t>
            </a:r>
            <a:br>
              <a:rPr lang="en-US" sz="36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1400" i="1" dirty="0">
                <a:latin typeface="Euclid Circular B" panose="020B0504000000000000" pitchFamily="34" charset="0"/>
                <a:ea typeface="Euclid Circular B" panose="020B0504000000000000" pitchFamily="34" charset="0"/>
                <a:hlinkClick r:id="rId3"/>
              </a:rPr>
              <a:t>https://martinfowler.com/bliki/MicroservicePremium.html</a:t>
            </a:r>
            <a:r>
              <a:rPr lang="en-US" sz="1400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endParaRPr lang="en-US" sz="3600" i="1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8682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Monolith first</a:t>
            </a:r>
            <a:r>
              <a:rPr lang="en-US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: What?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16680" cy="4351338"/>
          </a:xfrm>
        </p:spPr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You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shouldn't start a new project with microservices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even if you're sure your application will be big enough to make it worthwhile.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41395D5B-27CF-4DE7-AC2B-E60B886CDD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4879" y="1825625"/>
            <a:ext cx="7149803" cy="4026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9722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Monolith first</a:t>
            </a:r>
            <a:r>
              <a:rPr lang="en-US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: 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YAGNI: Create a simplistic version first, maybe it won’t succeed.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Fast MVP, shorter time to market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Service boundaries &amp; business requirements are not clear –refactoring a monolith is easier than a microservices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You’ve a small team</a:t>
            </a:r>
          </a:p>
        </p:txBody>
      </p:sp>
    </p:spTree>
    <p:extLst>
      <p:ext uri="{BB962C8B-B14F-4D97-AF65-F5344CB8AC3E}">
        <p14:creationId xmlns:p14="http://schemas.microsoft.com/office/powerpoint/2010/main" val="1194020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TODO: ...</a:t>
            </a:r>
          </a:p>
        </p:txBody>
      </p:sp>
    </p:spTree>
    <p:extLst>
      <p:ext uri="{BB962C8B-B14F-4D97-AF65-F5344CB8AC3E}">
        <p14:creationId xmlns:p14="http://schemas.microsoft.com/office/powerpoint/2010/main" val="7218469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Monolith first</a:t>
            </a:r>
            <a:r>
              <a:rPr lang="en-US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: How?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Build as monolith (not modular),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discard it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and replace with microservices at some point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Build as monolith (may not be fully modular),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introduce microservices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by the time (keep the core as monolith for a while)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Create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coarse-grained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(large) services, then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break down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into finer-grained services as boundaries stabilize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Design a fully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modular monolith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then migrate to microservices when it gets mature</a:t>
            </a:r>
          </a:p>
        </p:txBody>
      </p:sp>
    </p:spTree>
    <p:extLst>
      <p:ext uri="{BB962C8B-B14F-4D97-AF65-F5344CB8AC3E}">
        <p14:creationId xmlns:p14="http://schemas.microsoft.com/office/powerpoint/2010/main" val="2067840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Monolith first</a:t>
            </a:r>
            <a:r>
              <a:rPr lang="en-US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: When not?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You are already replacing a </a:t>
            </a:r>
            <a:r>
              <a:rPr lang="en-US" sz="3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legacy</a:t>
            </a:r>
            <a:r>
              <a:rPr lang="en-US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monolith or distributed system!</a:t>
            </a:r>
          </a:p>
        </p:txBody>
      </p:sp>
    </p:spTree>
    <p:extLst>
      <p:ext uri="{BB962C8B-B14F-4D97-AF65-F5344CB8AC3E}">
        <p14:creationId xmlns:p14="http://schemas.microsoft.com/office/powerpoint/2010/main" val="125876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</a:t>
            </a:r>
            <a:br>
              <a:rPr lang="en-US" sz="4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4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 MODULAR MONOLITH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MONOLITH FIRST FOR MICROSERVICE ARCHITECTURE</a:t>
            </a: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46059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Need for Layering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A MODULAR MONOLITH</a:t>
            </a: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1462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need for layering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Single-project solution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37DD21-2F19-487A-9A42-283309DC01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3201" y="1690688"/>
            <a:ext cx="2705597" cy="394029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77DE447-24B8-4E11-A598-331B26EC8F25}"/>
              </a:ext>
            </a:extLst>
          </p:cNvPr>
          <p:cNvSpPr txBox="1"/>
          <p:nvPr/>
        </p:nvSpPr>
        <p:spPr>
          <a:xfrm>
            <a:off x="8317258" y="3307391"/>
            <a:ext cx="2488596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Hosting logic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4E5FE0-67F8-45DB-989A-B18E03CCED4B}"/>
              </a:ext>
            </a:extLst>
          </p:cNvPr>
          <p:cNvSpPr txBox="1"/>
          <p:nvPr/>
        </p:nvSpPr>
        <p:spPr>
          <a:xfrm>
            <a:off x="1386145" y="4265109"/>
            <a:ext cx="2488596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User interface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F2B3DE-62C7-4AB6-A7CB-19A6190E64B9}"/>
              </a:ext>
            </a:extLst>
          </p:cNvPr>
          <p:cNvSpPr txBox="1"/>
          <p:nvPr/>
        </p:nvSpPr>
        <p:spPr>
          <a:xfrm>
            <a:off x="1386145" y="3422808"/>
            <a:ext cx="2488596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Business logic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E4BFC2-D9CE-4A44-9969-79E2B9A0671A}"/>
              </a:ext>
            </a:extLst>
          </p:cNvPr>
          <p:cNvSpPr txBox="1"/>
          <p:nvPr/>
        </p:nvSpPr>
        <p:spPr>
          <a:xfrm>
            <a:off x="1386145" y="2580507"/>
            <a:ext cx="2488596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Data access logic</a:t>
            </a:r>
          </a:p>
        </p:txBody>
      </p: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5D54168B-9951-4D89-844D-72F16D91C784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3874741" y="2811340"/>
            <a:ext cx="1055478" cy="422054"/>
          </a:xfrm>
          <a:prstGeom prst="curvedConnector3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29B8BEF3-5FDA-4BFB-98C9-1D1027AD167D}"/>
              </a:ext>
            </a:extLst>
          </p:cNvPr>
          <p:cNvCxnSpPr>
            <a:stCxn id="11" idx="3"/>
          </p:cNvCxnSpPr>
          <p:nvPr/>
        </p:nvCxnSpPr>
        <p:spPr>
          <a:xfrm flipV="1">
            <a:off x="3874741" y="3422808"/>
            <a:ext cx="1055478" cy="230833"/>
          </a:xfrm>
          <a:prstGeom prst="curvedConnector3">
            <a:avLst/>
          </a:prstGeom>
          <a:ln w="254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86AD0920-92CE-49BA-9542-FB90EBD5CBB9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3874741" y="3653641"/>
            <a:ext cx="1055478" cy="798352"/>
          </a:xfrm>
          <a:prstGeom prst="curvedConnector3">
            <a:avLst>
              <a:gd name="adj1" fmla="val 33924"/>
            </a:avLst>
          </a:prstGeom>
          <a:ln w="254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87C8762E-D1B8-48FD-BD41-FBBC665E840B}"/>
              </a:ext>
            </a:extLst>
          </p:cNvPr>
          <p:cNvCxnSpPr>
            <a:stCxn id="10" idx="3"/>
          </p:cNvCxnSpPr>
          <p:nvPr/>
        </p:nvCxnSpPr>
        <p:spPr>
          <a:xfrm flipV="1">
            <a:off x="3874741" y="4265109"/>
            <a:ext cx="1055478" cy="230833"/>
          </a:xfrm>
          <a:prstGeom prst="curvedConnector3">
            <a:avLst/>
          </a:prstGeom>
          <a:ln w="254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53642AD0-ACFF-4C85-A976-88E2FD372A22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3874741" y="3846765"/>
            <a:ext cx="1055478" cy="649177"/>
          </a:xfrm>
          <a:prstGeom prst="curvedConnector3">
            <a:avLst/>
          </a:prstGeom>
          <a:ln w="254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CFB6A98F-C694-4F00-96F9-F57F4B2124A9}"/>
              </a:ext>
            </a:extLst>
          </p:cNvPr>
          <p:cNvCxnSpPr>
            <a:stCxn id="9" idx="1"/>
          </p:cNvCxnSpPr>
          <p:nvPr/>
        </p:nvCxnSpPr>
        <p:spPr>
          <a:xfrm rot="10800000">
            <a:off x="6853288" y="2811340"/>
            <a:ext cx="1463971" cy="726885"/>
          </a:xfrm>
          <a:prstGeom prst="curvedConnector3">
            <a:avLst/>
          </a:prstGeom>
          <a:ln w="254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799ADDBB-A29C-4391-9B1B-5E67AF2164D6}"/>
              </a:ext>
            </a:extLst>
          </p:cNvPr>
          <p:cNvCxnSpPr>
            <a:cxnSpLocks/>
            <a:stCxn id="9" idx="1"/>
          </p:cNvCxnSpPr>
          <p:nvPr/>
        </p:nvCxnSpPr>
        <p:spPr>
          <a:xfrm rot="10800000" flipV="1">
            <a:off x="6476214" y="3538223"/>
            <a:ext cx="1841044" cy="1120653"/>
          </a:xfrm>
          <a:prstGeom prst="curvedConnector3">
            <a:avLst/>
          </a:prstGeom>
          <a:ln w="254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28D548AA-155D-4361-BA2B-F0E0EAB94704}"/>
              </a:ext>
            </a:extLst>
          </p:cNvPr>
          <p:cNvCxnSpPr>
            <a:cxnSpLocks/>
            <a:stCxn id="9" idx="1"/>
          </p:cNvCxnSpPr>
          <p:nvPr/>
        </p:nvCxnSpPr>
        <p:spPr>
          <a:xfrm rot="10800000" flipV="1">
            <a:off x="6174562" y="3538223"/>
            <a:ext cx="2142697" cy="1948173"/>
          </a:xfrm>
          <a:prstGeom prst="curvedConnector3">
            <a:avLst>
              <a:gd name="adj1" fmla="val 28002"/>
            </a:avLst>
          </a:prstGeom>
          <a:ln w="254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3068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D3FC751-F653-4E1A-9D4A-209FA91798CB}"/>
              </a:ext>
            </a:extLst>
          </p:cNvPr>
          <p:cNvSpPr/>
          <p:nvPr/>
        </p:nvSpPr>
        <p:spPr>
          <a:xfrm>
            <a:off x="1303254" y="3023895"/>
            <a:ext cx="2450970" cy="226243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231046" cy="1325563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need for layering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Backend-frontend separation</a:t>
            </a:r>
            <a:endParaRPr lang="en-US" sz="36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68541D-268A-46C4-8C75-3C8B76406F83}"/>
              </a:ext>
            </a:extLst>
          </p:cNvPr>
          <p:cNvSpPr txBox="1"/>
          <p:nvPr/>
        </p:nvSpPr>
        <p:spPr>
          <a:xfrm>
            <a:off x="1377883" y="4743319"/>
            <a:ext cx="2300926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Hosting logic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CD3C23-2118-471F-8089-8B2C239DA411}"/>
              </a:ext>
            </a:extLst>
          </p:cNvPr>
          <p:cNvSpPr txBox="1"/>
          <p:nvPr/>
        </p:nvSpPr>
        <p:spPr>
          <a:xfrm>
            <a:off x="1377883" y="4195391"/>
            <a:ext cx="2300926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User interface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5CC6AA-87CD-452A-92A9-B0728BD62FED}"/>
              </a:ext>
            </a:extLst>
          </p:cNvPr>
          <p:cNvSpPr txBox="1"/>
          <p:nvPr/>
        </p:nvSpPr>
        <p:spPr>
          <a:xfrm>
            <a:off x="1377883" y="3647463"/>
            <a:ext cx="2300926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Business logic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5B533D-5606-41A3-A337-230EC905C1F5}"/>
              </a:ext>
            </a:extLst>
          </p:cNvPr>
          <p:cNvSpPr txBox="1"/>
          <p:nvPr/>
        </p:nvSpPr>
        <p:spPr>
          <a:xfrm>
            <a:off x="1377883" y="3097652"/>
            <a:ext cx="2300926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Data access logic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CB478BA-A7DC-417D-A064-32A72FA73BE6}"/>
              </a:ext>
            </a:extLst>
          </p:cNvPr>
          <p:cNvSpPr/>
          <p:nvPr/>
        </p:nvSpPr>
        <p:spPr>
          <a:xfrm>
            <a:off x="7144661" y="1149037"/>
            <a:ext cx="2450970" cy="227996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AB0D69-A909-4AFD-8DCF-A428DD946839}"/>
              </a:ext>
            </a:extLst>
          </p:cNvPr>
          <p:cNvSpPr txBox="1"/>
          <p:nvPr/>
        </p:nvSpPr>
        <p:spPr>
          <a:xfrm>
            <a:off x="7219290" y="1772604"/>
            <a:ext cx="2300926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Business logic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C1C9B47-1382-485C-A09E-AE82FA40E404}"/>
              </a:ext>
            </a:extLst>
          </p:cNvPr>
          <p:cNvSpPr txBox="1"/>
          <p:nvPr/>
        </p:nvSpPr>
        <p:spPr>
          <a:xfrm>
            <a:off x="7219290" y="1222793"/>
            <a:ext cx="2300926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Data access logic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5C3A600-316C-43EE-B436-F2EEF02038D7}"/>
              </a:ext>
            </a:extLst>
          </p:cNvPr>
          <p:cNvSpPr/>
          <p:nvPr/>
        </p:nvSpPr>
        <p:spPr>
          <a:xfrm>
            <a:off x="7144661" y="4538794"/>
            <a:ext cx="2450970" cy="117149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5B0E7E6-7FE0-4897-B63B-D1B9D4672A5A}"/>
              </a:ext>
            </a:extLst>
          </p:cNvPr>
          <p:cNvSpPr txBox="1"/>
          <p:nvPr/>
        </p:nvSpPr>
        <p:spPr>
          <a:xfrm>
            <a:off x="7219290" y="5167281"/>
            <a:ext cx="2300926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UI Hosting logic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2DCF826-5DE6-4B93-BCBF-54FA5C08B6F2}"/>
              </a:ext>
            </a:extLst>
          </p:cNvPr>
          <p:cNvSpPr txBox="1"/>
          <p:nvPr/>
        </p:nvSpPr>
        <p:spPr>
          <a:xfrm>
            <a:off x="7219290" y="4619353"/>
            <a:ext cx="2300926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User interface</a:t>
            </a:r>
          </a:p>
        </p:txBody>
      </p:sp>
      <p:pic>
        <p:nvPicPr>
          <p:cNvPr id="4098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9A83B87B-E81C-4398-B1FF-3974E107E3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3176" y="1815987"/>
            <a:ext cx="610336" cy="625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1" descr="Shape, arrow&#10;&#10;Description automatically generated">
            <a:extLst>
              <a:ext uri="{FF2B5EF4-FFF2-40B4-BE49-F238E27FC236}">
                <a16:creationId xmlns:a16="http://schemas.microsoft.com/office/drawing/2014/main" id="{6EFF20ED-2C59-4EEC-BA3C-662CC8B6F6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662" y="5893868"/>
            <a:ext cx="739365" cy="561386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51D0A00-D87C-4221-B1E3-8933537496CD}"/>
              </a:ext>
            </a:extLst>
          </p:cNvPr>
          <p:cNvCxnSpPr>
            <a:stCxn id="10" idx="0"/>
            <a:endCxn id="4098" idx="2"/>
          </p:cNvCxnSpPr>
          <p:nvPr/>
        </p:nvCxnSpPr>
        <p:spPr>
          <a:xfrm flipH="1" flipV="1">
            <a:off x="2528344" y="2441082"/>
            <a:ext cx="395" cy="58281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346556E-7E3A-41E4-9EBB-CF5E97FBADDA}"/>
              </a:ext>
            </a:extLst>
          </p:cNvPr>
          <p:cNvCxnSpPr>
            <a:stCxn id="22" idx="0"/>
            <a:endCxn id="10" idx="2"/>
          </p:cNvCxnSpPr>
          <p:nvPr/>
        </p:nvCxnSpPr>
        <p:spPr>
          <a:xfrm flipV="1">
            <a:off x="2528345" y="5286328"/>
            <a:ext cx="394" cy="60754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50E19B8-CFF8-4169-A120-6B1C4872E29F}"/>
              </a:ext>
            </a:extLst>
          </p:cNvPr>
          <p:cNvSpPr txBox="1"/>
          <p:nvPr/>
        </p:nvSpPr>
        <p:spPr>
          <a:xfrm>
            <a:off x="2898027" y="1941768"/>
            <a:ext cx="105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C164BA1-899D-4D5A-95B5-0D68A0E78DB5}"/>
              </a:ext>
            </a:extLst>
          </p:cNvPr>
          <p:cNvSpPr txBox="1"/>
          <p:nvPr/>
        </p:nvSpPr>
        <p:spPr>
          <a:xfrm>
            <a:off x="2931797" y="5989895"/>
            <a:ext cx="1583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Browser / User</a:t>
            </a:r>
          </a:p>
        </p:txBody>
      </p:sp>
      <p:pic>
        <p:nvPicPr>
          <p:cNvPr id="31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664096B4-7712-4C03-BAA9-42F643E9C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4610" y="316522"/>
            <a:ext cx="610336" cy="625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A33EF955-3298-421D-878E-91922C36948D}"/>
              </a:ext>
            </a:extLst>
          </p:cNvPr>
          <p:cNvSpPr txBox="1"/>
          <p:nvPr/>
        </p:nvSpPr>
        <p:spPr>
          <a:xfrm>
            <a:off x="8739461" y="442303"/>
            <a:ext cx="105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1A1F916-375D-4E49-8228-14EA1ABE5B9A}"/>
              </a:ext>
            </a:extLst>
          </p:cNvPr>
          <p:cNvCxnSpPr>
            <a:cxnSpLocks/>
            <a:stCxn id="11" idx="0"/>
            <a:endCxn id="31" idx="2"/>
          </p:cNvCxnSpPr>
          <p:nvPr/>
        </p:nvCxnSpPr>
        <p:spPr>
          <a:xfrm flipH="1" flipV="1">
            <a:off x="8369778" y="941617"/>
            <a:ext cx="368" cy="20742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Shape, arrow&#10;&#10;Description automatically generated">
            <a:extLst>
              <a:ext uri="{FF2B5EF4-FFF2-40B4-BE49-F238E27FC236}">
                <a16:creationId xmlns:a16="http://schemas.microsoft.com/office/drawing/2014/main" id="{D7EEA7D6-FC28-4E12-80E2-8968A72C7B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8621" y="6110436"/>
            <a:ext cx="739365" cy="561386"/>
          </a:xfrm>
          <a:prstGeom prst="rect">
            <a:avLst/>
          </a:prstGeom>
        </p:spPr>
      </p:pic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D8241CF-59D4-44B1-B73C-796FEFD4E71B}"/>
              </a:ext>
            </a:extLst>
          </p:cNvPr>
          <p:cNvCxnSpPr>
            <a:cxnSpLocks/>
            <a:stCxn id="35" idx="0"/>
            <a:endCxn id="16" idx="2"/>
          </p:cNvCxnSpPr>
          <p:nvPr/>
        </p:nvCxnSpPr>
        <p:spPr>
          <a:xfrm flipV="1">
            <a:off x="8368304" y="5710290"/>
            <a:ext cx="1842" cy="40014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153B762-CC14-42BF-916C-1A6D575D7357}"/>
              </a:ext>
            </a:extLst>
          </p:cNvPr>
          <p:cNvSpPr txBox="1"/>
          <p:nvPr/>
        </p:nvSpPr>
        <p:spPr>
          <a:xfrm>
            <a:off x="8771756" y="6206463"/>
            <a:ext cx="1583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Browser / User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D5624C0-D6EA-4BD2-9340-EAFB4CE43B13}"/>
              </a:ext>
            </a:extLst>
          </p:cNvPr>
          <p:cNvSpPr txBox="1"/>
          <p:nvPr/>
        </p:nvSpPr>
        <p:spPr>
          <a:xfrm>
            <a:off x="6872139" y="3770698"/>
            <a:ext cx="2997724" cy="400110"/>
          </a:xfrm>
          <a:prstGeom prst="rect">
            <a:avLst/>
          </a:prstGeom>
          <a:solidFill>
            <a:schemeClr val="accent4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API Gateway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C9F2676-35BB-4CE5-8E9B-8E5CF9B87209}"/>
              </a:ext>
            </a:extLst>
          </p:cNvPr>
          <p:cNvCxnSpPr>
            <a:cxnSpLocks/>
            <a:stCxn id="16" idx="0"/>
            <a:endCxn id="38" idx="2"/>
          </p:cNvCxnSpPr>
          <p:nvPr/>
        </p:nvCxnSpPr>
        <p:spPr>
          <a:xfrm flipV="1">
            <a:off x="8370146" y="4170808"/>
            <a:ext cx="855" cy="3679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E6954C62-9B97-4806-8CA0-415D194C78B9}"/>
              </a:ext>
            </a:extLst>
          </p:cNvPr>
          <p:cNvSpPr txBox="1"/>
          <p:nvPr/>
        </p:nvSpPr>
        <p:spPr>
          <a:xfrm>
            <a:off x="9797636" y="1858012"/>
            <a:ext cx="2087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Backend Application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46FE63B-89B8-4C08-8623-8E93D520408D}"/>
              </a:ext>
            </a:extLst>
          </p:cNvPr>
          <p:cNvSpPr txBox="1"/>
          <p:nvPr/>
        </p:nvSpPr>
        <p:spPr>
          <a:xfrm>
            <a:off x="7219290" y="2866819"/>
            <a:ext cx="2300926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API Hosting logic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2D22D7B-69D7-4D5D-8042-FC1EF7300105}"/>
              </a:ext>
            </a:extLst>
          </p:cNvPr>
          <p:cNvSpPr txBox="1"/>
          <p:nvPr/>
        </p:nvSpPr>
        <p:spPr>
          <a:xfrm>
            <a:off x="7219290" y="2320595"/>
            <a:ext cx="2300926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HTTP (REST) API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29F7275-3981-4E58-9B27-A609A9857F5E}"/>
              </a:ext>
            </a:extLst>
          </p:cNvPr>
          <p:cNvCxnSpPr>
            <a:cxnSpLocks/>
            <a:stCxn id="38" idx="0"/>
            <a:endCxn id="11" idx="2"/>
          </p:cNvCxnSpPr>
          <p:nvPr/>
        </p:nvCxnSpPr>
        <p:spPr>
          <a:xfrm flipH="1" flipV="1">
            <a:off x="8370146" y="3429000"/>
            <a:ext cx="855" cy="34169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475440BA-290F-4DE2-BBFF-619C7A5F5D82}"/>
              </a:ext>
            </a:extLst>
          </p:cNvPr>
          <p:cNvSpPr txBox="1"/>
          <p:nvPr/>
        </p:nvSpPr>
        <p:spPr>
          <a:xfrm>
            <a:off x="9761103" y="4954243"/>
            <a:ext cx="2155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Frontend Application</a:t>
            </a:r>
          </a:p>
        </p:txBody>
      </p: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D1E4BF2B-8A75-44E9-B50E-1A6765FB9B48}"/>
              </a:ext>
            </a:extLst>
          </p:cNvPr>
          <p:cNvSpPr/>
          <p:nvPr/>
        </p:nvSpPr>
        <p:spPr>
          <a:xfrm>
            <a:off x="4358320" y="3647463"/>
            <a:ext cx="2147805" cy="79655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995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32" grpId="0"/>
      <p:bldP spid="37" grpId="0"/>
      <p:bldP spid="38" grpId="0" animBg="1"/>
      <p:bldP spid="43" grpId="0"/>
      <p:bldP spid="46" grpId="0" animBg="1"/>
      <p:bldP spid="47" grpId="0" animBg="1"/>
      <p:bldP spid="58" grpId="0"/>
      <p:bldP spid="5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244F5FA9-CE4E-4F40-8323-D520A18BE8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116" y="1759675"/>
            <a:ext cx="2665813" cy="482585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need for layering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2-projects solution</a:t>
            </a:r>
            <a:endParaRPr lang="en-US" b="1" i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0A172558-9075-4235-BADE-37D0B1E90A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3268" y="2482346"/>
            <a:ext cx="7402605" cy="3513101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DD48724D-88F1-4889-B715-9EE836D83568}"/>
              </a:ext>
            </a:extLst>
          </p:cNvPr>
          <p:cNvSpPr txBox="1"/>
          <p:nvPr/>
        </p:nvSpPr>
        <p:spPr>
          <a:xfrm>
            <a:off x="3953268" y="1759675"/>
            <a:ext cx="72075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ECommerce.UI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</a:rPr>
              <a:t>--- (depends) ---&gt;</a:t>
            </a:r>
            <a:r>
              <a:rPr lang="en-US" sz="2400" b="1" dirty="0"/>
              <a:t> </a:t>
            </a:r>
            <a:r>
              <a:rPr lang="en-US" sz="2400" b="1" dirty="0" err="1"/>
              <a:t>Ecommerce.Business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873178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need for layering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3-projects solution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66C697F-A6BC-4CDB-99E7-4C4310EB2B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2640291" cy="484929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EE574F7-529F-4A7C-9BFD-142DBD113C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2325" y="2659659"/>
            <a:ext cx="7368494" cy="343863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4B4B88D-C17A-4930-8E49-31DD25D41029}"/>
              </a:ext>
            </a:extLst>
          </p:cNvPr>
          <p:cNvSpPr txBox="1"/>
          <p:nvPr/>
        </p:nvSpPr>
        <p:spPr>
          <a:xfrm>
            <a:off x="3792325" y="1690688"/>
            <a:ext cx="80500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ECommerce.UI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</a:rPr>
              <a:t>--- (depends) ---&gt;</a:t>
            </a:r>
            <a:r>
              <a:rPr lang="en-US" sz="2400" b="1" dirty="0"/>
              <a:t> </a:t>
            </a:r>
            <a:r>
              <a:rPr lang="en-US" sz="2400" b="1" dirty="0" err="1"/>
              <a:t>ECommerce.Contracts</a:t>
            </a:r>
            <a:endParaRPr lang="en-US" sz="2400" b="1" dirty="0"/>
          </a:p>
          <a:p>
            <a:r>
              <a:rPr lang="en-US" sz="2400" b="1" dirty="0" err="1"/>
              <a:t>ECommerce.Business</a:t>
            </a:r>
            <a:r>
              <a:rPr lang="en-US" sz="2400" b="1" dirty="0"/>
              <a:t> 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</a:rPr>
              <a:t>--- (depends) ---&gt;</a:t>
            </a:r>
            <a:r>
              <a:rPr lang="en-US" sz="2400" b="1" dirty="0"/>
              <a:t> </a:t>
            </a:r>
            <a:r>
              <a:rPr lang="en-US" sz="2400" b="1" dirty="0" err="1"/>
              <a:t>ECommerce.Contracts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884752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9259F34-74D6-4659-BC39-6C783F535C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432" y="1749425"/>
            <a:ext cx="2457450" cy="474345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14A5EA06-CB2A-434B-93F9-673624568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need for layering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4-projects solution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7D9F67-5DDE-4501-B1BB-D73B76D7E0EA}"/>
              </a:ext>
            </a:extLst>
          </p:cNvPr>
          <p:cNvSpPr txBox="1"/>
          <p:nvPr/>
        </p:nvSpPr>
        <p:spPr>
          <a:xfrm>
            <a:off x="3792325" y="1752715"/>
            <a:ext cx="8050089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ECommerce.UI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</a:rPr>
              <a:t>--- (depends) ---&gt;</a:t>
            </a:r>
            <a:r>
              <a:rPr lang="en-US" sz="2400" b="1" dirty="0"/>
              <a:t> </a:t>
            </a:r>
            <a:r>
              <a:rPr lang="en-US" sz="2400" b="1" dirty="0" err="1"/>
              <a:t>ECommerce.Contracts</a:t>
            </a:r>
            <a:endParaRPr lang="en-US" sz="2400" b="1" dirty="0"/>
          </a:p>
          <a:p>
            <a:r>
              <a:rPr lang="en-US" sz="2400" b="1" dirty="0" err="1"/>
              <a:t>ECommerce.Business</a:t>
            </a:r>
            <a:r>
              <a:rPr lang="en-US" sz="2400" b="1" dirty="0"/>
              <a:t> 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</a:rPr>
              <a:t>--- (depends) ---&gt;</a:t>
            </a:r>
            <a:r>
              <a:rPr lang="en-US" sz="2400" b="1" dirty="0"/>
              <a:t> </a:t>
            </a:r>
            <a:r>
              <a:rPr lang="en-US" sz="2400" b="1" dirty="0" err="1"/>
              <a:t>ECommerce.Contracts</a:t>
            </a:r>
            <a:endParaRPr lang="en-US" sz="2400" b="1" dirty="0"/>
          </a:p>
          <a:p>
            <a:endParaRPr lang="en-US" sz="2400" b="1" dirty="0"/>
          </a:p>
          <a:p>
            <a:r>
              <a:rPr lang="en-US" sz="2400" b="1" dirty="0" err="1"/>
              <a:t>ECommerce.UI.Host</a:t>
            </a:r>
            <a:br>
              <a:rPr lang="en-US" sz="2400" b="1" dirty="0"/>
            </a:br>
            <a:r>
              <a:rPr lang="en-US" sz="2400" b="1" dirty="0"/>
              <a:t>   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</a:rPr>
              <a:t>--- (depends) ---&gt;</a:t>
            </a:r>
            <a:br>
              <a:rPr lang="en-US" sz="2400" b="1" dirty="0"/>
            </a:br>
            <a:r>
              <a:rPr lang="en-US" sz="2400" b="1" dirty="0"/>
              <a:t>        </a:t>
            </a:r>
            <a:r>
              <a:rPr lang="en-US" sz="2400" b="1" dirty="0" err="1"/>
              <a:t>ECommerce.UI</a:t>
            </a:r>
            <a:endParaRPr lang="en-US" sz="2400" b="1" dirty="0"/>
          </a:p>
          <a:p>
            <a:r>
              <a:rPr lang="en-US" sz="2400" b="1" dirty="0"/>
              <a:t>        </a:t>
            </a:r>
            <a:r>
              <a:rPr lang="en-US" sz="2400" b="1" dirty="0" err="1"/>
              <a:t>ECommerce.Business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017959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TODO</a:t>
            </a:r>
            <a:r>
              <a:rPr lang="en-US">
                <a:latin typeface="Euclid Circular B" panose="020B0504000000000000" pitchFamily="34" charset="0"/>
                <a:ea typeface="Euclid Circular B" panose="020B0504000000000000" pitchFamily="34" charset="0"/>
              </a:rPr>
              <a:t>: ...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5011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MONOLITH FIRST FOR MICROSERVICE ARCHITECTURE</a:t>
            </a: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69739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TODO</a:t>
            </a:r>
            <a:r>
              <a:rPr lang="en-US">
                <a:latin typeface="Euclid Circular B" panose="020B0504000000000000" pitchFamily="34" charset="0"/>
                <a:ea typeface="Euclid Circular B" panose="020B0504000000000000" pitchFamily="34" charset="0"/>
              </a:rPr>
              <a:t>: ...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1662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TODO</a:t>
            </a:r>
            <a:r>
              <a:rPr lang="en-US">
                <a:latin typeface="Euclid Circular B" panose="020B0504000000000000" pitchFamily="34" charset="0"/>
                <a:ea typeface="Euclid Circular B" panose="020B0504000000000000" pitchFamily="34" charset="0"/>
              </a:rPr>
              <a:t>: ...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13120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TODO</a:t>
            </a:r>
            <a:r>
              <a:rPr lang="en-US">
                <a:latin typeface="Euclid Circular B" panose="020B0504000000000000" pitchFamily="34" charset="0"/>
                <a:ea typeface="Euclid Circular B" panose="020B0504000000000000" pitchFamily="34" charset="0"/>
              </a:rPr>
              <a:t>: ...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49850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TODO</a:t>
            </a:r>
            <a:r>
              <a:rPr lang="en-US">
                <a:latin typeface="Euclid Circular B" panose="020B0504000000000000" pitchFamily="34" charset="0"/>
                <a:ea typeface="Euclid Circular B" panose="020B0504000000000000" pitchFamily="34" charset="0"/>
              </a:rPr>
              <a:t>: ...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75338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MIGRATING TO MICROSERVICES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MONOLITH FIRST FOR MICROSERVICE ARCHITECTURE</a:t>
            </a: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74744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TODO</a:t>
            </a:r>
            <a:r>
              <a:rPr lang="en-US">
                <a:latin typeface="Euclid Circular B" panose="020B0504000000000000" pitchFamily="34" charset="0"/>
                <a:ea typeface="Euclid Circular B" panose="020B0504000000000000" pitchFamily="34" charset="0"/>
              </a:rPr>
              <a:t>: ...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77832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TODO</a:t>
            </a:r>
            <a:r>
              <a:rPr lang="en-US">
                <a:latin typeface="Euclid Circular B" panose="020B0504000000000000" pitchFamily="34" charset="0"/>
                <a:ea typeface="Euclid Circular B" panose="020B0504000000000000" pitchFamily="34" charset="0"/>
              </a:rPr>
              <a:t>: ...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5980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TODO</a:t>
            </a:r>
            <a:r>
              <a:rPr lang="en-US">
                <a:latin typeface="Euclid Circular B" panose="020B0504000000000000" pitchFamily="34" charset="0"/>
                <a:ea typeface="Euclid Circular B" panose="020B0504000000000000" pitchFamily="34" charset="0"/>
              </a:rPr>
              <a:t>: ...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32509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TODO</a:t>
            </a:r>
            <a:r>
              <a:rPr lang="en-US">
                <a:latin typeface="Euclid Circular B" panose="020B0504000000000000" pitchFamily="34" charset="0"/>
                <a:ea typeface="Euclid Circular B" panose="020B0504000000000000" pitchFamily="34" charset="0"/>
              </a:rPr>
              <a:t>: ...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1361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TODO</a:t>
            </a:r>
            <a:r>
              <a:rPr lang="en-US">
                <a:latin typeface="Euclid Circular B" panose="020B0504000000000000" pitchFamily="34" charset="0"/>
                <a:ea typeface="Euclid Circular B" panose="020B0504000000000000" pitchFamily="34" charset="0"/>
              </a:rPr>
              <a:t>: ...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9053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About me: Halil İbrahim Kalkan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23360"/>
            <a:ext cx="6229350" cy="203348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halilibrahimkalkan.com</a:t>
            </a:r>
          </a:p>
          <a:p>
            <a:pPr marL="0" indent="0">
              <a:buNone/>
            </a:pP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GitHub: hikalkan</a:t>
            </a:r>
          </a:p>
          <a:p>
            <a:pPr marL="0" indent="0">
              <a:buNone/>
            </a:pP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Twitter: </a:t>
            </a:r>
            <a:r>
              <a:rPr lang="en-US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hibrahimkalkan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EB1866-F71A-4399-8320-45A029DBDD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59719"/>
            <a:ext cx="6229350" cy="25717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2CF78EC-3C05-4CB1-9668-37AE65646B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5772" y="1359719"/>
            <a:ext cx="4525160" cy="4602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82937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TODO</a:t>
            </a:r>
            <a:r>
              <a:rPr lang="en-US">
                <a:latin typeface="Euclid Circular B" panose="020B0504000000000000" pitchFamily="34" charset="0"/>
                <a:ea typeface="Euclid Circular B" panose="020B0504000000000000" pitchFamily="34" charset="0"/>
              </a:rPr>
              <a:t>: ...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85059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TODO</a:t>
            </a:r>
            <a:r>
              <a:rPr lang="en-US">
                <a:latin typeface="Euclid Circular B" panose="020B0504000000000000" pitchFamily="34" charset="0"/>
                <a:ea typeface="Euclid Circular B" panose="020B0504000000000000" pitchFamily="34" charset="0"/>
              </a:rPr>
              <a:t>: ...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27912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TODO</a:t>
            </a:r>
            <a:r>
              <a:rPr lang="en-US">
                <a:latin typeface="Euclid Circular B" panose="020B0504000000000000" pitchFamily="34" charset="0"/>
                <a:ea typeface="Euclid Circular B" panose="020B0504000000000000" pitchFamily="34" charset="0"/>
              </a:rPr>
              <a:t>: ...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244910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TODO</a:t>
            </a:r>
            <a:r>
              <a:rPr lang="en-US">
                <a:latin typeface="Euclid Circular B" panose="020B0504000000000000" pitchFamily="34" charset="0"/>
                <a:ea typeface="Euclid Circular B" panose="020B0504000000000000" pitchFamily="34" charset="0"/>
              </a:rPr>
              <a:t>: ...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0211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41DA89C7-F942-4CCA-A5BF-FA04EDAFF9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0732087"/>
              </p:ext>
            </p:extLst>
          </p:nvPr>
        </p:nvGraphicFramePr>
        <p:xfrm>
          <a:off x="505348" y="259550"/>
          <a:ext cx="9444943" cy="629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9" name="Bitmap Image" r:id="rId4" imgW="12553920" imgH="8362800" progId="Paint.Picture">
                  <p:embed/>
                </p:oleObj>
              </mc:Choice>
              <mc:Fallback>
                <p:oleObj name="Bitmap Image" r:id="rId4" imgW="12553920" imgH="836280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05348" y="259550"/>
                        <a:ext cx="9444943" cy="6292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24977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ABP FRAMEWORK project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https://abp.io  ---  https://github.com/abpframework</a:t>
            </a:r>
            <a:endParaRPr lang="en-US" i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877770-793B-4215-81BC-3F56EE3EC7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30473"/>
            <a:ext cx="10237967" cy="444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845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Framework: Architecture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E13798-848D-4830-A897-5FFCBA43A402}"/>
              </a:ext>
            </a:extLst>
          </p:cNvPr>
          <p:cNvSpPr/>
          <p:nvPr/>
        </p:nvSpPr>
        <p:spPr>
          <a:xfrm>
            <a:off x="1768186" y="2254045"/>
            <a:ext cx="3936423" cy="138796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Domain Driven Design</a:t>
            </a:r>
          </a:p>
          <a:p>
            <a:pPr algn="ctr"/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&amp; Layered Solution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11122B-89B9-4712-B66B-2DDDB080DBF0}"/>
              </a:ext>
            </a:extLst>
          </p:cNvPr>
          <p:cNvSpPr/>
          <p:nvPr/>
        </p:nvSpPr>
        <p:spPr>
          <a:xfrm>
            <a:off x="6087341" y="2254045"/>
            <a:ext cx="3936423" cy="138796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Modular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C3F048-EBB4-4E6D-B5FC-324E51D698DB}"/>
              </a:ext>
            </a:extLst>
          </p:cNvPr>
          <p:cNvSpPr/>
          <p:nvPr/>
        </p:nvSpPr>
        <p:spPr>
          <a:xfrm>
            <a:off x="1768186" y="4022231"/>
            <a:ext cx="3936423" cy="138796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Multi-Tenancy</a:t>
            </a:r>
            <a:b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1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(SaaS infrastructure)</a:t>
            </a:r>
            <a:endParaRPr lang="en-US" sz="24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B05D1E7-53E6-4F1A-9F6C-A4166504A7E2}"/>
              </a:ext>
            </a:extLst>
          </p:cNvPr>
          <p:cNvSpPr/>
          <p:nvPr/>
        </p:nvSpPr>
        <p:spPr>
          <a:xfrm>
            <a:off x="5976023" y="4022231"/>
            <a:ext cx="3936423" cy="1387968"/>
          </a:xfrm>
          <a:prstGeom prst="rect">
            <a:avLst/>
          </a:prstGeom>
          <a:gradFill>
            <a:gsLst>
              <a:gs pos="0">
                <a:srgbClr val="7030A0"/>
              </a:gs>
              <a:gs pos="50000">
                <a:srgbClr val="512373"/>
              </a:gs>
              <a:gs pos="100000">
                <a:srgbClr val="3F1C5A"/>
              </a:gs>
            </a:gsLst>
          </a:gra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Microservice</a:t>
            </a:r>
            <a:b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ready</a:t>
            </a:r>
          </a:p>
        </p:txBody>
      </p:sp>
    </p:spTree>
    <p:extLst>
      <p:ext uri="{BB962C8B-B14F-4D97-AF65-F5344CB8AC3E}">
        <p14:creationId xmlns:p14="http://schemas.microsoft.com/office/powerpoint/2010/main" val="2822940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Framework: Infrastructure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Enterprise application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Cross-cutting concerns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Authentication &amp; authorization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Distributed event bus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Audit logging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Background jobs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Data filtering &amp; soft-delete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Dynamic client-side proxies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Dynamic forms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…more</a:t>
            </a:r>
          </a:p>
        </p:txBody>
      </p:sp>
    </p:spTree>
    <p:extLst>
      <p:ext uri="{BB962C8B-B14F-4D97-AF65-F5344CB8AC3E}">
        <p14:creationId xmlns:p14="http://schemas.microsoft.com/office/powerpoint/2010/main" val="2141807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Framework: Startup templates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1693355B-CD09-48E1-B452-85115EA2D2A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6694214"/>
              </p:ext>
            </p:extLst>
          </p:nvPr>
        </p:nvGraphicFramePr>
        <p:xfrm>
          <a:off x="838200" y="1716531"/>
          <a:ext cx="10770704" cy="3639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Bitmap Image" r:id="rId4" imgW="17059320" imgH="5762520" progId="Paint.Picture">
                  <p:embed/>
                </p:oleObj>
              </mc:Choice>
              <mc:Fallback>
                <p:oleObj name="Bitmap Image" r:id="rId4" imgW="17059320" imgH="576252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38200" y="1716531"/>
                        <a:ext cx="10770704" cy="36393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37361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658</TotalTime>
  <Words>834</Words>
  <Application>Microsoft Office PowerPoint</Application>
  <PresentationFormat>Widescreen</PresentationFormat>
  <Paragraphs>153</Paragraphs>
  <Slides>43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Arial</vt:lpstr>
      <vt:lpstr>Calibri</vt:lpstr>
      <vt:lpstr>Calibri Light</vt:lpstr>
      <vt:lpstr>Euclid Circular B</vt:lpstr>
      <vt:lpstr>Office Theme</vt:lpstr>
      <vt:lpstr>Bitmap Image</vt:lpstr>
      <vt:lpstr>DESIGNING MONOLITH FIRST FOR MICROSERVICE ARCHITECTURE</vt:lpstr>
      <vt:lpstr>Agenda</vt:lpstr>
      <vt:lpstr>INTRODUCTION</vt:lpstr>
      <vt:lpstr>About me: Halil İbrahim Kalkan</vt:lpstr>
      <vt:lpstr>PowerPoint Presentation</vt:lpstr>
      <vt:lpstr>The ABP FRAMEWORK project https://abp.io  ---  https://github.com/abpframework</vt:lpstr>
      <vt:lpstr>ABP Framework: Architecture</vt:lpstr>
      <vt:lpstr>ABP Framework: Infrastructure Enterprise application requirements</vt:lpstr>
      <vt:lpstr>ABP Framework: Startup templates</vt:lpstr>
      <vt:lpstr>ABP Framework: The community</vt:lpstr>
      <vt:lpstr>ABP Framework: Books</vt:lpstr>
      <vt:lpstr>eShopOnX projects</vt:lpstr>
      <vt:lpstr>eShopOnAbp https://github.com/abpframework/eShopOnAbp</vt:lpstr>
      <vt:lpstr>eShopOnAbp https://github.com/abpframework/eShopOnAbp</vt:lpstr>
      <vt:lpstr>Microservice trade-offs</vt:lpstr>
      <vt:lpstr>Microservices: Who is for?</vt:lpstr>
      <vt:lpstr>Microservices: Who is (not) for?</vt:lpstr>
      <vt:lpstr>Monolith first: What?</vt:lpstr>
      <vt:lpstr>Monolith first: Why?</vt:lpstr>
      <vt:lpstr>Monolith first: How?</vt:lpstr>
      <vt:lpstr>Monolith first: When not?</vt:lpstr>
      <vt:lpstr>DESIGNING A MODULAR MONOLITH</vt:lpstr>
      <vt:lpstr>The Need for Layering</vt:lpstr>
      <vt:lpstr>The need for layering Single-project solution</vt:lpstr>
      <vt:lpstr>The need for layering Backend-frontend separation</vt:lpstr>
      <vt:lpstr>The need for layering 2-projects solution</vt:lpstr>
      <vt:lpstr>The need for layering 3-projects solution</vt:lpstr>
      <vt:lpstr>The need for layering 4-projects solution</vt:lpstr>
      <vt:lpstr>Title</vt:lpstr>
      <vt:lpstr>Title</vt:lpstr>
      <vt:lpstr>Title</vt:lpstr>
      <vt:lpstr>Title</vt:lpstr>
      <vt:lpstr>Title</vt:lpstr>
      <vt:lpstr>MIGRATING TO MICROSERVICES</vt:lpstr>
      <vt:lpstr>Title</vt:lpstr>
      <vt:lpstr>Title</vt:lpstr>
      <vt:lpstr>Title</vt:lpstr>
      <vt:lpstr>Title</vt:lpstr>
      <vt:lpstr>Title</vt:lpstr>
      <vt:lpstr>Title</vt:lpstr>
      <vt:lpstr>Title</vt:lpstr>
      <vt:lpstr>Title</vt:lpstr>
      <vt:lpstr>Title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Monolith First for Microservice Architecture</dc:title>
  <dc:creator>Halil Kalkan</dc:creator>
  <cp:lastModifiedBy>Halil Kalkan</cp:lastModifiedBy>
  <cp:revision>40</cp:revision>
  <dcterms:created xsi:type="dcterms:W3CDTF">2022-02-27T10:42:11Z</dcterms:created>
  <dcterms:modified xsi:type="dcterms:W3CDTF">2022-04-20T15:11:47Z</dcterms:modified>
</cp:coreProperties>
</file>