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4" r:id="rId20"/>
    <p:sldId id="275" r:id="rId21"/>
    <p:sldId id="286" r:id="rId22"/>
    <p:sldId id="28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2BD4"/>
    <a:srgbClr val="38003C"/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lilibrahimkalkan.com/" TargetMode="External"/><Relationship Id="rId5" Type="http://schemas.openxmlformats.org/officeDocument/2006/relationships/hyperlink" Target="https://twitter.com/hibrahimkalkan" TargetMode="External"/><Relationship Id="rId4" Type="http://schemas.openxmlformats.org/officeDocument/2006/relationships/hyperlink" Target="https://github.com/hikalka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Building 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Multi-Tenant </a:t>
            </a: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Applications with 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 </a:t>
            </a: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&amp; the 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</a:t>
            </a: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The Architecture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2DC52F-2D9D-D5CF-D7F5-18DFEA8EFA51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Domain Driven Design</a:t>
            </a:r>
          </a:p>
          <a:p>
            <a:pPr algn="ctr"/>
            <a:r>
              <a:rPr lang="en-US" sz="2800" dirty="0"/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13E33-4D27-0B74-AF00-987B578238A3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67EDE1-E0ED-D1A8-6165-A74771F69E76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Multi-Tenancy</a:t>
            </a:r>
            <a:br>
              <a:rPr lang="en-US" sz="2800" dirty="0"/>
            </a:br>
            <a:r>
              <a:rPr lang="en-US" dirty="0"/>
              <a:t>(SaaS infrastructure)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CEE2C-2275-80FD-AD49-2999FE1C96D6}"/>
              </a:ext>
            </a:extLst>
          </p:cNvPr>
          <p:cNvSpPr/>
          <p:nvPr/>
        </p:nvSpPr>
        <p:spPr>
          <a:xfrm>
            <a:off x="6087341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Microservice</a:t>
            </a:r>
            <a:br>
              <a:rPr lang="en-US" sz="2800" dirty="0"/>
            </a:br>
            <a:r>
              <a:rPr lang="en-US" sz="2800" dirty="0"/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165321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Components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Framework (NuGet &amp; NPM) packages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modules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themes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Startup templates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CLI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68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&amp; Multi-Tenancy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in Action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3453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1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11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Globally Enable / Disable Multi-Tenancy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6CA545-C3C9-8622-343B-86379F914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425" y="2486025"/>
            <a:ext cx="6153150" cy="1885950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54516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Determining the Current Tenant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38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Tenant Resolvers</a:t>
            </a:r>
          </a:p>
          <a:p>
            <a:r>
              <a:rPr lang="en-US" b="1" i="0" dirty="0" err="1">
                <a:solidFill>
                  <a:srgbClr val="D63384"/>
                </a:solidFill>
                <a:effectLst/>
                <a:latin typeface="SFMono-Regular"/>
              </a:rPr>
              <a:t>CurrentUser</a:t>
            </a:r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TenantResolveContributor</a:t>
            </a:r>
            <a:endParaRPr lang="en-US" b="0" i="0" dirty="0">
              <a:solidFill>
                <a:srgbClr val="D63384"/>
              </a:solidFill>
              <a:effectLst/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i="0" dirty="0" err="1">
                <a:solidFill>
                  <a:srgbClr val="D63384"/>
                </a:solidFill>
                <a:effectLst/>
                <a:latin typeface="SFMono-Regular"/>
              </a:rPr>
              <a:t>QueryString</a:t>
            </a:r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TenantResolveContributor</a:t>
            </a:r>
            <a:endParaRPr lang="en-US" dirty="0">
              <a:solidFill>
                <a:srgbClr val="D63384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i="0" dirty="0" err="1">
                <a:solidFill>
                  <a:srgbClr val="D63384"/>
                </a:solidFill>
                <a:effectLst/>
                <a:latin typeface="SFMono-Regular"/>
              </a:rPr>
              <a:t>Route</a:t>
            </a:r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TenantResolveContributor</a:t>
            </a:r>
            <a:endParaRPr lang="en-US" b="0" i="0" dirty="0">
              <a:solidFill>
                <a:srgbClr val="D63384"/>
              </a:solidFill>
              <a:effectLst/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i="0" dirty="0" err="1">
                <a:solidFill>
                  <a:srgbClr val="D63384"/>
                </a:solidFill>
                <a:effectLst/>
                <a:latin typeface="SFMono-Regular"/>
              </a:rPr>
              <a:t>Header</a:t>
            </a:r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TenantResolveContributor</a:t>
            </a:r>
            <a:endParaRPr lang="en-US" dirty="0">
              <a:solidFill>
                <a:srgbClr val="D63384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i="0" dirty="0" err="1">
                <a:solidFill>
                  <a:srgbClr val="D63384"/>
                </a:solidFill>
                <a:effectLst/>
                <a:latin typeface="SFMono-Regular"/>
              </a:rPr>
              <a:t>Cookie</a:t>
            </a:r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TenantResolveContributor</a:t>
            </a:r>
            <a:endParaRPr lang="en-US" b="0" i="0" dirty="0">
              <a:solidFill>
                <a:srgbClr val="D63384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en-US" dirty="0">
              <a:solidFill>
                <a:srgbClr val="D63384"/>
              </a:solidFill>
              <a:latin typeface="SFMono-Regular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D63384"/>
              </a:solidFill>
              <a:latin typeface="SFMono-Regular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D63384"/>
              </a:solidFill>
              <a:latin typeface="SFMono-Regular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D63384"/>
              </a:solidFill>
              <a:latin typeface="SFMono-Regular"/>
              <a:ea typeface="Euclid Circular B" panose="020B0504000000000000" pitchFamily="34" charset="0"/>
            </a:endParaRPr>
          </a:p>
          <a:p>
            <a:r>
              <a:rPr lang="en-US" dirty="0"/>
              <a:t>And </a:t>
            </a:r>
            <a:r>
              <a:rPr lang="en-US" b="1" dirty="0"/>
              <a:t>Custom Resolvers </a:t>
            </a:r>
            <a:r>
              <a:rPr lang="en-US" dirty="0"/>
              <a:t>(implement </a:t>
            </a:r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ITenantResolveContributor</a:t>
            </a:r>
            <a:r>
              <a:rPr lang="en-US" dirty="0"/>
              <a:t>)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5CB102-E533-4058-8A0D-B96AD44E0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739" y="4260366"/>
            <a:ext cx="6498698" cy="149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4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Connection String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1751" y="1825625"/>
            <a:ext cx="5718417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Dynamically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selects connection string based 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tenant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module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microservice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	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Fallbacks to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default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connection string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C77628-2045-3659-0DBB-DD9BFEE89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15" y="1825625"/>
            <a:ext cx="47053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ICurrentTenant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getting the current tenant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Guid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): Id of the current tenant. Can be null.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Name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(string): Name of the current tenant. Can be null.</a:t>
            </a:r>
          </a:p>
        </p:txBody>
      </p:sp>
    </p:spTree>
    <p:extLst>
      <p:ext uri="{BB962C8B-B14F-4D97-AF65-F5344CB8AC3E}">
        <p14:creationId xmlns:p14="http://schemas.microsoft.com/office/powerpoint/2010/main" val="409065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ICurrentTenant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switch the current tenant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2603CF-E7F4-C290-2B46-7C49C7B06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6196"/>
            <a:ext cx="8316988" cy="479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72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Disabling Multi-Tenancy Filter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2F32EC-8713-52D9-F86A-B4CB2918D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920578" cy="483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16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Feature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Enable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disable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change the behavior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the application features on runtime based on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tenant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use?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Define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your features by code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[</a:t>
            </a:r>
            <a:r>
              <a:rPr lang="en-US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RequiresFeature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]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attribute or </a:t>
            </a:r>
            <a:r>
              <a:rPr lang="en-US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IFeatureChecker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service to control access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Management UI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enable features for tenants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43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SaaS &amp; Multi-Tenancy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Introducing the ABP Framework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Demo: Multi-Tenancy in Action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Multi-Tenant Development with the ABP Framework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Feature System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A923CA-01BB-E694-7C48-9D8E963AB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3453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1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129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Multi-Tenant Aware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BLOB Storing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Seeding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Setting Management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Text Templating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…more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194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Questions...?</a:t>
            </a:r>
          </a:p>
        </p:txBody>
      </p:sp>
      <p:pic>
        <p:nvPicPr>
          <p:cNvPr id="3074" name="Picture 2" descr="The Question Mark © Keith Edkins :: Geograph Britain and Ireland">
            <a:extLst>
              <a:ext uri="{FF2B5EF4-FFF2-40B4-BE49-F238E27FC236}">
                <a16:creationId xmlns:a16="http://schemas.microsoft.com/office/drawing/2014/main" id="{8253D22E-8C82-392D-411D-3AAA6230F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551498" cy="341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A16AE-4916-7E27-C5A6-D4A579C47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806" y="1690689"/>
            <a:ext cx="5809994" cy="3413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Contact Me:</a:t>
            </a:r>
          </a:p>
          <a:p>
            <a:pPr marL="0" indent="0">
              <a:buNone/>
            </a:pP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  <a:hlinkClick r:id="rId4"/>
            </a:endParaRPr>
          </a:p>
          <a:p>
            <a:pPr marL="0" indent="0">
              <a:buNone/>
            </a:pP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github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.com/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hikalkan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b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twitter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.com/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hibrahimkalkan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sz="2400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6"/>
              </a:rPr>
              <a:t>https://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6"/>
              </a:rPr>
              <a:t>halilibrahimkalkan.com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5B05DC-B22C-0A11-7215-CD47AB5EA650}"/>
              </a:ext>
            </a:extLst>
          </p:cNvPr>
          <p:cNvSpPr txBox="1">
            <a:spLocks/>
          </p:cNvSpPr>
          <p:nvPr/>
        </p:nvSpPr>
        <p:spPr>
          <a:xfrm>
            <a:off x="838200" y="5402277"/>
            <a:ext cx="10849105" cy="1121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the Presentation: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7"/>
              </a:rPr>
              <a:t>https://github.com/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7"/>
              </a:rPr>
              <a:t>hikalkan/presentations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763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Software-as-a-Service (SaaS)?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2" descr="Image result for saas">
            <a:extLst>
              <a:ext uri="{FF2B5EF4-FFF2-40B4-BE49-F238E27FC236}">
                <a16:creationId xmlns:a16="http://schemas.microsoft.com/office/drawing/2014/main" id="{652ED9C8-8AD9-7524-D8E1-19883AC26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861" y="1566829"/>
            <a:ext cx="587027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AE4DFC-EBBD-F5A2-41C8-A31AD70CB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95" y="2349562"/>
            <a:ext cx="2317834" cy="2954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812660-BC73-8DFE-E5BB-35D5D2229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6670" y="1566829"/>
            <a:ext cx="25263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6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Multi-Tenancy?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common approach to build SaaS solutions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Hardware &amp; software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resources are shared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among tenants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Users and application data are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isolated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between tenants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Sides: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Tenant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An organization that uses the application or service (and pays for it)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Host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The organization that is responsible to provide the service and manage all the tenants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 ideal multi-tenant application codebase;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be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unaware of multi-tenancy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 much as possible!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be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deployable as on-premise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04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Multi-Tenancy: Advantages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Maximum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utilization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low costs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Easy to add a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new customer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(tenant)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customers use the same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version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Easier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maintanance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upgrade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51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Multi-Tenancy: Challenges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isolation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Configuration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customization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per tenant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Data/database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backup &amp; restore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(per tenant)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Performance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One tenant’s heavy usage may affect the other tenants!</a:t>
            </a:r>
          </a:p>
        </p:txBody>
      </p:sp>
    </p:spTree>
    <p:extLst>
      <p:ext uri="{BB962C8B-B14F-4D97-AF65-F5344CB8AC3E}">
        <p14:creationId xmlns:p14="http://schemas.microsoft.com/office/powerpoint/2010/main" val="45588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State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code / services should be stateless!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 state origins: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 Request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ookie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header,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query string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payload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icket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/cookie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(r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el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tion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non-relational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...)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c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ache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(r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edis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emcached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...)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79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 / Database Architectures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A39D53-E184-A11A-4BAB-51D9F1A51CA1}"/>
              </a:ext>
            </a:extLst>
          </p:cNvPr>
          <p:cNvSpPr txBox="1"/>
          <p:nvPr/>
        </p:nvSpPr>
        <p:spPr>
          <a:xfrm>
            <a:off x="9010649" y="3180189"/>
            <a:ext cx="2844745" cy="101566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Hybrid!</a:t>
            </a:r>
            <a:endParaRPr lang="tr-TR" sz="60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91E869-6A2D-A174-6347-398DF75AA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371725" cy="381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951AA6-437B-FF31-56D8-B7F105C12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294" y="1690688"/>
            <a:ext cx="2362200" cy="381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7F166A-3AFE-9B46-8436-435670595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997" y="1690688"/>
            <a:ext cx="23431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5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the ABP Framework?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06" y="1769762"/>
            <a:ext cx="10729394" cy="145826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 offers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opinionated architecture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build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enterprise software solutions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best practices on top of the .NET and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platforms.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9F7368-6BAC-ED6D-DC8C-E60468DD34AC}"/>
              </a:ext>
            </a:extLst>
          </p:cNvPr>
          <p:cNvSpPr/>
          <p:nvPr/>
        </p:nvSpPr>
        <p:spPr>
          <a:xfrm>
            <a:off x="1602512" y="4446904"/>
            <a:ext cx="6576497" cy="887809"/>
          </a:xfrm>
          <a:prstGeom prst="rect">
            <a:avLst/>
          </a:prstGeom>
          <a:solidFill>
            <a:srgbClr val="38003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ABP.IO Platform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Architecture &amp; Infrastructure for Real-World Business Applications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058461-DB8C-E211-A154-522868A5F767}"/>
              </a:ext>
            </a:extLst>
          </p:cNvPr>
          <p:cNvSpPr/>
          <p:nvPr/>
        </p:nvSpPr>
        <p:spPr>
          <a:xfrm>
            <a:off x="1602513" y="5633435"/>
            <a:ext cx="8348736" cy="887809"/>
          </a:xfrm>
          <a:prstGeom prst="rect">
            <a:avLst/>
          </a:prstGeom>
          <a:solidFill>
            <a:srgbClr val="512BD4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.NET Platform / ASP.NET Core</a:t>
            </a:r>
          </a:p>
          <a:p>
            <a:r>
              <a:rPr lang="en-US" dirty="0">
                <a:solidFill>
                  <a:schemeClr val="bg1"/>
                </a:solidFill>
              </a:rPr>
              <a:t>Web Application &amp; HTTP Service Development Framework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CB6A854-125C-2B3C-0FA3-FE586A173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06" y="5662309"/>
            <a:ext cx="821601" cy="8216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5AE3545F-D5C5-EF6F-E0D1-C6768FFEAE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6" y="3296586"/>
            <a:ext cx="821601" cy="8216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F2D1086-4513-EB65-DFAF-FCFD047F2A29}"/>
              </a:ext>
            </a:extLst>
          </p:cNvPr>
          <p:cNvSpPr/>
          <p:nvPr/>
        </p:nvSpPr>
        <p:spPr>
          <a:xfrm>
            <a:off x="1602512" y="3260374"/>
            <a:ext cx="8348737" cy="887809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Your Application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Focus on your own business code!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F615BF-8833-712C-E653-3C443668F2A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776881" y="5334713"/>
            <a:ext cx="0" cy="29872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BE8A25-C7FE-B879-5EBC-046A6DB3E9F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776880" y="4148183"/>
            <a:ext cx="1" cy="29872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498368-5F82-CD5C-0462-0A8B1D5D97D9}"/>
              </a:ext>
            </a:extLst>
          </p:cNvPr>
          <p:cNvCxnSpPr>
            <a:cxnSpLocks/>
          </p:cNvCxnSpPr>
          <p:nvPr/>
        </p:nvCxnSpPr>
        <p:spPr>
          <a:xfrm>
            <a:off x="9021273" y="4148183"/>
            <a:ext cx="0" cy="148525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E93630BA-05F1-753C-5298-EB552AE27F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27" y="4188827"/>
            <a:ext cx="1690958" cy="16909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142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564</Words>
  <Application>Microsoft Office PowerPoint</Application>
  <PresentationFormat>Widescreen</PresentationFormat>
  <Paragraphs>109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Euclid Circular B</vt:lpstr>
      <vt:lpstr>SFMono-Regular</vt:lpstr>
      <vt:lpstr>Office Theme</vt:lpstr>
      <vt:lpstr>Building Multi-Tenant Applications with ASP.NET Core &amp; the ABP Framework</vt:lpstr>
      <vt:lpstr>Agenda</vt:lpstr>
      <vt:lpstr>What is Software-as-a-Service (SaaS)?</vt:lpstr>
      <vt:lpstr>What is Multi-Tenancy?</vt:lpstr>
      <vt:lpstr>Multi-Tenancy: Advantages</vt:lpstr>
      <vt:lpstr>Multi-Tenancy: Challenges</vt:lpstr>
      <vt:lpstr>Application State</vt:lpstr>
      <vt:lpstr>Deployment / Database Architectures</vt:lpstr>
      <vt:lpstr>What is the ABP Framework?</vt:lpstr>
      <vt:lpstr>ABP Framework: The Architecture</vt:lpstr>
      <vt:lpstr>ABP Framework: Components</vt:lpstr>
      <vt:lpstr>ABP Framework &amp; Multi-Tenancy in Action</vt:lpstr>
      <vt:lpstr>Globally Enable / Disable Multi-Tenancy</vt:lpstr>
      <vt:lpstr>Determining the Current Tenant</vt:lpstr>
      <vt:lpstr>Connection String Selection</vt:lpstr>
      <vt:lpstr>ICurrentTenant getting the current tenant</vt:lpstr>
      <vt:lpstr>ICurrentTenant switch the current tenant</vt:lpstr>
      <vt:lpstr>Disabling Multi-Tenancy Filter</vt:lpstr>
      <vt:lpstr>The Feature System</vt:lpstr>
      <vt:lpstr>The Feature System</vt:lpstr>
      <vt:lpstr>ABP: Multi-Tenant Aware Framework</vt:lpstr>
      <vt:lpstr>Questions...?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53</cp:revision>
  <dcterms:created xsi:type="dcterms:W3CDTF">2022-02-27T10:42:11Z</dcterms:created>
  <dcterms:modified xsi:type="dcterms:W3CDTF">2023-01-17T12:58:08Z</dcterms:modified>
</cp:coreProperties>
</file>