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261" r:id="rId2"/>
    <p:sldId id="273" r:id="rId3"/>
    <p:sldId id="257" r:id="rId4"/>
    <p:sldId id="262" r:id="rId5"/>
    <p:sldId id="271" r:id="rId6"/>
    <p:sldId id="272" r:id="rId7"/>
    <p:sldId id="274" r:id="rId8"/>
    <p:sldId id="265" r:id="rId9"/>
    <p:sldId id="275" r:id="rId10"/>
    <p:sldId id="281" r:id="rId11"/>
    <p:sldId id="282" r:id="rId12"/>
    <p:sldId id="280" r:id="rId13"/>
    <p:sldId id="277" r:id="rId14"/>
    <p:sldId id="278" r:id="rId15"/>
    <p:sldId id="279" r:id="rId16"/>
    <p:sldId id="287" r:id="rId17"/>
    <p:sldId id="283" r:id="rId18"/>
    <p:sldId id="284" r:id="rId19"/>
    <p:sldId id="290" r:id="rId20"/>
    <p:sldId id="292" r:id="rId21"/>
    <p:sldId id="291" r:id="rId22"/>
    <p:sldId id="293" r:id="rId23"/>
    <p:sldId id="285" r:id="rId24"/>
    <p:sldId id="286" r:id="rId25"/>
    <p:sldId id="288" r:id="rId26"/>
    <p:sldId id="294" r:id="rId27"/>
    <p:sldId id="289" r:id="rId28"/>
    <p:sldId id="298" r:id="rId29"/>
    <p:sldId id="295" r:id="rId30"/>
    <p:sldId id="296" r:id="rId31"/>
    <p:sldId id="305" r:id="rId32"/>
    <p:sldId id="297" r:id="rId33"/>
    <p:sldId id="306" r:id="rId34"/>
    <p:sldId id="299" r:id="rId35"/>
    <p:sldId id="300" r:id="rId36"/>
    <p:sldId id="301" r:id="rId37"/>
    <p:sldId id="307" r:id="rId38"/>
    <p:sldId id="308" r:id="rId39"/>
    <p:sldId id="309" r:id="rId40"/>
    <p:sldId id="302" r:id="rId41"/>
    <p:sldId id="303" r:id="rId42"/>
    <p:sldId id="313" r:id="rId43"/>
    <p:sldId id="304" r:id="rId44"/>
    <p:sldId id="314" r:id="rId45"/>
    <p:sldId id="312" r:id="rId46"/>
    <p:sldId id="310" r:id="rId47"/>
    <p:sldId id="315" r:id="rId48"/>
    <p:sldId id="311" r:id="rId49"/>
    <p:sldId id="316" r:id="rId50"/>
    <p:sldId id="321" r:id="rId51"/>
    <p:sldId id="322" r:id="rId52"/>
    <p:sldId id="317" r:id="rId53"/>
    <p:sldId id="318" r:id="rId54"/>
    <p:sldId id="324" r:id="rId55"/>
    <p:sldId id="323" r:id="rId56"/>
    <p:sldId id="325" r:id="rId57"/>
    <p:sldId id="319" r:id="rId58"/>
    <p:sldId id="326" r:id="rId59"/>
    <p:sldId id="327" r:id="rId60"/>
    <p:sldId id="330" r:id="rId61"/>
    <p:sldId id="320" r:id="rId62"/>
    <p:sldId id="328" r:id="rId63"/>
    <p:sldId id="329" r:id="rId64"/>
    <p:sldId id="331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4/1/2018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4/1/2018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4/1/2018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4/1/2018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4/1/2018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4/1/2018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4/1/2018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4/1/2018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4/1/2018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tenancy-name.mydomain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Multi-Tenancy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Development, Challenges &amp; Solutions.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85786-C7D1-4D31-8A7B-3B590C636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SaaS</a:t>
            </a:r>
            <a:br>
              <a:rPr lang="en-US" dirty="0"/>
            </a:br>
            <a:r>
              <a:rPr lang="en-US" sz="2400" dirty="0"/>
              <a:t>Concepts</a:t>
            </a:r>
            <a:endParaRPr lang="tr-TR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84B76-BBC9-43CF-BDE7-379CCD6A3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Tenant</a:t>
            </a:r>
            <a:r>
              <a:rPr lang="en-US" sz="2400" dirty="0"/>
              <a:t>: An organization uses the application (and pay for it).</a:t>
            </a:r>
          </a:p>
          <a:p>
            <a:r>
              <a:rPr lang="en-US" sz="2400" b="1" dirty="0"/>
              <a:t>Host</a:t>
            </a:r>
            <a:r>
              <a:rPr lang="en-US" sz="2400" dirty="0"/>
              <a:t>: The organization manages all the tenants.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19941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B5F77-F831-472E-9B62-EF410E107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SaaS</a:t>
            </a:r>
            <a:br>
              <a:rPr lang="en-US" dirty="0"/>
            </a:br>
            <a:r>
              <a:rPr lang="en-US" sz="2400" dirty="0"/>
              <a:t>Concepts</a:t>
            </a:r>
            <a:endParaRPr lang="tr-TR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7DFC6-5432-45D2-BB7C-530234D97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Edition/Package</a:t>
            </a:r>
            <a:r>
              <a:rPr lang="en-US" dirty="0"/>
              <a:t>: A set of application features.</a:t>
            </a:r>
          </a:p>
          <a:p>
            <a:r>
              <a:rPr lang="en-US" b="1" dirty="0"/>
              <a:t>Subscription</a:t>
            </a:r>
            <a:r>
              <a:rPr lang="en-US" dirty="0"/>
              <a:t>: Assigning a package to a tenant for a period of time.</a:t>
            </a:r>
          </a:p>
          <a:p>
            <a:r>
              <a:rPr lang="en-US" b="1" dirty="0"/>
              <a:t>Payment</a:t>
            </a:r>
            <a:r>
              <a:rPr lang="en-US" dirty="0"/>
              <a:t>: A subscription has a price: Monthly, Yearly, User based and so on..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5407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Multi-Tenancy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High-Level Architecture</a:t>
            </a:r>
          </a:p>
        </p:txBody>
      </p:sp>
    </p:spTree>
    <p:extLst>
      <p:ext uri="{BB962C8B-B14F-4D97-AF65-F5344CB8AC3E}">
        <p14:creationId xmlns:p14="http://schemas.microsoft.com/office/powerpoint/2010/main" val="252686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40546-6A05-4545-B900-60A4D0E88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/>
          <a:lstStyle/>
          <a:p>
            <a:r>
              <a:rPr lang="en-US" dirty="0"/>
              <a:t>Deployment / Database Options</a:t>
            </a:r>
            <a:endParaRPr lang="tr-TR" dirty="0"/>
          </a:p>
        </p:txBody>
      </p:sp>
      <p:pic>
        <p:nvPicPr>
          <p:cNvPr id="5126" name="Picture 6" descr="Related image">
            <a:extLst>
              <a:ext uri="{FF2B5EF4-FFF2-40B4-BE49-F238E27FC236}">
                <a16:creationId xmlns:a16="http://schemas.microsoft.com/office/drawing/2014/main" id="{BA4AF360-4B35-4142-A7EF-191F03F021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71870"/>
            <a:ext cx="774159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628B91-D06E-4172-BEAB-160115158E2A}"/>
              </a:ext>
            </a:extLst>
          </p:cNvPr>
          <p:cNvSpPr txBox="1"/>
          <p:nvPr/>
        </p:nvSpPr>
        <p:spPr>
          <a:xfrm>
            <a:off x="9405258" y="3317032"/>
            <a:ext cx="2118049" cy="83099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1"/>
                </a:solidFill>
              </a:rPr>
              <a:t>Hybrid</a:t>
            </a:r>
            <a:endParaRPr lang="tr-TR" sz="4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95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611E7-9AE2-4B47-A249-34E1DDFD2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Multi-Tenant Application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F2225-AA1B-4A95-9616-A52E2195A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Works exactly like on-premise: </a:t>
            </a:r>
            <a:r>
              <a:rPr lang="en-US" b="1" dirty="0"/>
              <a:t>Separated users, permissions, data…</a:t>
            </a:r>
          </a:p>
          <a:p>
            <a:r>
              <a:rPr lang="en-US" dirty="0"/>
              <a:t>Should be able to work as </a:t>
            </a:r>
            <a:r>
              <a:rPr lang="en-US" b="1" dirty="0"/>
              <a:t>on-premise </a:t>
            </a:r>
            <a:r>
              <a:rPr lang="en-US" dirty="0"/>
              <a:t>too.</a:t>
            </a:r>
          </a:p>
          <a:p>
            <a:r>
              <a:rPr lang="en-US" dirty="0"/>
              <a:t>Should be developed </a:t>
            </a:r>
            <a:r>
              <a:rPr lang="en-US" b="1" dirty="0"/>
              <a:t>independent from multi-tenancy</a:t>
            </a:r>
            <a:r>
              <a:rPr lang="en-US" dirty="0"/>
              <a:t>. Multi-tenancy should be implemented in the infrastructure/framework.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08556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ED7F7-623E-4902-A7F8-49F3F1A3F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Stateless Application Design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96319-1D66-491D-9AC0-DD108FB70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should be </a:t>
            </a:r>
            <a:r>
              <a:rPr lang="en-US" b="1" dirty="0"/>
              <a:t>stateless</a:t>
            </a:r>
            <a:r>
              <a:rPr lang="en-US" dirty="0"/>
              <a:t>!</a:t>
            </a:r>
          </a:p>
          <a:p>
            <a:r>
              <a:rPr lang="en-US" dirty="0"/>
              <a:t>Main state origins:</a:t>
            </a:r>
          </a:p>
          <a:p>
            <a:pPr lvl="1"/>
            <a:r>
              <a:rPr lang="en-US" b="1" dirty="0"/>
              <a:t>Http Request</a:t>
            </a:r>
            <a:r>
              <a:rPr lang="en-US" dirty="0"/>
              <a:t>: Cookie, header, </a:t>
            </a:r>
            <a:r>
              <a:rPr lang="en-US" dirty="0" err="1"/>
              <a:t>querystring</a:t>
            </a:r>
            <a:r>
              <a:rPr lang="en-US" dirty="0"/>
              <a:t>, payload…</a:t>
            </a:r>
          </a:p>
          <a:p>
            <a:pPr lvl="2"/>
            <a:r>
              <a:rPr lang="en-US" dirty="0"/>
              <a:t>Authentication Ticket</a:t>
            </a:r>
          </a:p>
          <a:p>
            <a:pPr lvl="1"/>
            <a:r>
              <a:rPr lang="en-US" b="1" dirty="0"/>
              <a:t>Database</a:t>
            </a:r>
            <a:r>
              <a:rPr lang="en-US" dirty="0"/>
              <a:t>: Relational, non-relational, file system…</a:t>
            </a:r>
          </a:p>
          <a:p>
            <a:pPr lvl="1"/>
            <a:r>
              <a:rPr lang="en-US" b="1" dirty="0"/>
              <a:t>Cache</a:t>
            </a:r>
            <a:r>
              <a:rPr lang="en-US" dirty="0"/>
              <a:t>: Distributed caches like </a:t>
            </a:r>
            <a:r>
              <a:rPr lang="en-US" dirty="0" err="1"/>
              <a:t>Redis</a:t>
            </a:r>
            <a:r>
              <a:rPr lang="en-US" dirty="0"/>
              <a:t>, Memcached.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4791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Multi-Tenancy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Determine the Current Tenant</a:t>
            </a:r>
          </a:p>
        </p:txBody>
      </p:sp>
    </p:spTree>
    <p:extLst>
      <p:ext uri="{BB962C8B-B14F-4D97-AF65-F5344CB8AC3E}">
        <p14:creationId xmlns:p14="http://schemas.microsoft.com/office/powerpoint/2010/main" val="2294166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B7938-795A-4577-81F2-F26F5443B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Determine the Current Tenant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F4890-EEB2-438E-8478-B80E052E9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  <a:p>
            <a:pPr lvl="1"/>
            <a:r>
              <a:rPr lang="en-US" dirty="0"/>
              <a:t>Current </a:t>
            </a:r>
            <a:r>
              <a:rPr lang="en-US" b="1" dirty="0"/>
              <a:t>Claims</a:t>
            </a:r>
            <a:r>
              <a:rPr lang="en-US" dirty="0"/>
              <a:t> (if user has been authenticated)</a:t>
            </a:r>
          </a:p>
          <a:p>
            <a:pPr lvl="1"/>
            <a:r>
              <a:rPr lang="en-US" b="1" dirty="0"/>
              <a:t>Subdomain</a:t>
            </a:r>
            <a:r>
              <a:rPr lang="en-US" dirty="0"/>
              <a:t> (or domain): </a:t>
            </a:r>
            <a:r>
              <a:rPr lang="en-US" dirty="0">
                <a:hlinkClick r:id="rId2"/>
              </a:rPr>
              <a:t>https://</a:t>
            </a:r>
            <a:r>
              <a:rPr lang="en-US" b="1" i="1" dirty="0">
                <a:hlinkClick r:id="rId2"/>
              </a:rPr>
              <a:t>tenancy-name</a:t>
            </a:r>
            <a:r>
              <a:rPr lang="en-US" dirty="0">
                <a:hlinkClick r:id="rId2"/>
              </a:rPr>
              <a:t>.mydomain.com</a:t>
            </a:r>
            <a:endParaRPr lang="en-US" dirty="0"/>
          </a:p>
          <a:p>
            <a:pPr lvl="1"/>
            <a:r>
              <a:rPr lang="en-US" dirty="0"/>
              <a:t>Http </a:t>
            </a:r>
            <a:r>
              <a:rPr lang="en-US" b="1" dirty="0"/>
              <a:t>Header</a:t>
            </a:r>
            <a:r>
              <a:rPr lang="en-US" dirty="0"/>
              <a:t>: _tenant = “acme”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(for API clients &amp; SPAs)</a:t>
            </a:r>
          </a:p>
          <a:p>
            <a:pPr lvl="1"/>
            <a:r>
              <a:rPr lang="en-US" dirty="0"/>
              <a:t>Http </a:t>
            </a:r>
            <a:r>
              <a:rPr lang="en-US" b="1" dirty="0"/>
              <a:t>Cookie</a:t>
            </a:r>
            <a:r>
              <a:rPr lang="en-US" dirty="0"/>
              <a:t>: _tenant = “acme”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(for MVC applications)</a:t>
            </a:r>
          </a:p>
          <a:p>
            <a:r>
              <a:rPr lang="en-US" dirty="0"/>
              <a:t>ASP.NET Core</a:t>
            </a:r>
          </a:p>
          <a:p>
            <a:pPr lvl="1"/>
            <a:r>
              <a:rPr lang="en-US" dirty="0"/>
              <a:t>On-demand</a:t>
            </a:r>
          </a:p>
          <a:p>
            <a:pPr lvl="1"/>
            <a:r>
              <a:rPr lang="en-US" b="1" dirty="0"/>
              <a:t>Middleware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(after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app.UseAuthentication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())</a:t>
            </a:r>
            <a:endParaRPr lang="tr-TR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70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13867-8BFF-431A-B5E3-AC33496B5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Ambient Context Pattern (without it)</a:t>
            </a:r>
            <a:endParaRPr lang="tr-T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DA037A-3C1E-42F5-A40F-CF9EEEE625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075044"/>
            <a:ext cx="7107820" cy="563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698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760BF-5077-4665-BF8F-AF6317205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Ambient Context Pattern</a:t>
            </a:r>
            <a:endParaRPr lang="tr-T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2D99C7-A33E-4AF6-A1C4-8EFF625297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7841" y="1075045"/>
            <a:ext cx="5560670" cy="559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03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&amp; My Company &amp; My Projects</a:t>
            </a:r>
          </a:p>
        </p:txBody>
      </p:sp>
    </p:spTree>
    <p:extLst>
      <p:ext uri="{BB962C8B-B14F-4D97-AF65-F5344CB8AC3E}">
        <p14:creationId xmlns:p14="http://schemas.microsoft.com/office/powerpoint/2010/main" val="509108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C0365-7AFA-449E-B730-0E7BB0EE4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Ambient Context Examples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F8EF1-643C-461C-8C38-EEF7748DD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HttpContext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IHttpContextAccessor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r>
              <a:rPr lang="en-US" dirty="0" err="1"/>
              <a:t>CultureInfo</a:t>
            </a:r>
            <a:r>
              <a:rPr lang="en-US" dirty="0"/>
              <a:t>.</a:t>
            </a:r>
            <a:r>
              <a:rPr lang="tr-TR" dirty="0" err="1"/>
              <a:t>CurrentUICulture</a:t>
            </a:r>
            <a:r>
              <a:rPr lang="en-US" dirty="0"/>
              <a:t> / </a:t>
            </a:r>
            <a:r>
              <a:rPr lang="tr-TR" dirty="0" err="1"/>
              <a:t>Thread.CurrentThread.CurrentUICulture</a:t>
            </a:r>
            <a:endParaRPr lang="en-US" dirty="0"/>
          </a:p>
          <a:p>
            <a:r>
              <a:rPr lang="tr-TR" dirty="0" err="1"/>
              <a:t>Thread.CurrentPrincipal</a:t>
            </a:r>
            <a:endParaRPr lang="en-US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2927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B8DE9-42AF-4B4F-B72A-C0D3BEFE7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using </a:t>
            </a:r>
            <a:r>
              <a:rPr lang="en-US" dirty="0" err="1"/>
              <a:t>AsyncLocal</a:t>
            </a:r>
            <a:r>
              <a:rPr lang="en-US" dirty="0"/>
              <a:t>&lt;T&gt;</a:t>
            </a:r>
            <a:endParaRPr lang="tr-T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DD898F-F7B8-4C94-A933-22B21D013A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311" y="1922106"/>
            <a:ext cx="10601061" cy="372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60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E2EDD-2613-4597-B17F-2720C59D1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AsyncLocal</a:t>
            </a:r>
            <a:r>
              <a:rPr lang="en-US" dirty="0"/>
              <a:t>&lt;T&gt; Alternatives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D16A0-1FEF-41A2-A666-4997071C3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static … Multi-threading problem!</a:t>
            </a:r>
            <a:endParaRPr lang="tr-TR" dirty="0"/>
          </a:p>
          <a:p>
            <a:r>
              <a:rPr lang="en-US" dirty="0" err="1"/>
              <a:t>HttpContext</a:t>
            </a:r>
            <a:r>
              <a:rPr lang="en-US" dirty="0"/>
              <a:t>: Web-depended!</a:t>
            </a:r>
          </a:p>
          <a:p>
            <a:r>
              <a:rPr lang="en-US" dirty="0" err="1"/>
              <a:t>ThreadStatic</a:t>
            </a:r>
            <a:r>
              <a:rPr lang="en-US" dirty="0"/>
              <a:t> / </a:t>
            </a:r>
            <a:r>
              <a:rPr lang="en-US" dirty="0" err="1"/>
              <a:t>ThreadLocal</a:t>
            </a:r>
            <a:r>
              <a:rPr lang="en-US" dirty="0"/>
              <a:t>&lt;T&gt;: Not </a:t>
            </a:r>
            <a:r>
              <a:rPr lang="en-US" dirty="0" err="1"/>
              <a:t>async</a:t>
            </a:r>
            <a:r>
              <a:rPr lang="en-US" dirty="0"/>
              <a:t>/await friendly!</a:t>
            </a:r>
          </a:p>
        </p:txBody>
      </p:sp>
    </p:spTree>
    <p:extLst>
      <p:ext uri="{BB962C8B-B14F-4D97-AF65-F5344CB8AC3E}">
        <p14:creationId xmlns:p14="http://schemas.microsoft.com/office/powerpoint/2010/main" val="2287395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86CA7-6B54-420B-B41A-56BA3B272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ASP.NET Core Multi-Tenancy Middleware</a:t>
            </a:r>
            <a:endParaRPr lang="tr-T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082CE77-5BE4-4BBD-A1A7-0A34107C33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0480" y="1065714"/>
            <a:ext cx="7231039" cy="553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57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AA260-73D8-4CD3-9BC5-B38689D3B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ASP.NET Core Multi-Tenancy Middleware</a:t>
            </a:r>
            <a:endParaRPr lang="tr-T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6EBB88-636E-4FC5-91F1-F08BEE2165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7468" y="1075045"/>
            <a:ext cx="9137064" cy="486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89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6BE6D-7FF6-4D12-A2FF-60DA33C76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Change Current Tenant</a:t>
            </a:r>
            <a:endParaRPr lang="tr-T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73B8597-BDF7-40FB-AC6A-15DE7E5587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579" y="1396188"/>
            <a:ext cx="6522125" cy="25693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950193-A7C2-479B-94DA-707668555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1704" y="1396188"/>
            <a:ext cx="4310716" cy="351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61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03D3C-AAF6-4F1C-940A-AD638760C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Change Current Tenant</a:t>
            </a:r>
            <a:endParaRPr lang="tr-T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F110C9-A796-41AE-A722-6029F176CB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117033"/>
            <a:ext cx="8371114" cy="544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723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1DD94-16DC-4501-926E-9657E8BF7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Change Current Tenant (Nested)</a:t>
            </a:r>
            <a:endParaRPr lang="tr-T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F3805F6-0980-4A73-AB9E-9ACF767361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203" y="1573860"/>
            <a:ext cx="10851594" cy="389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1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52674-C9A2-4FCE-8B7D-10A54D1AC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Multi-Tenancy Middleware Implementation</a:t>
            </a:r>
            <a:endParaRPr lang="tr-T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98B2149-EA8D-49C3-A033-3BFC8F5260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8716" y="1075045"/>
            <a:ext cx="5674567" cy="540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13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D1489-7F8E-47CF-B6DC-18F6B5F18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UI Design to Select the Tenant</a:t>
            </a:r>
            <a:endParaRPr lang="tr-TR" dirty="0"/>
          </a:p>
        </p:txBody>
      </p:sp>
      <p:pic>
        <p:nvPicPr>
          <p:cNvPr id="6146" name="Picture 2" descr="login-screen.png">
            <a:extLst>
              <a:ext uri="{FF2B5EF4-FFF2-40B4-BE49-F238E27FC236}">
                <a16:creationId xmlns:a16="http://schemas.microsoft.com/office/drawing/2014/main" id="{9ECD844A-EF42-4DD0-9874-2FE75448383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46238"/>
            <a:ext cx="3966449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9417304-B1FF-41BE-96BF-055208FEE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0663" y="1075045"/>
            <a:ext cx="3409512" cy="500851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1419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010" y="319295"/>
            <a:ext cx="9601200" cy="637050"/>
          </a:xfrm>
        </p:spPr>
        <p:txBody>
          <a:bodyPr/>
          <a:lstStyle/>
          <a:p>
            <a:r>
              <a:rPr lang="en-US" dirty="0"/>
              <a:t>Halil İbrahim Kalkan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010" y="1058412"/>
            <a:ext cx="9601200" cy="3809999"/>
          </a:xfrm>
        </p:spPr>
        <p:txBody>
          <a:bodyPr/>
          <a:lstStyle/>
          <a:p>
            <a:r>
              <a:rPr lang="en-US" sz="1200" dirty="0"/>
              <a:t>@hikalkan</a:t>
            </a:r>
            <a:br>
              <a:rPr lang="en-US" sz="1200" dirty="0"/>
            </a:br>
            <a:r>
              <a:rPr lang="en-US" sz="1200" dirty="0"/>
              <a:t>(</a:t>
            </a:r>
            <a:r>
              <a:rPr lang="en-US" sz="1200" dirty="0" err="1"/>
              <a:t>github</a:t>
            </a:r>
            <a:r>
              <a:rPr lang="en-US" sz="1200" dirty="0"/>
              <a:t>)</a:t>
            </a:r>
          </a:p>
          <a:p>
            <a:r>
              <a:rPr lang="en-US" sz="1200" dirty="0"/>
              <a:t>@</a:t>
            </a:r>
            <a:r>
              <a:rPr lang="en-US" sz="1200" dirty="0" err="1"/>
              <a:t>hibrahimkalkan</a:t>
            </a:r>
            <a:endParaRPr lang="en-US" sz="1200" dirty="0"/>
          </a:p>
          <a:p>
            <a:r>
              <a:rPr lang="en-US" sz="1200" dirty="0"/>
              <a:t>http://halilibrahimkalkan.com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A05A87-42AF-4CC6-8AE1-E683106FF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270" y="956345"/>
            <a:ext cx="8354720" cy="511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87594-8274-430A-9526-7D91EBAE4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Authentication Cookie/Token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A2F4C-D44D-44D7-8B73-056245C90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TenantId</a:t>
            </a:r>
            <a:r>
              <a:rPr lang="en-US" dirty="0"/>
              <a:t> to the authentication cookie on login.</a:t>
            </a:r>
          </a:p>
        </p:txBody>
      </p:sp>
    </p:spTree>
    <p:extLst>
      <p:ext uri="{BB962C8B-B14F-4D97-AF65-F5344CB8AC3E}">
        <p14:creationId xmlns:p14="http://schemas.microsoft.com/office/powerpoint/2010/main" val="271060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75848-0667-4F7B-998D-AC4FDB9E3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Multi-Tenancy</a:t>
            </a:r>
            <a:endParaRPr lang="tr-T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964DF7-C484-45B1-B6AD-DBF9611DB3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Database / Data Isolation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3347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5C1C4-AE2E-412F-B140-2E867D326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Dynamically Select the Connection String</a:t>
            </a:r>
            <a:endParaRPr lang="tr-T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859432-5B99-4655-AC0D-3583AC3D5D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126445"/>
            <a:ext cx="7996688" cy="11423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E1260B-DA81-4C1A-ADA9-C18250E7D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250" y="2119895"/>
            <a:ext cx="813435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59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0342D-5EE9-4ED2-B070-C3AA31818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Dynamically Select the Connection String</a:t>
            </a:r>
            <a:endParaRPr lang="tr-TR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0C4B45D-A9D0-45D7-A16A-B9B5500730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471" y="1646238"/>
            <a:ext cx="11009058" cy="383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23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26C53-E88A-4383-B517-205E57084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Filtering: Manual Way</a:t>
            </a:r>
            <a:endParaRPr lang="tr-TR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A8B1D61-9ED4-4E60-A9E4-A24031B0D2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5849" y="2493572"/>
            <a:ext cx="9000301" cy="204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0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9C879-0ECF-40EC-BF55-15FD73199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Automatic Data Filtering: Repository Pattern</a:t>
            </a:r>
            <a:endParaRPr lang="tr-T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4208488-DA81-41AC-8821-8E4A0AFC85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075045"/>
            <a:ext cx="8995953" cy="556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580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FC4AE-3FC4-4289-AA1F-D610EF4F6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Data Filtering: Repository Pattern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6B52A-4C1B-4918-A39C-305D9B88C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b="1" dirty="0"/>
              <a:t>Easy to implement</a:t>
            </a:r>
            <a:r>
              <a:rPr lang="en-US" dirty="0"/>
              <a:t> (especially using generic repository pattern - </a:t>
            </a:r>
            <a:r>
              <a:rPr lang="en-US" dirty="0" err="1"/>
              <a:t>IRepository</a:t>
            </a:r>
            <a:r>
              <a:rPr lang="en-US" dirty="0"/>
              <a:t>&lt;</a:t>
            </a:r>
            <a:r>
              <a:rPr lang="en-US" dirty="0" err="1"/>
              <a:t>TEntity</a:t>
            </a:r>
            <a:r>
              <a:rPr lang="en-US" dirty="0"/>
              <a:t>&gt;).</a:t>
            </a:r>
          </a:p>
          <a:p>
            <a:pPr lvl="1"/>
            <a:r>
              <a:rPr lang="en-US" b="1" dirty="0"/>
              <a:t>ORM Independent</a:t>
            </a:r>
            <a:r>
              <a:rPr lang="en-US" dirty="0"/>
              <a:t> (can be implemented for any ORM that supports </a:t>
            </a:r>
            <a:r>
              <a:rPr lang="en-US" dirty="0" err="1"/>
              <a:t>IQueryable</a:t>
            </a:r>
            <a:r>
              <a:rPr lang="en-US" dirty="0"/>
              <a:t>).</a:t>
            </a:r>
          </a:p>
          <a:p>
            <a:pPr lvl="1"/>
            <a:r>
              <a:rPr lang="en-US" b="1" dirty="0"/>
              <a:t>Central data-access</a:t>
            </a:r>
            <a:r>
              <a:rPr lang="en-US" dirty="0"/>
              <a:t> (common benefit).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Limited – </a:t>
            </a:r>
            <a:r>
              <a:rPr lang="en-US" b="1" dirty="0"/>
              <a:t>Can be bypassed</a:t>
            </a:r>
            <a:r>
              <a:rPr lang="en-US" dirty="0"/>
              <a:t> by directly using </a:t>
            </a:r>
            <a:r>
              <a:rPr lang="en-US" dirty="0" err="1"/>
              <a:t>DbContext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Limited – Does not work for </a:t>
            </a:r>
            <a:r>
              <a:rPr lang="en-US" b="1" dirty="0"/>
              <a:t>navigation properties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Open to leak (Repository developer may forget it).</a:t>
            </a:r>
          </a:p>
        </p:txBody>
      </p:sp>
    </p:spTree>
    <p:extLst>
      <p:ext uri="{BB962C8B-B14F-4D97-AF65-F5344CB8AC3E}">
        <p14:creationId xmlns:p14="http://schemas.microsoft.com/office/powerpoint/2010/main" val="79675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CFB69-F2A2-4417-A4C6-8FCF7DF31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Automatic Data Filtering: EF Core Global Filters</a:t>
            </a:r>
            <a:endParaRPr lang="tr-T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451A77-CB5C-4E28-A992-5FF6732F2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463" y="1194319"/>
            <a:ext cx="7217074" cy="532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55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C18A5-5DDC-4827-A89D-5E4C0499C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Automatic Data Filtering: EF Core Global Filters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39635-FDB7-4E20-AFC9-6615ACFDD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b="1" dirty="0"/>
              <a:t>Natively </a:t>
            </a:r>
            <a:r>
              <a:rPr lang="en-US" dirty="0"/>
              <a:t>works with EF Core.</a:t>
            </a:r>
          </a:p>
          <a:p>
            <a:pPr lvl="1"/>
            <a:r>
              <a:rPr lang="en-US" dirty="0"/>
              <a:t>Supports </a:t>
            </a:r>
            <a:r>
              <a:rPr lang="en-US" b="1" dirty="0"/>
              <a:t>navigation properties</a:t>
            </a:r>
            <a:r>
              <a:rPr lang="en-US" dirty="0"/>
              <a:t> as well.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Limited – does not support </a:t>
            </a:r>
            <a:r>
              <a:rPr lang="en-US" b="1" dirty="0"/>
              <a:t>multiple filters </a:t>
            </a:r>
            <a:r>
              <a:rPr lang="en-US" dirty="0"/>
              <a:t>and </a:t>
            </a:r>
            <a:r>
              <a:rPr lang="en-US" b="1" dirty="0"/>
              <a:t>enable/disable </a:t>
            </a:r>
            <a:r>
              <a:rPr lang="en-US" dirty="0"/>
              <a:t>individually (possible via workarounds).</a:t>
            </a:r>
          </a:p>
          <a:p>
            <a:pPr lvl="1"/>
            <a:r>
              <a:rPr lang="en-US" dirty="0"/>
              <a:t>Limited – Does not work if you directly work with </a:t>
            </a:r>
            <a:r>
              <a:rPr lang="en-US" b="1" dirty="0"/>
              <a:t>SQL, stored procedures</a:t>
            </a:r>
            <a:r>
              <a:rPr lang="en-US" dirty="0"/>
              <a:t>… etc.</a:t>
            </a:r>
          </a:p>
          <a:p>
            <a:pPr lvl="1"/>
            <a:r>
              <a:rPr lang="en-US" b="1" dirty="0"/>
              <a:t>Not available for all ORMs </a:t>
            </a:r>
            <a:r>
              <a:rPr lang="en-US" dirty="0"/>
              <a:t>and data access APIs (but available for EF Core, </a:t>
            </a:r>
            <a:r>
              <a:rPr lang="en-US" dirty="0" err="1"/>
              <a:t>Nhibernate</a:t>
            </a:r>
            <a:r>
              <a:rPr lang="en-US" dirty="0"/>
              <a:t> and even for EF 6.x)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0454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DF4FC-1170-4E44-A812-E95611010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Data Filtering: Other Options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F5A3F-3489-4681-A707-4D2FC3F90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Row Level Security </a:t>
            </a:r>
            <a:r>
              <a:rPr lang="en-US" dirty="0"/>
              <a:t>– Available for SQL Server and Azure SQL Database.</a:t>
            </a:r>
          </a:p>
          <a:p>
            <a:pPr lvl="1"/>
            <a:r>
              <a:rPr lang="en-US" dirty="0"/>
              <a:t>Pros: Completely integrated to DBMS. Works for everything.</a:t>
            </a:r>
          </a:p>
          <a:p>
            <a:pPr lvl="1"/>
            <a:r>
              <a:rPr lang="en-US" dirty="0"/>
              <a:t>Cons: Relatively complex to implement. Specific to DBMS.</a:t>
            </a:r>
          </a:p>
          <a:p>
            <a:r>
              <a:rPr lang="en-US" b="1" dirty="0"/>
              <a:t>Azure Elastic Database Pool</a:t>
            </a:r>
          </a:p>
          <a:p>
            <a:pPr lvl="1"/>
            <a:r>
              <a:rPr lang="en-US" dirty="0"/>
              <a:t>Pros: Dynamically create databases per tenant. Easily scale.</a:t>
            </a:r>
          </a:p>
          <a:p>
            <a:pPr lvl="1"/>
            <a:r>
              <a:rPr lang="en-US" dirty="0"/>
              <a:t>Cons: Only for </a:t>
            </a:r>
            <a:r>
              <a:rPr lang="en-US" i="1" dirty="0" err="1"/>
              <a:t>db</a:t>
            </a:r>
            <a:r>
              <a:rPr lang="en-US" i="1" dirty="0"/>
              <a:t> per tenant</a:t>
            </a:r>
            <a:r>
              <a:rPr lang="en-US" dirty="0"/>
              <a:t> scenario. Has it’s own API. Has limitations.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0061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589" y="1179047"/>
            <a:ext cx="9601200" cy="584670"/>
          </a:xfrm>
        </p:spPr>
        <p:txBody>
          <a:bodyPr/>
          <a:lstStyle/>
          <a:p>
            <a:r>
              <a:rPr lang="en-US" sz="2400" i="1" dirty="0">
                <a:solidFill>
                  <a:schemeClr val="tx2">
                    <a:lumMod val="95000"/>
                    <a:lumOff val="5000"/>
                  </a:schemeClr>
                </a:solidFill>
              </a:rPr>
              <a:t>aspnetboilerplate.com</a:t>
            </a:r>
            <a:endParaRPr lang="en-US" i="1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4E09DC-FE86-42E8-B664-5B87D51F1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514" y="226864"/>
            <a:ext cx="5884595" cy="57712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BEFE23-5A80-4A7D-82B8-67522DB1D5B7}"/>
              </a:ext>
            </a:extLst>
          </p:cNvPr>
          <p:cNvSpPr txBox="1"/>
          <p:nvPr/>
        </p:nvSpPr>
        <p:spPr>
          <a:xfrm>
            <a:off x="611280" y="1935122"/>
            <a:ext cx="51016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4.5 years of continuous development.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4,300+ stars on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470,000+ downloads on </a:t>
            </a:r>
            <a:r>
              <a:rPr lang="en-US" dirty="0" err="1"/>
              <a:t>Nuget</a:t>
            </a:r>
            <a:r>
              <a:rPr lang="en-US" dirty="0"/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D76B73-AF47-4908-9888-4700175F5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280" y="3078759"/>
            <a:ext cx="4959469" cy="2915325"/>
          </a:xfrm>
          <a:prstGeom prst="rect">
            <a:avLst/>
          </a:prstGeom>
        </p:spPr>
      </p:pic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002E207E-3547-4129-85C7-D54EA029E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80" y="226864"/>
            <a:ext cx="2364284" cy="99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6F59D-36A9-45E9-BC69-ED35D015E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Setting Tenant Id for New Entities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0AFFB-784C-4758-90DE-A1901A81D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3809999"/>
          </a:xfrm>
        </p:spPr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DbContext.SaveChanges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Get new entities for change tracker,</a:t>
            </a:r>
            <a:br>
              <a:rPr lang="en-US" dirty="0"/>
            </a:br>
            <a:r>
              <a:rPr lang="en-US" dirty="0"/>
              <a:t>find </a:t>
            </a:r>
            <a:r>
              <a:rPr lang="en-US" dirty="0" err="1"/>
              <a:t>IMultiTenant</a:t>
            </a:r>
            <a:r>
              <a:rPr lang="en-US" dirty="0"/>
              <a:t> entities,</a:t>
            </a:r>
            <a:br>
              <a:rPr lang="en-US" dirty="0"/>
            </a:br>
            <a:r>
              <a:rPr lang="en-US" dirty="0"/>
              <a:t>set current </a:t>
            </a:r>
            <a:r>
              <a:rPr lang="en-US" dirty="0" err="1"/>
              <a:t>TenantId</a:t>
            </a:r>
            <a:r>
              <a:rPr lang="en-US" dirty="0"/>
              <a:t>.</a:t>
            </a:r>
          </a:p>
          <a:p>
            <a:r>
              <a:rPr lang="en-US" dirty="0"/>
              <a:t>In it’s constructor.</a:t>
            </a:r>
          </a:p>
          <a:p>
            <a:pPr lvl="1"/>
            <a:r>
              <a:rPr lang="en-US" dirty="0"/>
              <a:t>Why..?</a:t>
            </a:r>
            <a:endParaRPr lang="tr-T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9637F6-0B47-4322-9753-DA618BA08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7838" y="1066800"/>
            <a:ext cx="5679526" cy="494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832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61433-5C7D-48F5-B4A5-F1FCDFDCA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Safe Way to Manipulate Data</a:t>
            </a:r>
            <a:endParaRPr lang="tr-T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DBB3171-95B7-491E-8A1B-D28B620C9B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1399" y="1103036"/>
            <a:ext cx="8206371" cy="498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58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Multi-Tenancy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Cache Isolation</a:t>
            </a:r>
          </a:p>
        </p:txBody>
      </p:sp>
    </p:spTree>
    <p:extLst>
      <p:ext uri="{BB962C8B-B14F-4D97-AF65-F5344CB8AC3E}">
        <p14:creationId xmlns:p14="http://schemas.microsoft.com/office/powerpoint/2010/main" val="3164702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1140D-AF0A-4ABF-B782-A8D1CEC64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Isolation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0BF42-3029-4FF7-9655-6F9EB0C64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Key/Value Caches </a:t>
            </a:r>
            <a:r>
              <a:rPr lang="en-US" dirty="0"/>
              <a:t>may share same data space for all tenants.</a:t>
            </a:r>
          </a:p>
          <a:p>
            <a:r>
              <a:rPr lang="en-US" dirty="0"/>
              <a:t>Tenants may want to cache </a:t>
            </a:r>
            <a:r>
              <a:rPr lang="en-US" b="1" dirty="0"/>
              <a:t>same type </a:t>
            </a:r>
            <a:r>
              <a:rPr lang="en-US" dirty="0"/>
              <a:t>of data with </a:t>
            </a:r>
            <a:r>
              <a:rPr lang="en-US" b="1" dirty="0"/>
              <a:t>same id </a:t>
            </a:r>
            <a:r>
              <a:rPr lang="en-US" dirty="0"/>
              <a:t>(unique per tenant).</a:t>
            </a:r>
            <a:endParaRPr lang="tr-T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07E2D5-0756-4E86-AB02-F9E16639E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819" y="2967716"/>
            <a:ext cx="8393516" cy="297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34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1FE1A-A034-4491-8767-C2FEFC013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Multi-Tenancy</a:t>
            </a:r>
            <a:endParaRPr lang="tr-T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25B98-9BFA-4DB0-ACBF-A88E0A1612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Enable/Disable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8563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1140D-AF0A-4ABF-B782-A8D1CEC64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Disable/Enable By Scope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0BF42-3029-4FF7-9655-6F9EB0C64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4714955" cy="3809999"/>
          </a:xfrm>
        </p:spPr>
        <p:txBody>
          <a:bodyPr/>
          <a:lstStyle/>
          <a:p>
            <a:r>
              <a:rPr lang="en-US" dirty="0"/>
              <a:t>May need to query on all tenants.</a:t>
            </a:r>
          </a:p>
          <a:p>
            <a:r>
              <a:rPr lang="en-US" dirty="0"/>
              <a:t>Can be implemented using ambient context pattern.</a:t>
            </a:r>
          </a:p>
          <a:p>
            <a:r>
              <a:rPr lang="en-US" dirty="0"/>
              <a:t>Problem: Not easy for multi-database scenario.</a:t>
            </a:r>
            <a:endParaRPr lang="tr-T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BC3ADA-6E95-467F-87FE-6FEEEF052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355" y="1981201"/>
            <a:ext cx="5426158" cy="371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972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5F676-CA4B-4EB3-AEE7-28A4C6231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Globally Disable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7918E-E9C3-49D5-9129-5F0ECCB61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May want to run the application as </a:t>
            </a:r>
            <a:r>
              <a:rPr lang="en-US" b="1" dirty="0"/>
              <a:t>on-premise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All </a:t>
            </a:r>
            <a:r>
              <a:rPr lang="en-US" b="1" dirty="0"/>
              <a:t>Tenant Id</a:t>
            </a:r>
            <a:r>
              <a:rPr lang="en-US" dirty="0"/>
              <a:t> values can be </a:t>
            </a:r>
            <a:r>
              <a:rPr lang="en-US" b="1" dirty="0"/>
              <a:t>null</a:t>
            </a:r>
            <a:r>
              <a:rPr lang="en-US" dirty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89938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D2C2B-A2E3-4E89-BAA9-D7CB67AB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Multi-Tenancy</a:t>
            </a:r>
            <a:endParaRPr lang="tr-T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26BB83-7F85-4C25-A0C6-B2CB254AF6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DB Transactions &amp; Migrations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13983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A8DA4-A894-4405-81F3-988F78584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Transactions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36B3E-9CA1-4B02-9011-D34E61B4A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Multi-tenant (or host + tenant) operations may require </a:t>
            </a:r>
            <a:r>
              <a:rPr lang="en-US" b="1" dirty="0"/>
              <a:t>distributed transactions</a:t>
            </a:r>
            <a:r>
              <a:rPr lang="en-US" dirty="0"/>
              <a:t> with </a:t>
            </a:r>
            <a:r>
              <a:rPr lang="en-US" b="1" i="1" dirty="0"/>
              <a:t>database per tenant</a:t>
            </a:r>
            <a:r>
              <a:rPr lang="en-US" dirty="0"/>
              <a:t> approach.</a:t>
            </a:r>
          </a:p>
          <a:p>
            <a:r>
              <a:rPr lang="en-US" dirty="0"/>
              <a:t>SQL Server can handle but requires to run </a:t>
            </a:r>
            <a:r>
              <a:rPr lang="en-US" b="1" dirty="0"/>
              <a:t>MSDTC</a:t>
            </a:r>
            <a:r>
              <a:rPr lang="en-US" dirty="0"/>
              <a:t>.</a:t>
            </a:r>
          </a:p>
          <a:p>
            <a:r>
              <a:rPr lang="en-US" dirty="0"/>
              <a:t>May not be possible for cloud systems.</a:t>
            </a:r>
          </a:p>
          <a:p>
            <a:r>
              <a:rPr lang="en-US" dirty="0"/>
              <a:t>Avoid where possible, or use event queues or some other </a:t>
            </a:r>
            <a:r>
              <a:rPr lang="en-US" dirty="0" err="1"/>
              <a:t>async</a:t>
            </a:r>
            <a:r>
              <a:rPr lang="en-US" dirty="0"/>
              <a:t> mechanism.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3961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09AC8-899E-4C65-8893-0A55FFB78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 / Data Migration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C1804-2E97-4E87-9F92-D5CA629CD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for multiple-databases.</a:t>
            </a:r>
          </a:p>
          <a:p>
            <a:r>
              <a:rPr lang="en-US" dirty="0"/>
              <a:t>Solution: Upgrade </a:t>
            </a:r>
            <a:r>
              <a:rPr lang="en-US" b="1" dirty="0"/>
              <a:t>all in one</a:t>
            </a:r>
            <a:r>
              <a:rPr lang="en-US" dirty="0"/>
              <a:t> with a custom tool.</a:t>
            </a:r>
          </a:p>
          <a:p>
            <a:pPr lvl="1"/>
            <a:r>
              <a:rPr lang="en-US" dirty="0"/>
              <a:t>Pros: Easy to implement. All tenants are in the same version.</a:t>
            </a:r>
          </a:p>
          <a:p>
            <a:pPr lvl="1"/>
            <a:r>
              <a:rPr lang="en-US" dirty="0"/>
              <a:t>Cons: May get too long time for big number of tenants and data. All tenants wait for all upgrade progress.</a:t>
            </a:r>
          </a:p>
          <a:p>
            <a:r>
              <a:rPr lang="en-US" dirty="0"/>
              <a:t>Solution: Upgrade the </a:t>
            </a:r>
            <a:r>
              <a:rPr lang="en-US" b="1" dirty="0"/>
              <a:t>application servers immediately</a:t>
            </a:r>
            <a:r>
              <a:rPr lang="en-US" dirty="0"/>
              <a:t>, upgrade </a:t>
            </a:r>
            <a:r>
              <a:rPr lang="en-US" b="1" dirty="0"/>
              <a:t>databases individually</a:t>
            </a:r>
            <a:r>
              <a:rPr lang="en-US" dirty="0"/>
              <a:t> on first access.</a:t>
            </a:r>
          </a:p>
          <a:p>
            <a:pPr lvl="1"/>
            <a:r>
              <a:rPr lang="en-US" dirty="0"/>
              <a:t>Pros: Upgrading is distributed to time. A tenant does not wait for another.</a:t>
            </a:r>
          </a:p>
          <a:p>
            <a:pPr lvl="1"/>
            <a:r>
              <a:rPr lang="en-US" dirty="0"/>
              <a:t>Cons: First accessing user may wait too much. Even we get timeout exception. Also, we don’t control the upgrade speed.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77167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75BD81B-8896-4F71-B558-98A6A399B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083" y="500331"/>
            <a:ext cx="9060637" cy="5584276"/>
          </a:xfrm>
          <a:prstGeom prst="rect">
            <a:avLst/>
          </a:prstGeom>
        </p:spPr>
      </p:pic>
      <p:pic>
        <p:nvPicPr>
          <p:cNvPr id="7" name="Picture 2" descr="logo">
            <a:extLst>
              <a:ext uri="{FF2B5EF4-FFF2-40B4-BE49-F238E27FC236}">
                <a16:creationId xmlns:a16="http://schemas.microsoft.com/office/drawing/2014/main" id="{8EA1A416-0D29-42B1-A695-4D2C6F96B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80" y="226864"/>
            <a:ext cx="2364284" cy="99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42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588D2-54AE-4D02-8CDC-07359611F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 / Data Migration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B3B92-A702-46DA-9968-31DC7A070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Solution: Multiple versions concurrently.</a:t>
            </a:r>
          </a:p>
          <a:p>
            <a:pPr lvl="1"/>
            <a:r>
              <a:rPr lang="en-US" dirty="0"/>
              <a:t>Split the application servers into two parts: Upgraded tenants use the new application, other tenants use the old application.</a:t>
            </a:r>
          </a:p>
          <a:p>
            <a:r>
              <a:rPr lang="en-US" dirty="0"/>
              <a:t>Pros:</a:t>
            </a:r>
          </a:p>
          <a:p>
            <a:pPr lvl="1"/>
            <a:r>
              <a:rPr lang="en-US" dirty="0"/>
              <a:t>Minimum waiting for every tenant.</a:t>
            </a:r>
          </a:p>
          <a:p>
            <a:pPr lvl="1"/>
            <a:r>
              <a:rPr lang="en-US" dirty="0"/>
              <a:t>Upgrading may be scheduled for every individual tenant and they can be informed.</a:t>
            </a:r>
          </a:p>
          <a:p>
            <a:pPr lvl="1"/>
            <a:r>
              <a:rPr lang="en-US" dirty="0"/>
              <a:t>Allows us to perform A/B tests and previews.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Requires multiple application servers – but reasonable for a big system.</a:t>
            </a:r>
          </a:p>
          <a:p>
            <a:pPr lvl="1"/>
            <a:r>
              <a:rPr lang="en-US" dirty="0"/>
              <a:t>Harder to implement, maintain and monitor.</a:t>
            </a:r>
          </a:p>
        </p:txBody>
      </p:sp>
    </p:spTree>
    <p:extLst>
      <p:ext uri="{BB962C8B-B14F-4D97-AF65-F5344CB8AC3E}">
        <p14:creationId xmlns:p14="http://schemas.microsoft.com/office/powerpoint/2010/main" val="38661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EBDE1-C46A-42BA-8FE9-CC5F8E381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Multi-Tenancy</a:t>
            </a:r>
            <a:endParaRPr lang="tr-T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AF91A-86DC-4C2D-9A10-11DF673655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Best Practices, Optimizations &amp; Integrations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9405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C2151-A3B6-4AD6-9F94-89C0A8F64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Host &amp; Tenant Application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586B6-B8F8-4271-81EB-C5B02463E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two applications, deploy individually:</a:t>
            </a:r>
          </a:p>
          <a:p>
            <a:pPr lvl="1"/>
            <a:r>
              <a:rPr lang="en-US" dirty="0"/>
              <a:t>Tenant application: The actual business application.</a:t>
            </a:r>
          </a:p>
          <a:p>
            <a:pPr lvl="2"/>
            <a:r>
              <a:rPr lang="en-US" dirty="0"/>
              <a:t>Can be deployed as on-premise too.</a:t>
            </a:r>
          </a:p>
          <a:p>
            <a:pPr lvl="1"/>
            <a:r>
              <a:rPr lang="en-US" dirty="0"/>
              <a:t>Host application: The application used by the host users to manage tenants.</a:t>
            </a:r>
          </a:p>
          <a:p>
            <a:pPr lvl="2"/>
            <a:r>
              <a:rPr lang="en-US" dirty="0"/>
              <a:t>Do not include in an on-premise deployment.</a:t>
            </a:r>
          </a:p>
          <a:p>
            <a:pPr lvl="2"/>
            <a:r>
              <a:rPr lang="en-US" dirty="0"/>
              <a:t>Separate data schema &amp; database from the tenant application.</a:t>
            </a:r>
          </a:p>
          <a:p>
            <a:pPr lvl="3"/>
            <a:r>
              <a:rPr lang="en-US" dirty="0"/>
              <a:t>Store tenancy-related data: Tenants, Subscriptions, Payments, Editions… etc.</a:t>
            </a:r>
          </a:p>
          <a:p>
            <a:r>
              <a:rPr lang="en-US" dirty="0"/>
              <a:t>Reduces tenant context switch by design.</a:t>
            </a:r>
          </a:p>
        </p:txBody>
      </p:sp>
    </p:spTree>
    <p:extLst>
      <p:ext uri="{BB962C8B-B14F-4D97-AF65-F5344CB8AC3E}">
        <p14:creationId xmlns:p14="http://schemas.microsoft.com/office/powerpoint/2010/main" val="304435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BDFAB-3342-47E5-82CB-EB630FBC5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ASP.NET Core Identity Integration</a:t>
            </a:r>
            <a:endParaRPr lang="tr-T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0D1E4D-089F-42B1-804B-E8FE74D732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2958" y="1328688"/>
            <a:ext cx="7846083" cy="466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46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1A372-B9F1-4D0F-B023-F1E13AF2F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IdentityServer4 Integration</a:t>
            </a:r>
            <a:endParaRPr lang="tr-T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271DAE4-C83E-4285-A0E3-C189557BA3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8418" y="1374711"/>
            <a:ext cx="9515163" cy="451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002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CB477-A5C6-46DF-AC77-3F98D6876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Tables / Indexes by </a:t>
            </a:r>
            <a:r>
              <a:rPr lang="en-US" dirty="0" err="1"/>
              <a:t>TenantId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850DB-6EA5-4196-8F7E-D7E89209C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partitions for all (or big) tables by </a:t>
            </a:r>
            <a:r>
              <a:rPr lang="en-US" dirty="0" err="1"/>
              <a:t>TenantId</a:t>
            </a:r>
            <a:r>
              <a:rPr lang="en-US" dirty="0"/>
              <a:t>.</a:t>
            </a:r>
          </a:p>
          <a:p>
            <a:r>
              <a:rPr lang="en-US" dirty="0"/>
              <a:t>Or Create </a:t>
            </a:r>
            <a:r>
              <a:rPr lang="en-US" dirty="0" err="1"/>
              <a:t>TenantId</a:t>
            </a:r>
            <a:r>
              <a:rPr lang="en-US" dirty="0"/>
              <a:t> indexes.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8969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077FB-0CE7-40D6-9191-DBD704459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Multi-Tenancy</a:t>
            </a:r>
            <a:endParaRPr lang="tr-T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A0C65-1142-45DA-A18C-FEE7A8EE9F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SaaS Features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0674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4EEA8-D91E-4C3C-89FF-8A4B2A76A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/ Package / Subscription System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B9AF3-97F3-468E-B171-C89FEF7D4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Define features</a:t>
            </a:r>
            <a:r>
              <a:rPr lang="en-US" dirty="0"/>
              <a:t> of the application. Feature Types:</a:t>
            </a:r>
          </a:p>
          <a:p>
            <a:pPr lvl="1"/>
            <a:r>
              <a:rPr lang="en-US" b="1" dirty="0"/>
              <a:t>On/Off</a:t>
            </a:r>
            <a:r>
              <a:rPr lang="en-US" dirty="0"/>
              <a:t>: Excel export, Replying by email (for a support app)…</a:t>
            </a:r>
          </a:p>
          <a:p>
            <a:pPr lvl="1"/>
            <a:r>
              <a:rPr lang="en-US" b="1" dirty="0"/>
              <a:t>Numeric</a:t>
            </a:r>
            <a:r>
              <a:rPr lang="en-US" dirty="0"/>
              <a:t>:10 users, 20,000 emails/month…</a:t>
            </a:r>
          </a:p>
          <a:p>
            <a:pPr lvl="1"/>
            <a:r>
              <a:rPr lang="en-US" b="1" dirty="0"/>
              <a:t>Selection</a:t>
            </a:r>
            <a:r>
              <a:rPr lang="en-US" dirty="0"/>
              <a:t>: one of the available options.</a:t>
            </a:r>
          </a:p>
          <a:p>
            <a:r>
              <a:rPr lang="en-US" dirty="0"/>
              <a:t>Group features into </a:t>
            </a:r>
            <a:r>
              <a:rPr lang="en-US" b="1" dirty="0"/>
              <a:t>packages/editions</a:t>
            </a:r>
            <a:r>
              <a:rPr lang="en-US" dirty="0"/>
              <a:t>.</a:t>
            </a:r>
          </a:p>
          <a:p>
            <a:r>
              <a:rPr lang="en-US" b="1" dirty="0"/>
              <a:t>Subscribe</a:t>
            </a:r>
            <a:r>
              <a:rPr lang="en-US" dirty="0"/>
              <a:t> packages by tenants.</a:t>
            </a:r>
          </a:p>
          <a:p>
            <a:r>
              <a:rPr lang="en-US" b="1" dirty="0"/>
              <a:t>Check features</a:t>
            </a:r>
            <a:r>
              <a:rPr lang="en-US" dirty="0"/>
              <a:t>: Declarative or by code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9029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A1239-A77C-4989-8811-C87C95248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Checking</a:t>
            </a:r>
            <a:endParaRPr lang="tr-T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CE884B2-86EE-41E5-ABE3-2DCC5C024E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093" y="1745116"/>
            <a:ext cx="6387095" cy="14739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4A75FE-35BA-4683-B137-9E104A961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399" y="3805723"/>
            <a:ext cx="9552897" cy="201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898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853EB-FAEE-4441-AB6C-70E5B811F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Declarative Feature Check</a:t>
            </a:r>
            <a:br>
              <a:rPr lang="en-US" dirty="0"/>
            </a:br>
            <a:r>
              <a:rPr lang="en-US" sz="2400" dirty="0"/>
              <a:t>Implementation Options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49BB4-88CD-4AED-AF0F-640C65BE1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MVC Action Filters</a:t>
            </a:r>
          </a:p>
          <a:p>
            <a:pPr lvl="1"/>
            <a:r>
              <a:rPr lang="en-US" dirty="0"/>
              <a:t>Easy to implement. Naturally works within ASP.NET Core.</a:t>
            </a:r>
          </a:p>
          <a:p>
            <a:pPr lvl="1"/>
            <a:r>
              <a:rPr lang="en-US" dirty="0"/>
              <a:t>Limited to Controller actions.</a:t>
            </a:r>
          </a:p>
          <a:p>
            <a:r>
              <a:rPr lang="en-US" dirty="0"/>
              <a:t>Method Interception using dynamic proxying.</a:t>
            </a:r>
          </a:p>
          <a:p>
            <a:pPr lvl="1"/>
            <a:r>
              <a:rPr lang="en-US" dirty="0"/>
              <a:t>Works everywhere.</a:t>
            </a:r>
          </a:p>
          <a:p>
            <a:pPr lvl="1"/>
            <a:r>
              <a:rPr lang="en-US" dirty="0"/>
              <a:t>Limited to virtual methods.</a:t>
            </a:r>
          </a:p>
          <a:p>
            <a:r>
              <a:rPr lang="en-US" dirty="0"/>
              <a:t>Weaving: </a:t>
            </a:r>
            <a:r>
              <a:rPr lang="en-US" dirty="0" err="1"/>
              <a:t>Mono.Cecil</a:t>
            </a:r>
            <a:r>
              <a:rPr lang="en-US" dirty="0"/>
              <a:t>, </a:t>
            </a:r>
            <a:r>
              <a:rPr lang="en-US" dirty="0" err="1"/>
              <a:t>Fody</a:t>
            </a:r>
            <a:r>
              <a:rPr lang="en-US" dirty="0"/>
              <a:t>, </a:t>
            </a:r>
            <a:r>
              <a:rPr lang="en-US" dirty="0" err="1"/>
              <a:t>Postsharp</a:t>
            </a:r>
            <a:r>
              <a:rPr lang="en-US" dirty="0"/>
              <a:t>… etc.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42701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aspnetboilerplate.com/images/home/abp-concerns.png">
            <a:extLst>
              <a:ext uri="{FF2B5EF4-FFF2-40B4-BE49-F238E27FC236}">
                <a16:creationId xmlns:a16="http://schemas.microsoft.com/office/drawing/2014/main" id="{F094C3FC-1A0C-4A03-B86E-A0BB0094E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860" y="265519"/>
            <a:ext cx="9882495" cy="5648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logo">
            <a:extLst>
              <a:ext uri="{FF2B5EF4-FFF2-40B4-BE49-F238E27FC236}">
                <a16:creationId xmlns:a16="http://schemas.microsoft.com/office/drawing/2014/main" id="{F5498197-3FE5-4D35-A136-5D2B3AB8B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80" y="226864"/>
            <a:ext cx="2364284" cy="99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080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849C8-1458-42AD-AA16-46B8587D0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Multi-Tenancy</a:t>
            </a:r>
            <a:endParaRPr lang="tr-T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35A617-6395-4C46-A95B-AF38E57A48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Miscellaneous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8696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69E1A-8A6F-4DC6-8666-9EBE03803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Keys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9F222-E0CA-435D-879F-15F56CB27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2"/>
            <a:ext cx="9601200" cy="4102358"/>
          </a:xfrm>
        </p:spPr>
        <p:txBody>
          <a:bodyPr>
            <a:normAutofit/>
          </a:bodyPr>
          <a:lstStyle/>
          <a:p>
            <a:r>
              <a:rPr lang="en-US" dirty="0"/>
              <a:t>GUID compared to auto increment (</a:t>
            </a:r>
            <a:r>
              <a:rPr lang="en-US" dirty="0" err="1"/>
              <a:t>int</a:t>
            </a:r>
            <a:r>
              <a:rPr lang="en-US" dirty="0"/>
              <a:t>/long)</a:t>
            </a:r>
          </a:p>
          <a:p>
            <a:pPr lvl="1"/>
            <a:r>
              <a:rPr lang="en-US" dirty="0"/>
              <a:t>Pros</a:t>
            </a:r>
          </a:p>
          <a:p>
            <a:pPr lvl="2"/>
            <a:r>
              <a:rPr lang="en-US" dirty="0"/>
              <a:t>Client can determine the value. No need to database roundtrip.</a:t>
            </a:r>
          </a:p>
          <a:p>
            <a:pPr lvl="2"/>
            <a:r>
              <a:rPr lang="en-US" dirty="0"/>
              <a:t>Unique values even between tenants.</a:t>
            </a:r>
          </a:p>
          <a:p>
            <a:pPr lvl="2"/>
            <a:r>
              <a:rPr lang="en-US" dirty="0"/>
              <a:t>Easier to merge/split/replicate databases.</a:t>
            </a:r>
          </a:p>
          <a:p>
            <a:pPr lvl="1"/>
            <a:r>
              <a:rPr lang="en-US" dirty="0"/>
              <a:t>Cons</a:t>
            </a:r>
          </a:p>
          <a:p>
            <a:pPr lvl="2"/>
            <a:r>
              <a:rPr lang="en-US" dirty="0"/>
              <a:t>More data space (16 bytes to 4/8 bytes).</a:t>
            </a:r>
          </a:p>
          <a:p>
            <a:pPr lvl="1"/>
            <a:r>
              <a:rPr lang="en-US" dirty="0"/>
              <a:t>Gray Area</a:t>
            </a:r>
          </a:p>
          <a:p>
            <a:pPr lvl="2"/>
            <a:r>
              <a:rPr lang="en-US" dirty="0"/>
              <a:t>Not user/debug friendly Id values. But it’s more secure!</a:t>
            </a:r>
          </a:p>
          <a:p>
            <a:pPr lvl="1"/>
            <a:r>
              <a:rPr lang="en-US" dirty="0"/>
              <a:t>Notes</a:t>
            </a:r>
          </a:p>
          <a:p>
            <a:pPr lvl="2"/>
            <a:r>
              <a:rPr lang="en-US" dirty="0"/>
              <a:t>Should use sequential algorithms (important for clustered indexes).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4321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48091-F7F3-42A5-BB8D-62122949F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Jobs / Workers / Services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8121E-3696-4846-9BD4-A1EB10C50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ambient tenant context!</a:t>
            </a:r>
          </a:p>
          <a:p>
            <a:r>
              <a:rPr lang="en-US" dirty="0"/>
              <a:t>Shared pool of threads between tenants?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47165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4832D-F170-4F95-8D60-4DCA6BCFF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Settings (TODO?)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A8C9C-7BDF-42E7-923E-B54BFB1B9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Tenant based settings may override global settings.</a:t>
            </a:r>
          </a:p>
          <a:p>
            <a:r>
              <a:rPr lang="en-US" dirty="0"/>
              <a:t>Some settings may be invisible from tenants.</a:t>
            </a:r>
          </a:p>
          <a:p>
            <a:r>
              <a:rPr lang="en-US" dirty="0"/>
              <a:t>Branding: Tenant logo, colors… etc.</a:t>
            </a:r>
          </a:p>
          <a:p>
            <a:r>
              <a:rPr lang="en-US" dirty="0"/>
              <a:t>Setting fallback: User &gt; Tenant &gt; Global (host) &gt; Hard-Coded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09030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166A2-E8AB-487B-B5C1-0F1DC25B5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Tenant Plug-ins/Services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DD6BE-4B8E-454A-9F66-4236C618F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use different/custom services for different tenants.</a:t>
            </a:r>
          </a:p>
          <a:p>
            <a:pPr lvl="1"/>
            <a:r>
              <a:rPr lang="en-US" dirty="0"/>
              <a:t>Tenant-aware dependency injection.</a:t>
            </a:r>
          </a:p>
          <a:p>
            <a:r>
              <a:rPr lang="en-US" dirty="0"/>
              <a:t>Container per tenant?</a:t>
            </a:r>
          </a:p>
          <a:p>
            <a:pPr lvl="1"/>
            <a:r>
              <a:rPr lang="en-US" dirty="0"/>
              <a:t>Combined with Elastic database pool.</a:t>
            </a:r>
          </a:p>
          <a:p>
            <a:pPr lvl="1"/>
            <a:r>
              <a:rPr lang="en-US" dirty="0"/>
              <a:t>Possibility for multi-versioning.</a:t>
            </a:r>
          </a:p>
          <a:p>
            <a:pPr lvl="1"/>
            <a:r>
              <a:rPr lang="en-US" dirty="0"/>
              <a:t>Possibility of loading application with tenant-specific plug-ins.</a:t>
            </a:r>
          </a:p>
          <a:p>
            <a:pPr lvl="1"/>
            <a:r>
              <a:rPr lang="en-US" dirty="0"/>
              <a:t>Different tenants may have different database schemas.</a:t>
            </a:r>
          </a:p>
          <a:p>
            <a:pPr lvl="1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2456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2D61D-500C-4780-9151-68DA2B15E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AE4F5-8A64-4CEB-9B00-5CCB732BC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863B50-47C2-4C11-A6BE-BAE7A888F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421" y="234892"/>
            <a:ext cx="10473157" cy="5876136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45B609-FB29-48E2-9A99-AD0B3F7C9096}"/>
              </a:ext>
            </a:extLst>
          </p:cNvPr>
          <p:cNvSpPr txBox="1"/>
          <p:nvPr/>
        </p:nvSpPr>
        <p:spPr>
          <a:xfrm>
            <a:off x="1295400" y="6251507"/>
            <a:ext cx="960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aspnetzero.com</a:t>
            </a:r>
            <a:endParaRPr lang="tr-TR" sz="2400" i="1" dirty="0"/>
          </a:p>
        </p:txBody>
      </p:sp>
    </p:spTree>
    <p:extLst>
      <p:ext uri="{BB962C8B-B14F-4D97-AF65-F5344CB8AC3E}">
        <p14:creationId xmlns:p14="http://schemas.microsoft.com/office/powerpoint/2010/main" val="143523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SaaS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Software as a Service</a:t>
            </a:r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1D7D6-EF83-4DA2-9615-47E3CA320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On-Premise / IaaS / PaaS / SaaS</a:t>
            </a:r>
            <a:endParaRPr lang="tr-TR" dirty="0"/>
          </a:p>
        </p:txBody>
      </p:sp>
      <p:pic>
        <p:nvPicPr>
          <p:cNvPr id="4098" name="Picture 2" descr="Image result for saas">
            <a:extLst>
              <a:ext uri="{FF2B5EF4-FFF2-40B4-BE49-F238E27FC236}">
                <a16:creationId xmlns:a16="http://schemas.microsoft.com/office/drawing/2014/main" id="{2F238478-BEAF-4484-A2E0-7E7A55E2B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161" y="1169264"/>
            <a:ext cx="6439678" cy="477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64D306-554E-4D95-9F28-254B0E153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2796" y="2702135"/>
            <a:ext cx="2453695" cy="14537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83E8F6-BAB6-4B02-AFE5-B168E5C508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547" y="2265932"/>
            <a:ext cx="2542657" cy="324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95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1264</TotalTime>
  <Words>1447</Words>
  <Application>Microsoft Office PowerPoint</Application>
  <PresentationFormat>Widescreen</PresentationFormat>
  <Paragraphs>211</Paragraphs>
  <Slides>64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6" baseType="lpstr">
      <vt:lpstr>Arial</vt:lpstr>
      <vt:lpstr>Diamond Grid 16x9</vt:lpstr>
      <vt:lpstr>Multi-Tenancy</vt:lpstr>
      <vt:lpstr>About Me</vt:lpstr>
      <vt:lpstr>Halil İbrahim Kalkan</vt:lpstr>
      <vt:lpstr>aspnetboilerplate.com</vt:lpstr>
      <vt:lpstr>PowerPoint Presentation</vt:lpstr>
      <vt:lpstr>PowerPoint Presentation</vt:lpstr>
      <vt:lpstr>PowerPoint Presentation</vt:lpstr>
      <vt:lpstr>SaaS</vt:lpstr>
      <vt:lpstr>On-Premise / IaaS / PaaS / SaaS</vt:lpstr>
      <vt:lpstr>SaaS Concepts</vt:lpstr>
      <vt:lpstr>SaaS Concepts</vt:lpstr>
      <vt:lpstr>Multi-Tenancy</vt:lpstr>
      <vt:lpstr>Deployment / Database Options</vt:lpstr>
      <vt:lpstr>Ideal Multi-Tenant Application</vt:lpstr>
      <vt:lpstr>Stateless Application Design</vt:lpstr>
      <vt:lpstr>Multi-Tenancy</vt:lpstr>
      <vt:lpstr>Determine the Current Tenant</vt:lpstr>
      <vt:lpstr>Ambient Context Pattern (without it)</vt:lpstr>
      <vt:lpstr>Ambient Context Pattern</vt:lpstr>
      <vt:lpstr>Ambient Context Examples</vt:lpstr>
      <vt:lpstr>Implementation using AsyncLocal&lt;T&gt;</vt:lpstr>
      <vt:lpstr>AsyncLocal&lt;T&gt; Alternatives</vt:lpstr>
      <vt:lpstr>ASP.NET Core Multi-Tenancy Middleware</vt:lpstr>
      <vt:lpstr>ASP.NET Core Multi-Tenancy Middleware</vt:lpstr>
      <vt:lpstr>Change Current Tenant</vt:lpstr>
      <vt:lpstr>Change Current Tenant</vt:lpstr>
      <vt:lpstr>Change Current Tenant (Nested)</vt:lpstr>
      <vt:lpstr>Multi-Tenancy Middleware Implementation</vt:lpstr>
      <vt:lpstr>UI Design to Select the Tenant</vt:lpstr>
      <vt:lpstr>Authentication Cookie/Token</vt:lpstr>
      <vt:lpstr>Multi-Tenancy</vt:lpstr>
      <vt:lpstr>Dynamically Select the Connection String</vt:lpstr>
      <vt:lpstr>Dynamically Select the Connection String</vt:lpstr>
      <vt:lpstr>Data Filtering: Manual Way</vt:lpstr>
      <vt:lpstr>Automatic Data Filtering: Repository Pattern</vt:lpstr>
      <vt:lpstr>Automatic Data Filtering: Repository Pattern</vt:lpstr>
      <vt:lpstr>Automatic Data Filtering: EF Core Global Filters</vt:lpstr>
      <vt:lpstr>Automatic Data Filtering: EF Core Global Filters</vt:lpstr>
      <vt:lpstr>Automatic Data Filtering: Other Options</vt:lpstr>
      <vt:lpstr>Setting Tenant Id for New Entities</vt:lpstr>
      <vt:lpstr>Safe Way to Manipulate Data</vt:lpstr>
      <vt:lpstr>Multi-Tenancy</vt:lpstr>
      <vt:lpstr>Cache Isolation</vt:lpstr>
      <vt:lpstr>Multi-Tenancy</vt:lpstr>
      <vt:lpstr>Disable/Enable By Scope</vt:lpstr>
      <vt:lpstr>Globally Disable</vt:lpstr>
      <vt:lpstr>Multi-Tenancy</vt:lpstr>
      <vt:lpstr>Distributed Transactions</vt:lpstr>
      <vt:lpstr>Schema / Data Migration</vt:lpstr>
      <vt:lpstr>Schema / Data Migration</vt:lpstr>
      <vt:lpstr>Multi-Tenancy</vt:lpstr>
      <vt:lpstr>Separate Host &amp; Tenant Application</vt:lpstr>
      <vt:lpstr>ASP.NET Core Identity Integration</vt:lpstr>
      <vt:lpstr>IdentityServer4 Integration</vt:lpstr>
      <vt:lpstr>Partition Tables / Indexes by TenantId</vt:lpstr>
      <vt:lpstr>Multi-Tenancy</vt:lpstr>
      <vt:lpstr>Feature / Package / Subscription System</vt:lpstr>
      <vt:lpstr>Feature Checking</vt:lpstr>
      <vt:lpstr>Declarative Feature Check Implementation Options</vt:lpstr>
      <vt:lpstr>Multi-Tenancy</vt:lpstr>
      <vt:lpstr>Primary Keys</vt:lpstr>
      <vt:lpstr>Background Jobs / Workers / Services</vt:lpstr>
      <vt:lpstr>Settings (TODO?)</vt:lpstr>
      <vt:lpstr>Tenant Plug-ins/Services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Multi-Tenancy</dc:title>
  <dc:creator>Halil Kalkan</dc:creator>
  <cp:lastModifiedBy>Halil Kalkan</cp:lastModifiedBy>
  <cp:revision>103</cp:revision>
  <dcterms:created xsi:type="dcterms:W3CDTF">2018-04-01T17:54:56Z</dcterms:created>
  <dcterms:modified xsi:type="dcterms:W3CDTF">2018-04-02T14:15:39Z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