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3" r:id="rId3"/>
    <p:sldId id="294" r:id="rId4"/>
    <p:sldId id="291" r:id="rId5"/>
    <p:sldId id="306" r:id="rId6"/>
    <p:sldId id="307" r:id="rId7"/>
    <p:sldId id="295" r:id="rId8"/>
    <p:sldId id="308" r:id="rId9"/>
    <p:sldId id="309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289" r:id="rId21"/>
    <p:sldId id="29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30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15-May-23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15-May-23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15-May-23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15-May-23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15-May-23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15-May-23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15-May-23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15-May-23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15-May-23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15-May-23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15-May-23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15-May-23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kalkan/presentation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kalkan/presentation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alilibrahimkalkan.com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Dealing with Concurrency / Multi-Threading in .NET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</a:p>
          <a:p>
            <a:endParaRPr lang="en-US" sz="2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https://github.com/hikalkan/presentations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Sharing State Between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5657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threads in a process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share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same application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state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Should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care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while accessing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shared state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/variable/field.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Can use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exclusive locks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regulate concurrent access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780E134-2315-442C-D3DC-DA11CFC7D305}"/>
              </a:ext>
            </a:extLst>
          </p:cNvPr>
          <p:cNvSpPr txBox="1">
            <a:spLocks/>
          </p:cNvSpPr>
          <p:nvPr/>
        </p:nvSpPr>
        <p:spPr>
          <a:xfrm>
            <a:off x="838200" y="3473080"/>
            <a:ext cx="10515600" cy="2959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tr-TR" sz="88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  <a:endParaRPr lang="en-US" sz="8800" dirty="0">
              <a:solidFill>
                <a:srgbClr val="FF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893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Monitor Class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AAF4D9-010F-5C25-5D63-241F90ED1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075" y="1690688"/>
            <a:ext cx="2347678" cy="14871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1B1769-7F0F-5576-A76D-1FC037B36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4405" y="1690688"/>
            <a:ext cx="3889395" cy="294281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A26533-BDBA-7D41-35BD-E75EB415C59A}"/>
              </a:ext>
            </a:extLst>
          </p:cNvPr>
          <p:cNvCxnSpPr>
            <a:cxnSpLocks/>
          </p:cNvCxnSpPr>
          <p:nvPr/>
        </p:nvCxnSpPr>
        <p:spPr>
          <a:xfrm>
            <a:off x="3580263" y="1942231"/>
            <a:ext cx="3361898" cy="0"/>
          </a:xfrm>
          <a:prstGeom prst="straightConnector1">
            <a:avLst/>
          </a:prstGeom>
          <a:ln w="889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C218BF1-D621-2C2A-0ADC-CAE25B75E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75" y="3616657"/>
            <a:ext cx="6572871" cy="2692594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Monitor.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Enter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()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/ </a:t>
            </a:r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Monitor.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TryEnter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()</a:t>
            </a:r>
          </a:p>
          <a:p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Monitor.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Exit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()</a:t>
            </a:r>
          </a:p>
          <a:p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Monitor.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Wait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()</a:t>
            </a:r>
          </a:p>
          <a:p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Monitor.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Pulse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()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/ </a:t>
            </a:r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Monitor.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PulseAll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()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5222E91-C60C-6C62-270D-FFDFD84022DB}"/>
              </a:ext>
            </a:extLst>
          </p:cNvPr>
          <p:cNvSpPr txBox="1">
            <a:spLocks/>
          </p:cNvSpPr>
          <p:nvPr/>
        </p:nvSpPr>
        <p:spPr>
          <a:xfrm>
            <a:off x="6582770" y="4963236"/>
            <a:ext cx="4771030" cy="14693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tr-TR" sz="88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  <a:endParaRPr lang="en-US" sz="8800" dirty="0">
              <a:solidFill>
                <a:srgbClr val="FF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262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Producer-Consumer Pattern</a:t>
            </a:r>
          </a:p>
        </p:txBody>
      </p:sp>
      <p:pic>
        <p:nvPicPr>
          <p:cNvPr id="1028" name="Picture 4" descr="Javanotes 7.0, Section 12.3 -- Threads and Parallel Processing">
            <a:extLst>
              <a:ext uri="{FF2B5EF4-FFF2-40B4-BE49-F238E27FC236}">
                <a16:creationId xmlns:a16="http://schemas.microsoft.com/office/drawing/2014/main" id="{80C9A4B0-9056-D3E4-1448-5B6033715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806" y="1825625"/>
            <a:ext cx="5943628" cy="245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94E443C-C3FD-F0CD-E207-F368DADF1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16606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One or multiple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producer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threads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add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work items to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queue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One or multiple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consumer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threads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process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work items 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removes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from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queue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Queue is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exclusively accessed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by all threads.</a:t>
            </a:r>
          </a:p>
        </p:txBody>
      </p:sp>
    </p:spTree>
    <p:extLst>
      <p:ext uri="{BB962C8B-B14F-4D97-AF65-F5344CB8AC3E}">
        <p14:creationId xmlns:p14="http://schemas.microsoft.com/office/powerpoint/2010/main" val="909213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Task Class &amp; Async Execution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9783348-3FE5-EE7E-8198-DD4816BD5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678" y="1690688"/>
            <a:ext cx="4165979" cy="509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4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Locking vs Async Execution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776610-07A0-8232-521D-7118802AA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690689"/>
            <a:ext cx="7928212" cy="497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238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Semaphore / </a:t>
            </a:r>
            <a:r>
              <a:rPr lang="en-US" b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SemaphoreSlim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6279B6-690C-62E6-ED47-479224028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780898"/>
            <a:ext cx="7247884" cy="47822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3C91669-FDDC-2150-3A4C-DF1FD38F4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537104"/>
            <a:ext cx="4307863" cy="408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589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240347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760477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730902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007334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What is Multi-Threading?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tr-TR" sz="36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 algn="ctr">
              <a:buNone/>
            </a:pPr>
            <a:endParaRPr lang="tr-TR" sz="36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 algn="ctr">
              <a:buNone/>
            </a:pPr>
            <a:r>
              <a:rPr lang="tr-TR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Executing </a:t>
            </a:r>
            <a:r>
              <a:rPr lang="tr-TR" sz="3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different parts </a:t>
            </a:r>
            <a:r>
              <a:rPr lang="tr-TR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of your application code </a:t>
            </a:r>
            <a:r>
              <a:rPr lang="tr-TR" sz="3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simultaneously</a:t>
            </a:r>
            <a:r>
              <a:rPr lang="tr-TR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  <a:endParaRPr lang="en-US" sz="36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958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Thanks!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Get This Presentation</a:t>
            </a:r>
          </a:p>
          <a:p>
            <a:pPr marL="0" indent="0">
              <a:buNone/>
            </a:pPr>
            <a: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https://github.com/hikalkan/presentations</a:t>
            </a:r>
            <a:endParaRPr lang="en-US" sz="1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1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2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Contact Me</a:t>
            </a:r>
          </a:p>
          <a:p>
            <a:pPr marL="0" indent="0">
              <a:buNone/>
            </a:pP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Home: </a:t>
            </a: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4"/>
              </a:rPr>
              <a:t>https://halilibrahimkalkan.com</a:t>
            </a: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GitHub: @hikalkan | Twitter: @hibrahimkalkan</a:t>
            </a:r>
          </a:p>
          <a:p>
            <a:pPr marL="0" indent="0">
              <a:buNone/>
            </a:pPr>
            <a:endParaRPr lang="en-US" sz="1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2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References</a:t>
            </a:r>
          </a:p>
          <a:p>
            <a:r>
              <a:rPr lang="tr-TR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endParaRPr lang="en-US" sz="1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585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480853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Why Multi-Threading?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Utilizing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power of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multi-core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processors by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parallelizing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CPU-bound tasks.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Responding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multiple clients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concurrently.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Running long tasks in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background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increase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responsiveness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04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B2950FD-E99B-FC4D-1938-A2A38670FEB2}"/>
              </a:ext>
            </a:extLst>
          </p:cNvPr>
          <p:cNvSpPr/>
          <p:nvPr/>
        </p:nvSpPr>
        <p:spPr>
          <a:xfrm>
            <a:off x="10421538" y="2513754"/>
            <a:ext cx="446201" cy="57503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 Core / Process Execution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7C57FB-FB6B-9ADF-44EF-6004E9A953B7}"/>
              </a:ext>
            </a:extLst>
          </p:cNvPr>
          <p:cNvSpPr/>
          <p:nvPr/>
        </p:nvSpPr>
        <p:spPr>
          <a:xfrm>
            <a:off x="7478763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0863B3-75B9-6846-1D65-36CA454DCD10}"/>
              </a:ext>
            </a:extLst>
          </p:cNvPr>
          <p:cNvSpPr/>
          <p:nvPr/>
        </p:nvSpPr>
        <p:spPr>
          <a:xfrm>
            <a:off x="7904541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B26CB2-B3B5-263B-D348-8F3CFA5DC699}"/>
              </a:ext>
            </a:extLst>
          </p:cNvPr>
          <p:cNvSpPr/>
          <p:nvPr/>
        </p:nvSpPr>
        <p:spPr>
          <a:xfrm>
            <a:off x="8338173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9CEF9C-943D-D662-DEA8-DC79135802F9}"/>
              </a:ext>
            </a:extLst>
          </p:cNvPr>
          <p:cNvSpPr/>
          <p:nvPr/>
        </p:nvSpPr>
        <p:spPr>
          <a:xfrm>
            <a:off x="8763951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8F4610-ED08-B87C-B13C-F634AF4CE6B1}"/>
              </a:ext>
            </a:extLst>
          </p:cNvPr>
          <p:cNvSpPr/>
          <p:nvPr/>
        </p:nvSpPr>
        <p:spPr>
          <a:xfrm>
            <a:off x="9189729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9B0BC9-6F85-804F-DB5F-2B5DEB493D37}"/>
              </a:ext>
            </a:extLst>
          </p:cNvPr>
          <p:cNvSpPr/>
          <p:nvPr/>
        </p:nvSpPr>
        <p:spPr>
          <a:xfrm>
            <a:off x="9615507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CEDA4D-4377-F966-F1AA-56FE9F69A06E}"/>
              </a:ext>
            </a:extLst>
          </p:cNvPr>
          <p:cNvSpPr/>
          <p:nvPr/>
        </p:nvSpPr>
        <p:spPr>
          <a:xfrm>
            <a:off x="10049139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2A3445-63AB-1B1F-E8D8-2AC478A02886}"/>
              </a:ext>
            </a:extLst>
          </p:cNvPr>
          <p:cNvSpPr/>
          <p:nvPr/>
        </p:nvSpPr>
        <p:spPr>
          <a:xfrm>
            <a:off x="10474917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765B12-EFC6-F5B8-9550-72B5021E8C75}"/>
              </a:ext>
            </a:extLst>
          </p:cNvPr>
          <p:cNvSpPr txBox="1"/>
          <p:nvPr/>
        </p:nvSpPr>
        <p:spPr>
          <a:xfrm>
            <a:off x="10332694" y="3430774"/>
            <a:ext cx="62388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rgbClr val="FF0000"/>
                </a:solidFill>
              </a:rPr>
              <a:t>CPU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C75593-C895-3156-0875-64AB81124BED}"/>
              </a:ext>
            </a:extLst>
          </p:cNvPr>
          <p:cNvCxnSpPr>
            <a:cxnSpLocks/>
            <a:stCxn id="15" idx="0"/>
            <a:endCxn id="14" idx="2"/>
          </p:cNvCxnSpPr>
          <p:nvPr/>
        </p:nvCxnSpPr>
        <p:spPr>
          <a:xfrm flipV="1">
            <a:off x="10644639" y="3088788"/>
            <a:ext cx="0" cy="3419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CD85698-E94F-E4E4-4307-AC963E19B7DE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9293463" y="3630829"/>
            <a:ext cx="10392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EEC8CFB-457F-43B4-B695-A7E403956508}"/>
              </a:ext>
            </a:extLst>
          </p:cNvPr>
          <p:cNvSpPr txBox="1"/>
          <p:nvPr/>
        </p:nvSpPr>
        <p:spPr>
          <a:xfrm>
            <a:off x="7478763" y="2015400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u="sng" dirty="0"/>
              <a:t>P R O C E S S</a:t>
            </a:r>
            <a:endParaRPr lang="en-US" b="1" u="sng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18C573F-71AF-ACEF-C6BD-9036F9CE6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241" y="2481821"/>
            <a:ext cx="3153554" cy="3034999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63B2E546-9834-A082-D28C-F9F099F01EC6}"/>
              </a:ext>
            </a:extLst>
          </p:cNvPr>
          <p:cNvSpPr/>
          <p:nvPr/>
        </p:nvSpPr>
        <p:spPr>
          <a:xfrm>
            <a:off x="4112782" y="2439984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1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A32878E-1EC8-317B-4619-0A20400C48A7}"/>
              </a:ext>
            </a:extLst>
          </p:cNvPr>
          <p:cNvSpPr/>
          <p:nvPr/>
        </p:nvSpPr>
        <p:spPr>
          <a:xfrm>
            <a:off x="4112781" y="2819661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2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EB0B0C8-5D11-7360-5891-883E8B315E5B}"/>
              </a:ext>
            </a:extLst>
          </p:cNvPr>
          <p:cNvSpPr/>
          <p:nvPr/>
        </p:nvSpPr>
        <p:spPr>
          <a:xfrm>
            <a:off x="4117737" y="3189410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3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5FF1370-80EA-8ABD-97B2-DE2BFFEC6943}"/>
              </a:ext>
            </a:extLst>
          </p:cNvPr>
          <p:cNvSpPr/>
          <p:nvPr/>
        </p:nvSpPr>
        <p:spPr>
          <a:xfrm>
            <a:off x="4117736" y="3540809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4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987D61D-9499-A692-846D-621E29DE65E3}"/>
              </a:ext>
            </a:extLst>
          </p:cNvPr>
          <p:cNvSpPr/>
          <p:nvPr/>
        </p:nvSpPr>
        <p:spPr>
          <a:xfrm>
            <a:off x="4107827" y="3852161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5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109B62F-4DFB-8F8A-F74A-847131972725}"/>
              </a:ext>
            </a:extLst>
          </p:cNvPr>
          <p:cNvSpPr/>
          <p:nvPr/>
        </p:nvSpPr>
        <p:spPr>
          <a:xfrm>
            <a:off x="4107826" y="4231838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6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1B969A9-953F-98E4-79DC-984B7F8C6E23}"/>
              </a:ext>
            </a:extLst>
          </p:cNvPr>
          <p:cNvSpPr/>
          <p:nvPr/>
        </p:nvSpPr>
        <p:spPr>
          <a:xfrm>
            <a:off x="4112782" y="4601587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7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0C54CE0-5FA6-0ACC-4223-AD456BA58A2A}"/>
              </a:ext>
            </a:extLst>
          </p:cNvPr>
          <p:cNvSpPr/>
          <p:nvPr/>
        </p:nvSpPr>
        <p:spPr>
          <a:xfrm>
            <a:off x="4112781" y="4952986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8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BFF67EC-81EC-9AC6-815D-A7BA1AB1351D}"/>
              </a:ext>
            </a:extLst>
          </p:cNvPr>
          <p:cNvSpPr txBox="1"/>
          <p:nvPr/>
        </p:nvSpPr>
        <p:spPr>
          <a:xfrm>
            <a:off x="687950" y="2015400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u="sng" dirty="0"/>
              <a:t>SOURCE CODE</a:t>
            </a:r>
            <a:endParaRPr lang="en-US" b="1" u="sng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38B2638-CD8D-424A-EA35-2DF6A59A322D}"/>
              </a:ext>
            </a:extLst>
          </p:cNvPr>
          <p:cNvCxnSpPr>
            <a:cxnSpLocks/>
            <a:stCxn id="52" idx="1"/>
            <a:endCxn id="63" idx="3"/>
          </p:cNvCxnSpPr>
          <p:nvPr/>
        </p:nvCxnSpPr>
        <p:spPr>
          <a:xfrm flipH="1">
            <a:off x="4018795" y="2200066"/>
            <a:ext cx="3459968" cy="0"/>
          </a:xfrm>
          <a:prstGeom prst="straightConnector1">
            <a:avLst/>
          </a:prstGeom>
          <a:ln w="38100">
            <a:solidFill>
              <a:schemeClr val="accent3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E3D525A-A503-F13E-792F-7BAE4352993D}"/>
              </a:ext>
            </a:extLst>
          </p:cNvPr>
          <p:cNvSpPr txBox="1"/>
          <p:nvPr/>
        </p:nvSpPr>
        <p:spPr>
          <a:xfrm>
            <a:off x="4089787" y="2198966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>
                <a:solidFill>
                  <a:schemeClr val="accent3"/>
                </a:solidFill>
              </a:rPr>
              <a:t>EXECUTE</a:t>
            </a:r>
            <a:endParaRPr lang="en-US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254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Single-Core / Single-Processing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7C57FB-FB6B-9ADF-44EF-6004E9A953B7}"/>
              </a:ext>
            </a:extLst>
          </p:cNvPr>
          <p:cNvSpPr/>
          <p:nvPr/>
        </p:nvSpPr>
        <p:spPr>
          <a:xfrm>
            <a:off x="6735411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0863B3-75B9-6846-1D65-36CA454DCD10}"/>
              </a:ext>
            </a:extLst>
          </p:cNvPr>
          <p:cNvSpPr/>
          <p:nvPr/>
        </p:nvSpPr>
        <p:spPr>
          <a:xfrm>
            <a:off x="7161189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B26CB2-B3B5-263B-D348-8F3CFA5DC699}"/>
              </a:ext>
            </a:extLst>
          </p:cNvPr>
          <p:cNvSpPr/>
          <p:nvPr/>
        </p:nvSpPr>
        <p:spPr>
          <a:xfrm>
            <a:off x="7594821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9CEF9C-943D-D662-DEA8-DC79135802F9}"/>
              </a:ext>
            </a:extLst>
          </p:cNvPr>
          <p:cNvSpPr/>
          <p:nvPr/>
        </p:nvSpPr>
        <p:spPr>
          <a:xfrm>
            <a:off x="8020599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8F4610-ED08-B87C-B13C-F634AF4CE6B1}"/>
              </a:ext>
            </a:extLst>
          </p:cNvPr>
          <p:cNvSpPr/>
          <p:nvPr/>
        </p:nvSpPr>
        <p:spPr>
          <a:xfrm>
            <a:off x="8446377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9B0BC9-6F85-804F-DB5F-2B5DEB493D37}"/>
              </a:ext>
            </a:extLst>
          </p:cNvPr>
          <p:cNvSpPr/>
          <p:nvPr/>
        </p:nvSpPr>
        <p:spPr>
          <a:xfrm>
            <a:off x="8872155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CEDA4D-4377-F966-F1AA-56FE9F69A06E}"/>
              </a:ext>
            </a:extLst>
          </p:cNvPr>
          <p:cNvSpPr/>
          <p:nvPr/>
        </p:nvSpPr>
        <p:spPr>
          <a:xfrm>
            <a:off x="9305787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2A3445-63AB-1B1F-E8D8-2AC478A02886}"/>
              </a:ext>
            </a:extLst>
          </p:cNvPr>
          <p:cNvSpPr/>
          <p:nvPr/>
        </p:nvSpPr>
        <p:spPr>
          <a:xfrm>
            <a:off x="9731565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C905F6-3206-EABE-1B5C-FDC278BA0FEA}"/>
              </a:ext>
            </a:extLst>
          </p:cNvPr>
          <p:cNvSpPr/>
          <p:nvPr/>
        </p:nvSpPr>
        <p:spPr>
          <a:xfrm>
            <a:off x="1495758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C0DBF36-8DD0-A03D-CBF5-433C383E0220}"/>
              </a:ext>
            </a:extLst>
          </p:cNvPr>
          <p:cNvSpPr/>
          <p:nvPr/>
        </p:nvSpPr>
        <p:spPr>
          <a:xfrm>
            <a:off x="1921536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BE6FBC-2CEC-ED50-C006-5D1DCA0F9B45}"/>
              </a:ext>
            </a:extLst>
          </p:cNvPr>
          <p:cNvSpPr/>
          <p:nvPr/>
        </p:nvSpPr>
        <p:spPr>
          <a:xfrm>
            <a:off x="2355168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1827F5F-D028-628F-3D43-35662355E4EE}"/>
              </a:ext>
            </a:extLst>
          </p:cNvPr>
          <p:cNvSpPr/>
          <p:nvPr/>
        </p:nvSpPr>
        <p:spPr>
          <a:xfrm>
            <a:off x="2780946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32D6099-FA6C-E845-668B-44EB35FE3D49}"/>
              </a:ext>
            </a:extLst>
          </p:cNvPr>
          <p:cNvSpPr/>
          <p:nvPr/>
        </p:nvSpPr>
        <p:spPr>
          <a:xfrm>
            <a:off x="3206724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A84157-55DC-8635-9830-43611AC7FBDF}"/>
              </a:ext>
            </a:extLst>
          </p:cNvPr>
          <p:cNvSpPr/>
          <p:nvPr/>
        </p:nvSpPr>
        <p:spPr>
          <a:xfrm>
            <a:off x="3632502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86A895B-152E-7552-812F-E69D7BF1FFE3}"/>
              </a:ext>
            </a:extLst>
          </p:cNvPr>
          <p:cNvSpPr/>
          <p:nvPr/>
        </p:nvSpPr>
        <p:spPr>
          <a:xfrm>
            <a:off x="4066134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6E2FE1B-F3EF-4FD3-3BE1-159779DCD0AD}"/>
              </a:ext>
            </a:extLst>
          </p:cNvPr>
          <p:cNvSpPr/>
          <p:nvPr/>
        </p:nvSpPr>
        <p:spPr>
          <a:xfrm>
            <a:off x="4491912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288CE6E-E62F-B645-EFE2-069821227994}"/>
              </a:ext>
            </a:extLst>
          </p:cNvPr>
          <p:cNvSpPr/>
          <p:nvPr/>
        </p:nvSpPr>
        <p:spPr>
          <a:xfrm>
            <a:off x="8628788" y="4694552"/>
            <a:ext cx="446201" cy="57503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C5FE589-2821-BD96-96AD-848CBA033484}"/>
              </a:ext>
            </a:extLst>
          </p:cNvPr>
          <p:cNvSpPr/>
          <p:nvPr/>
        </p:nvSpPr>
        <p:spPr>
          <a:xfrm>
            <a:off x="5686013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8932C5-98CA-696F-1F2C-72EA153126CD}"/>
              </a:ext>
            </a:extLst>
          </p:cNvPr>
          <p:cNvSpPr/>
          <p:nvPr/>
        </p:nvSpPr>
        <p:spPr>
          <a:xfrm>
            <a:off x="6111791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F42E894-83B8-EEE9-800E-CB4203AD8890}"/>
              </a:ext>
            </a:extLst>
          </p:cNvPr>
          <p:cNvSpPr/>
          <p:nvPr/>
        </p:nvSpPr>
        <p:spPr>
          <a:xfrm>
            <a:off x="6545423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CFDAD02-0263-38A7-8BCD-B21B5BFEB91B}"/>
              </a:ext>
            </a:extLst>
          </p:cNvPr>
          <p:cNvSpPr/>
          <p:nvPr/>
        </p:nvSpPr>
        <p:spPr>
          <a:xfrm>
            <a:off x="6971201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034C9D-D81B-9277-2036-974C1C63DB56}"/>
              </a:ext>
            </a:extLst>
          </p:cNvPr>
          <p:cNvSpPr/>
          <p:nvPr/>
        </p:nvSpPr>
        <p:spPr>
          <a:xfrm>
            <a:off x="7396979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437485B-2725-64D8-3D4D-BFCD4574E712}"/>
              </a:ext>
            </a:extLst>
          </p:cNvPr>
          <p:cNvSpPr/>
          <p:nvPr/>
        </p:nvSpPr>
        <p:spPr>
          <a:xfrm>
            <a:off x="7822757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8315C02-0415-7153-BF65-17C10DF27499}"/>
              </a:ext>
            </a:extLst>
          </p:cNvPr>
          <p:cNvSpPr/>
          <p:nvPr/>
        </p:nvSpPr>
        <p:spPr>
          <a:xfrm>
            <a:off x="8256389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F313D7-263C-D722-4482-09CBA0A4BFF0}"/>
              </a:ext>
            </a:extLst>
          </p:cNvPr>
          <p:cNvSpPr/>
          <p:nvPr/>
        </p:nvSpPr>
        <p:spPr>
          <a:xfrm>
            <a:off x="8682167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4FDCD7F-6D9D-5AEA-5E54-94E7B64AA0B9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8851889" y="5269586"/>
            <a:ext cx="0" cy="3419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8EA37CD-BF9A-B079-F211-36888D0CFA39}"/>
              </a:ext>
            </a:extLst>
          </p:cNvPr>
          <p:cNvSpPr/>
          <p:nvPr/>
        </p:nvSpPr>
        <p:spPr>
          <a:xfrm>
            <a:off x="2256227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1106D6-E061-34E2-0EAD-F4B53E93C1E9}"/>
              </a:ext>
            </a:extLst>
          </p:cNvPr>
          <p:cNvSpPr/>
          <p:nvPr/>
        </p:nvSpPr>
        <p:spPr>
          <a:xfrm>
            <a:off x="2682005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1B779BC-AA9B-AD72-09A0-E75DE0718DA7}"/>
              </a:ext>
            </a:extLst>
          </p:cNvPr>
          <p:cNvSpPr/>
          <p:nvPr/>
        </p:nvSpPr>
        <p:spPr>
          <a:xfrm>
            <a:off x="3115637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BF02BB3-23D7-65B0-920E-0AE1AE854B1C}"/>
              </a:ext>
            </a:extLst>
          </p:cNvPr>
          <p:cNvSpPr/>
          <p:nvPr/>
        </p:nvSpPr>
        <p:spPr>
          <a:xfrm>
            <a:off x="3541415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CFBD593-0260-CBA7-08F5-7FC8A18AA771}"/>
              </a:ext>
            </a:extLst>
          </p:cNvPr>
          <p:cNvSpPr/>
          <p:nvPr/>
        </p:nvSpPr>
        <p:spPr>
          <a:xfrm>
            <a:off x="3967193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DF2F909-B412-BE40-FD66-531E9F62A1E9}"/>
              </a:ext>
            </a:extLst>
          </p:cNvPr>
          <p:cNvSpPr/>
          <p:nvPr/>
        </p:nvSpPr>
        <p:spPr>
          <a:xfrm>
            <a:off x="4392971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DCDDF4-1976-C110-3DD9-948105895093}"/>
              </a:ext>
            </a:extLst>
          </p:cNvPr>
          <p:cNvSpPr/>
          <p:nvPr/>
        </p:nvSpPr>
        <p:spPr>
          <a:xfrm>
            <a:off x="4826603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166960C-211A-1641-5E01-63819BF6F47A}"/>
              </a:ext>
            </a:extLst>
          </p:cNvPr>
          <p:cNvSpPr/>
          <p:nvPr/>
        </p:nvSpPr>
        <p:spPr>
          <a:xfrm>
            <a:off x="5252381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5ECF5-2F1F-DBD7-BBEA-F8210DD9DBE8}"/>
              </a:ext>
            </a:extLst>
          </p:cNvPr>
          <p:cNvSpPr txBox="1"/>
          <p:nvPr/>
        </p:nvSpPr>
        <p:spPr>
          <a:xfrm>
            <a:off x="6793542" y="1775265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u="sng" dirty="0"/>
              <a:t>P R O C E S S   B</a:t>
            </a:r>
            <a:endParaRPr lang="en-US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2EFE96-9A59-333C-9F94-BFEF659E6F74}"/>
              </a:ext>
            </a:extLst>
          </p:cNvPr>
          <p:cNvSpPr txBox="1"/>
          <p:nvPr/>
        </p:nvSpPr>
        <p:spPr>
          <a:xfrm>
            <a:off x="1450214" y="1775265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u="sng" dirty="0"/>
              <a:t>P R O C E S S   A</a:t>
            </a:r>
            <a:endParaRPr lang="en-US" b="1" u="sng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251FFC-52FB-E27A-0ECC-3AF5ED1DEA98}"/>
              </a:ext>
            </a:extLst>
          </p:cNvPr>
          <p:cNvCxnSpPr/>
          <p:nvPr/>
        </p:nvCxnSpPr>
        <p:spPr>
          <a:xfrm flipH="1">
            <a:off x="7495880" y="3110845"/>
            <a:ext cx="433632" cy="1178351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8F7496-799D-2956-8781-5203F77119C8}"/>
              </a:ext>
            </a:extLst>
          </p:cNvPr>
          <p:cNvCxnSpPr>
            <a:cxnSpLocks/>
          </p:cNvCxnSpPr>
          <p:nvPr/>
        </p:nvCxnSpPr>
        <p:spPr>
          <a:xfrm>
            <a:off x="3066166" y="3081142"/>
            <a:ext cx="809940" cy="1216059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7B64B05-4B5E-44C7-2331-3CCC5CBCD40B}"/>
              </a:ext>
            </a:extLst>
          </p:cNvPr>
          <p:cNvSpPr txBox="1"/>
          <p:nvPr/>
        </p:nvSpPr>
        <p:spPr>
          <a:xfrm>
            <a:off x="7767108" y="3515354"/>
            <a:ext cx="91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accent3"/>
                </a:solidFill>
              </a:rPr>
              <a:t>Execute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898102D-339D-AF85-AD11-2D4148784104}"/>
              </a:ext>
            </a:extLst>
          </p:cNvPr>
          <p:cNvSpPr txBox="1"/>
          <p:nvPr/>
        </p:nvSpPr>
        <p:spPr>
          <a:xfrm>
            <a:off x="3509663" y="3515354"/>
            <a:ext cx="91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accent3"/>
                </a:solidFill>
              </a:rPr>
              <a:t>Execute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93F4AC-632A-7EC0-6D17-AD78D1F01EF8}"/>
              </a:ext>
            </a:extLst>
          </p:cNvPr>
          <p:cNvSpPr txBox="1"/>
          <p:nvPr/>
        </p:nvSpPr>
        <p:spPr>
          <a:xfrm>
            <a:off x="8539944" y="5611572"/>
            <a:ext cx="62388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rgbClr val="FF0000"/>
                </a:solidFill>
              </a:rPr>
              <a:t>CPU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62607BC-D459-43BE-3E7A-8AE436FC41F5}"/>
              </a:ext>
            </a:extLst>
          </p:cNvPr>
          <p:cNvCxnSpPr>
            <a:cxnSpLocks/>
            <a:stCxn id="50" idx="1"/>
          </p:cNvCxnSpPr>
          <p:nvPr/>
        </p:nvCxnSpPr>
        <p:spPr>
          <a:xfrm flipH="1">
            <a:off x="7500713" y="5811627"/>
            <a:ext cx="10392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108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Single-Core / Multi-Processing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7C57FB-FB6B-9ADF-44EF-6004E9A953B7}"/>
              </a:ext>
            </a:extLst>
          </p:cNvPr>
          <p:cNvSpPr/>
          <p:nvPr/>
        </p:nvSpPr>
        <p:spPr>
          <a:xfrm>
            <a:off x="6735411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0863B3-75B9-6846-1D65-36CA454DCD10}"/>
              </a:ext>
            </a:extLst>
          </p:cNvPr>
          <p:cNvSpPr/>
          <p:nvPr/>
        </p:nvSpPr>
        <p:spPr>
          <a:xfrm>
            <a:off x="7161189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B26CB2-B3B5-263B-D348-8F3CFA5DC699}"/>
              </a:ext>
            </a:extLst>
          </p:cNvPr>
          <p:cNvSpPr/>
          <p:nvPr/>
        </p:nvSpPr>
        <p:spPr>
          <a:xfrm>
            <a:off x="7594821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9CEF9C-943D-D662-DEA8-DC79135802F9}"/>
              </a:ext>
            </a:extLst>
          </p:cNvPr>
          <p:cNvSpPr/>
          <p:nvPr/>
        </p:nvSpPr>
        <p:spPr>
          <a:xfrm>
            <a:off x="8020599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8F4610-ED08-B87C-B13C-F634AF4CE6B1}"/>
              </a:ext>
            </a:extLst>
          </p:cNvPr>
          <p:cNvSpPr/>
          <p:nvPr/>
        </p:nvSpPr>
        <p:spPr>
          <a:xfrm>
            <a:off x="8446377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9B0BC9-6F85-804F-DB5F-2B5DEB493D37}"/>
              </a:ext>
            </a:extLst>
          </p:cNvPr>
          <p:cNvSpPr/>
          <p:nvPr/>
        </p:nvSpPr>
        <p:spPr>
          <a:xfrm>
            <a:off x="8872155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CEDA4D-4377-F966-F1AA-56FE9F69A06E}"/>
              </a:ext>
            </a:extLst>
          </p:cNvPr>
          <p:cNvSpPr/>
          <p:nvPr/>
        </p:nvSpPr>
        <p:spPr>
          <a:xfrm>
            <a:off x="9305787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2A3445-63AB-1B1F-E8D8-2AC478A02886}"/>
              </a:ext>
            </a:extLst>
          </p:cNvPr>
          <p:cNvSpPr/>
          <p:nvPr/>
        </p:nvSpPr>
        <p:spPr>
          <a:xfrm>
            <a:off x="9731565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C905F6-3206-EABE-1B5C-FDC278BA0FEA}"/>
              </a:ext>
            </a:extLst>
          </p:cNvPr>
          <p:cNvSpPr/>
          <p:nvPr/>
        </p:nvSpPr>
        <p:spPr>
          <a:xfrm>
            <a:off x="1495758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C0DBF36-8DD0-A03D-CBF5-433C383E0220}"/>
              </a:ext>
            </a:extLst>
          </p:cNvPr>
          <p:cNvSpPr/>
          <p:nvPr/>
        </p:nvSpPr>
        <p:spPr>
          <a:xfrm>
            <a:off x="1921536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BE6FBC-2CEC-ED50-C006-5D1DCA0F9B45}"/>
              </a:ext>
            </a:extLst>
          </p:cNvPr>
          <p:cNvSpPr/>
          <p:nvPr/>
        </p:nvSpPr>
        <p:spPr>
          <a:xfrm>
            <a:off x="2355168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1827F5F-D028-628F-3D43-35662355E4EE}"/>
              </a:ext>
            </a:extLst>
          </p:cNvPr>
          <p:cNvSpPr/>
          <p:nvPr/>
        </p:nvSpPr>
        <p:spPr>
          <a:xfrm>
            <a:off x="2780946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32D6099-FA6C-E845-668B-44EB35FE3D49}"/>
              </a:ext>
            </a:extLst>
          </p:cNvPr>
          <p:cNvSpPr/>
          <p:nvPr/>
        </p:nvSpPr>
        <p:spPr>
          <a:xfrm>
            <a:off x="3206724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A84157-55DC-8635-9830-43611AC7FBDF}"/>
              </a:ext>
            </a:extLst>
          </p:cNvPr>
          <p:cNvSpPr/>
          <p:nvPr/>
        </p:nvSpPr>
        <p:spPr>
          <a:xfrm>
            <a:off x="3632502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86A895B-152E-7552-812F-E69D7BF1FFE3}"/>
              </a:ext>
            </a:extLst>
          </p:cNvPr>
          <p:cNvSpPr/>
          <p:nvPr/>
        </p:nvSpPr>
        <p:spPr>
          <a:xfrm>
            <a:off x="4066134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6E2FE1B-F3EF-4FD3-3BE1-159779DCD0AD}"/>
              </a:ext>
            </a:extLst>
          </p:cNvPr>
          <p:cNvSpPr/>
          <p:nvPr/>
        </p:nvSpPr>
        <p:spPr>
          <a:xfrm>
            <a:off x="4491912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288CE6E-E62F-B645-EFE2-069821227994}"/>
              </a:ext>
            </a:extLst>
          </p:cNvPr>
          <p:cNvSpPr/>
          <p:nvPr/>
        </p:nvSpPr>
        <p:spPr>
          <a:xfrm>
            <a:off x="8628788" y="4694552"/>
            <a:ext cx="446201" cy="57503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C5FE589-2821-BD96-96AD-848CBA033484}"/>
              </a:ext>
            </a:extLst>
          </p:cNvPr>
          <p:cNvSpPr/>
          <p:nvPr/>
        </p:nvSpPr>
        <p:spPr>
          <a:xfrm>
            <a:off x="2792459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8932C5-98CA-696F-1F2C-72EA153126CD}"/>
              </a:ext>
            </a:extLst>
          </p:cNvPr>
          <p:cNvSpPr/>
          <p:nvPr/>
        </p:nvSpPr>
        <p:spPr>
          <a:xfrm>
            <a:off x="3189673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F42E894-83B8-EEE9-800E-CB4203AD8890}"/>
              </a:ext>
            </a:extLst>
          </p:cNvPr>
          <p:cNvSpPr/>
          <p:nvPr/>
        </p:nvSpPr>
        <p:spPr>
          <a:xfrm>
            <a:off x="4358171" y="4751115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CFDAD02-0263-38A7-8BCD-B21B5BFEB91B}"/>
              </a:ext>
            </a:extLst>
          </p:cNvPr>
          <p:cNvSpPr/>
          <p:nvPr/>
        </p:nvSpPr>
        <p:spPr>
          <a:xfrm>
            <a:off x="5914599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034C9D-D81B-9277-2036-974C1C63DB56}"/>
              </a:ext>
            </a:extLst>
          </p:cNvPr>
          <p:cNvSpPr/>
          <p:nvPr/>
        </p:nvSpPr>
        <p:spPr>
          <a:xfrm>
            <a:off x="6700243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437485B-2725-64D8-3D4D-BFCD4574E712}"/>
              </a:ext>
            </a:extLst>
          </p:cNvPr>
          <p:cNvSpPr/>
          <p:nvPr/>
        </p:nvSpPr>
        <p:spPr>
          <a:xfrm>
            <a:off x="7093065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8315C02-0415-7153-BF65-17C10DF27499}"/>
              </a:ext>
            </a:extLst>
          </p:cNvPr>
          <p:cNvSpPr/>
          <p:nvPr/>
        </p:nvSpPr>
        <p:spPr>
          <a:xfrm>
            <a:off x="7852982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F313D7-263C-D722-4482-09CBA0A4BFF0}"/>
              </a:ext>
            </a:extLst>
          </p:cNvPr>
          <p:cNvSpPr/>
          <p:nvPr/>
        </p:nvSpPr>
        <p:spPr>
          <a:xfrm>
            <a:off x="8682167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4FDCD7F-6D9D-5AEA-5E54-94E7B64AA0B9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8851889" y="5269586"/>
            <a:ext cx="0" cy="3419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8EA37CD-BF9A-B079-F211-36888D0CFA39}"/>
              </a:ext>
            </a:extLst>
          </p:cNvPr>
          <p:cNvSpPr/>
          <p:nvPr/>
        </p:nvSpPr>
        <p:spPr>
          <a:xfrm>
            <a:off x="3585391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1106D6-E061-34E2-0EAD-F4B53E93C1E9}"/>
              </a:ext>
            </a:extLst>
          </p:cNvPr>
          <p:cNvSpPr/>
          <p:nvPr/>
        </p:nvSpPr>
        <p:spPr>
          <a:xfrm>
            <a:off x="3965772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1B779BC-AA9B-AD72-09A0-E75DE0718DA7}"/>
              </a:ext>
            </a:extLst>
          </p:cNvPr>
          <p:cNvSpPr/>
          <p:nvPr/>
        </p:nvSpPr>
        <p:spPr>
          <a:xfrm>
            <a:off x="4738552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BF02BB3-23D7-65B0-920E-0AE1AE854B1C}"/>
              </a:ext>
            </a:extLst>
          </p:cNvPr>
          <p:cNvSpPr/>
          <p:nvPr/>
        </p:nvSpPr>
        <p:spPr>
          <a:xfrm>
            <a:off x="5126455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CFBD593-0260-CBA7-08F5-7FC8A18AA771}"/>
              </a:ext>
            </a:extLst>
          </p:cNvPr>
          <p:cNvSpPr/>
          <p:nvPr/>
        </p:nvSpPr>
        <p:spPr>
          <a:xfrm>
            <a:off x="5523669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DF2F909-B412-BE40-FD66-531E9F62A1E9}"/>
              </a:ext>
            </a:extLst>
          </p:cNvPr>
          <p:cNvSpPr/>
          <p:nvPr/>
        </p:nvSpPr>
        <p:spPr>
          <a:xfrm>
            <a:off x="6307421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DCDDF4-1976-C110-3DD9-948105895093}"/>
              </a:ext>
            </a:extLst>
          </p:cNvPr>
          <p:cNvSpPr/>
          <p:nvPr/>
        </p:nvSpPr>
        <p:spPr>
          <a:xfrm>
            <a:off x="7472601" y="4751115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166960C-211A-1641-5E01-63819BF6F47A}"/>
              </a:ext>
            </a:extLst>
          </p:cNvPr>
          <p:cNvSpPr/>
          <p:nvPr/>
        </p:nvSpPr>
        <p:spPr>
          <a:xfrm>
            <a:off x="8235966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5ECF5-2F1F-DBD7-BBEA-F8210DD9DBE8}"/>
              </a:ext>
            </a:extLst>
          </p:cNvPr>
          <p:cNvSpPr txBox="1"/>
          <p:nvPr/>
        </p:nvSpPr>
        <p:spPr>
          <a:xfrm>
            <a:off x="6793542" y="1775265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u="sng" dirty="0"/>
              <a:t>P R O C E S S   B</a:t>
            </a:r>
            <a:endParaRPr lang="en-US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2EFE96-9A59-333C-9F94-BFEF659E6F74}"/>
              </a:ext>
            </a:extLst>
          </p:cNvPr>
          <p:cNvSpPr txBox="1"/>
          <p:nvPr/>
        </p:nvSpPr>
        <p:spPr>
          <a:xfrm>
            <a:off x="1450214" y="1775265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u="sng" dirty="0"/>
              <a:t>P R O C E S S   A</a:t>
            </a:r>
            <a:endParaRPr lang="en-US" b="1" u="sng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251FFC-52FB-E27A-0ECC-3AF5ED1DEA98}"/>
              </a:ext>
            </a:extLst>
          </p:cNvPr>
          <p:cNvCxnSpPr/>
          <p:nvPr/>
        </p:nvCxnSpPr>
        <p:spPr>
          <a:xfrm flipH="1">
            <a:off x="7495880" y="3110845"/>
            <a:ext cx="433632" cy="1178351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8F7496-799D-2956-8781-5203F77119C8}"/>
              </a:ext>
            </a:extLst>
          </p:cNvPr>
          <p:cNvCxnSpPr>
            <a:cxnSpLocks/>
          </p:cNvCxnSpPr>
          <p:nvPr/>
        </p:nvCxnSpPr>
        <p:spPr>
          <a:xfrm>
            <a:off x="3066166" y="3081142"/>
            <a:ext cx="809940" cy="1216059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7B64B05-4B5E-44C7-2331-3CCC5CBCD40B}"/>
              </a:ext>
            </a:extLst>
          </p:cNvPr>
          <p:cNvSpPr txBox="1"/>
          <p:nvPr/>
        </p:nvSpPr>
        <p:spPr>
          <a:xfrm>
            <a:off x="7767108" y="3515354"/>
            <a:ext cx="91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accent3"/>
                </a:solidFill>
              </a:rPr>
              <a:t>Execute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898102D-339D-AF85-AD11-2D4148784104}"/>
              </a:ext>
            </a:extLst>
          </p:cNvPr>
          <p:cNvSpPr txBox="1"/>
          <p:nvPr/>
        </p:nvSpPr>
        <p:spPr>
          <a:xfrm>
            <a:off x="3509663" y="3515354"/>
            <a:ext cx="91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accent3"/>
                </a:solidFill>
              </a:rPr>
              <a:t>Execute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93F4AC-632A-7EC0-6D17-AD78D1F01EF8}"/>
              </a:ext>
            </a:extLst>
          </p:cNvPr>
          <p:cNvSpPr txBox="1"/>
          <p:nvPr/>
        </p:nvSpPr>
        <p:spPr>
          <a:xfrm>
            <a:off x="8539944" y="5611572"/>
            <a:ext cx="62388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rgbClr val="FF0000"/>
                </a:solidFill>
              </a:rPr>
              <a:t>CPU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62607BC-D459-43BE-3E7A-8AE436FC41F5}"/>
              </a:ext>
            </a:extLst>
          </p:cNvPr>
          <p:cNvCxnSpPr>
            <a:cxnSpLocks/>
            <a:stCxn id="50" idx="1"/>
          </p:cNvCxnSpPr>
          <p:nvPr/>
        </p:nvCxnSpPr>
        <p:spPr>
          <a:xfrm flipH="1">
            <a:off x="7500713" y="5811627"/>
            <a:ext cx="10392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296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Thread: Start / Join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2327EC-D21E-344E-C841-BEDC270B7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4825337" cy="403448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D7A3860-905D-819A-C350-9B550E2D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90689"/>
            <a:ext cx="5257800" cy="403448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tr-TR" sz="88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  <a:endParaRPr lang="en-US" sz="8800" dirty="0">
              <a:solidFill>
                <a:srgbClr val="FF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165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Multiple Thread: Start / Join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D7A3860-905D-819A-C350-9B550E2D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90688"/>
            <a:ext cx="5257800" cy="461584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tr-TR" sz="88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  <a:endParaRPr lang="en-US" sz="8800" dirty="0">
              <a:solidFill>
                <a:srgbClr val="FF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91E595-3D05-22D6-EB9F-AA8D4FDED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4801219" cy="461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777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Parameterized Thread: Start / Join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D7A3860-905D-819A-C350-9B550E2D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350" y="1690688"/>
            <a:ext cx="3736449" cy="474191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tr-TR" sz="88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  <a:endParaRPr lang="en-US" sz="8800" dirty="0">
              <a:solidFill>
                <a:srgbClr val="FF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A76572-96FB-8C39-87DA-72A522E91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6584747" cy="474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078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2247</TotalTime>
  <Words>382</Words>
  <Application>Microsoft Office PowerPoint</Application>
  <PresentationFormat>Widescreen</PresentationFormat>
  <Paragraphs>153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Euclid Circular B</vt:lpstr>
      <vt:lpstr>Office Theme</vt:lpstr>
      <vt:lpstr>Dealing with Concurrency / Multi-Threading in .NET</vt:lpstr>
      <vt:lpstr>What is Multi-Threading?</vt:lpstr>
      <vt:lpstr>Why Multi-Threading?</vt:lpstr>
      <vt:lpstr>Single Core / Process Execution</vt:lpstr>
      <vt:lpstr>Single-Core / Single-Processing</vt:lpstr>
      <vt:lpstr>Single-Core / Multi-Processing</vt:lpstr>
      <vt:lpstr>Thread: Start / Join</vt:lpstr>
      <vt:lpstr>Multiple Thread: Start / Join</vt:lpstr>
      <vt:lpstr>Parameterized Thread: Start / Join</vt:lpstr>
      <vt:lpstr>Sharing State Between Threads</vt:lpstr>
      <vt:lpstr>The Monitor Class</vt:lpstr>
      <vt:lpstr>Producer-Consumer Pattern</vt:lpstr>
      <vt:lpstr>The Task Class &amp; Async Execution</vt:lpstr>
      <vt:lpstr>Locking vs Async Execution</vt:lpstr>
      <vt:lpstr>Semaphore / SemaphoreSlim</vt:lpstr>
      <vt:lpstr>Topic title</vt:lpstr>
      <vt:lpstr>Topic title</vt:lpstr>
      <vt:lpstr>Topic title</vt:lpstr>
      <vt:lpstr>Topic title</vt:lpstr>
      <vt:lpstr>Thanks!</vt:lpstr>
      <vt:lpstr>Topic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142</cp:revision>
  <dcterms:created xsi:type="dcterms:W3CDTF">2022-02-27T10:42:11Z</dcterms:created>
  <dcterms:modified xsi:type="dcterms:W3CDTF">2023-05-15T14:41:27Z</dcterms:modified>
</cp:coreProperties>
</file>