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00C7-B19B-4259-9095-ADE594767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03CB4-564B-4E9B-A0D0-B303FF408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539A-102F-4F51-846A-E9FD74B8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3A83E-CBA6-49CC-8F87-A4BD5485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01DB9-455D-4877-8997-35C19EE3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A729-F010-48FA-BAEB-D6ABBE2D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32116-3D20-477B-AFF0-804BC2A8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404DE-703B-4F0C-BC39-D368863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6D53F-F9D2-4518-B862-6340466C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46C04-0B7F-42F3-A254-78DE4B62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55DD5-0B90-4DAD-9C30-85A5B58FA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2D9DE-44C3-4335-A682-11B7A3D24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DB115-4BEA-4F17-949E-DF61E79E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C1D60-6C8C-40E8-A986-1703FFB1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01494-EDBD-4D7F-B5E5-A22305AC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7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9C4E-7C67-4875-8EC9-CDB7FE43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8892A-A47E-49A5-877A-76CDB2CD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FC0E2-AFF7-47DF-B0D7-D6B6C966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0D9C4-0A10-4201-9CE1-CA6E54A8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EBA71-E3DB-4563-90C1-743CA872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2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CDB4-40E7-4EFF-AFCE-C3B935D8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D5E6F-8DDF-4622-9EF5-362621F6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C1B45-C5F3-40B9-99E9-FEF9FF31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3D75A-2481-404D-96C2-57679286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2E913-CE1A-4562-9F1F-30A863D6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0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A8ED-1A2A-4242-9D7A-970A0D9E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B6D09-9846-419F-ACF4-2A5B3959F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15BA3-7F71-4E77-8B0E-2D175B1AA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92DDD-327D-4A67-BDC0-756693DD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C847D-D47A-45BB-84B5-0EA75372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0EAE3-E5A5-458C-9DA2-1D99A990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F9A2-6482-4640-8030-41B173D6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3AEBF-22E0-49C2-BFB4-6C1121263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C1E0D-A982-4020-96AB-FD836EC43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5BBD4-2067-4FE1-9934-CDFF88736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D4C8A-3CA0-40E2-A178-391CB9F07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58D3C4-9899-42DE-84FC-2C546FA0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AB3CF-ED7A-4EF6-A9A3-2E05A1EA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AF3EB-DA17-4680-9D37-DB7E6146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8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95B8-CE05-4031-9359-B4DE0B3C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5A124-9DF2-46B5-8C99-97D661CF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82921-4612-4DFA-AA46-687058BE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6EA53-D978-4B22-916F-63A7FB00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2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0339B-B677-4CE8-81EA-402EE0E8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5F0B0-1BCE-48BD-A76A-A4D1B0AF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09C06-FB68-41C4-AEC1-26E38413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3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630B-9AAA-4450-8D77-8F8AF720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5A76-2CFF-45D9-9B34-E92FFDDE7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D8A6E-EF7A-455A-9E6F-9493E4B59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6304D-9021-4C17-AE5B-91C09401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736E4-F579-4374-BF58-56B41320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43F4F-2197-450B-8959-2A79B3E8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1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400C-ECFF-429D-8AB0-1941AC45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9B347-9F55-4650-AD9E-EDA710F42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3A4A0-2B99-4519-AF12-367BFA56F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C53C1-4D15-4437-81D3-93E587B0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5481B-6C2A-4E69-8A16-97BCE193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1ACA0-AB68-4F20-A823-0AB4FD4C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4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AF571-4C05-48E8-AF36-88B6F311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A360C-75BA-4CBD-AF02-BB60CE483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2C027-BC50-4AD1-A024-346825313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FACA4-32EE-498B-BC37-90CED119E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90DC0-7182-4C06-A73C-68002E7FF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3EBD-0BEE-4506-8828-6AEA0E4E7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Microservice Solution: Tools, Patterns &amp;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6554A-F220-4E6E-9C05-CD92184FF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2371310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Modular Application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0F07-F41A-4E83-9BCB-B6E5A982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39251" cy="4351338"/>
          </a:xfrm>
        </p:spPr>
        <p:txBody>
          <a:bodyPr>
            <a:normAutofit/>
          </a:bodyPr>
          <a:lstStyle/>
          <a:p>
            <a:r>
              <a:rPr lang="en-US" sz="240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855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667B-4698-4FB0-BFC5-18FD7E10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9CFA8-202B-4C64-BBEF-74E3BFCF7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8160" cy="2150757"/>
          </a:xfrm>
        </p:spPr>
        <p:txBody>
          <a:bodyPr/>
          <a:lstStyle/>
          <a:p>
            <a:r>
              <a:rPr lang="en-US" sz="3200" dirty="0"/>
              <a:t>Halil İbrahim Kalkan</a:t>
            </a:r>
          </a:p>
          <a:p>
            <a:r>
              <a:rPr lang="en-US" sz="2400" dirty="0"/>
              <a:t>Web: halilibrahimkalkan.com</a:t>
            </a:r>
          </a:p>
          <a:p>
            <a:r>
              <a:rPr lang="en-US" sz="2400" dirty="0" err="1"/>
              <a:t>Github</a:t>
            </a:r>
            <a:r>
              <a:rPr lang="en-US" sz="2400" dirty="0"/>
              <a:t>: @hikalkan</a:t>
            </a:r>
          </a:p>
          <a:p>
            <a:r>
              <a:rPr lang="en-US" sz="2400" dirty="0"/>
              <a:t>Twitter: @</a:t>
            </a:r>
            <a:r>
              <a:rPr lang="en-US" sz="2400" dirty="0" err="1"/>
              <a:t>hibrahimkalkan</a:t>
            </a:r>
            <a:endParaRPr lang="en-US" sz="24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99FE80-F11B-403B-84A0-9A7CCD14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920" y="556836"/>
            <a:ext cx="4670162" cy="5936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1A4F64-D3F8-42AF-9793-BF0F7C2AC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51" y="4564324"/>
            <a:ext cx="5243960" cy="128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3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A51F-A178-41CA-BEC8-253A64F1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4F2A-218B-4E41-8702-8B3CCE01B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CDF6A-AAE5-414F-B3CD-EA6B83D4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252412"/>
            <a:ext cx="108299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4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50D4CB-49E6-44E2-8A24-7CDDCA637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742" y="557845"/>
            <a:ext cx="6813958" cy="59350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9EAD3C-0414-49BD-B0EE-0EC82225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ASP.NET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4C7D6-8932-4AC6-8C0F-F81662BC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6.000+ stars on GitHub</a:t>
            </a:r>
          </a:p>
          <a:p>
            <a:r>
              <a:rPr lang="en-US" dirty="0"/>
              <a:t>1.000.000+ downloads on </a:t>
            </a:r>
            <a:r>
              <a:rPr lang="en-US" dirty="0" err="1"/>
              <a:t>Nuget</a:t>
            </a:r>
            <a:endParaRPr lang="en-US" dirty="0"/>
          </a:p>
          <a:p>
            <a:r>
              <a:rPr lang="en-US" dirty="0"/>
              <a:t>Visit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b="1" i="1" dirty="0"/>
              <a:t>aspnetboilerplate.com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DB1E3-BE03-4355-86D9-DA5CC2D13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25360"/>
            <a:ext cx="5026109" cy="22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6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D6B0-EF80-4307-AAFF-B3E699EE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ABP </a:t>
            </a:r>
            <a:r>
              <a:rPr lang="en-US" dirty="0" err="1"/>
              <a:t>vNext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22B2-489F-4A2E-926F-13780E52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b="1" i="1" dirty="0"/>
              <a:t>abp.io</a:t>
            </a:r>
          </a:p>
          <a:p>
            <a:r>
              <a:rPr lang="en-US" sz="1600" dirty="0"/>
              <a:t>Modular architecture</a:t>
            </a:r>
          </a:p>
          <a:p>
            <a:r>
              <a:rPr lang="en-US" sz="1600" dirty="0"/>
              <a:t>Microservice focused</a:t>
            </a:r>
          </a:p>
          <a:p>
            <a:r>
              <a:rPr lang="en-US" sz="1600" dirty="0"/>
              <a:t>Domain Driven Design</a:t>
            </a:r>
          </a:p>
          <a:p>
            <a:r>
              <a:rPr lang="en-US" sz="1600" dirty="0"/>
              <a:t>Multi-Tenancy</a:t>
            </a:r>
          </a:p>
          <a:p>
            <a:r>
              <a:rPr lang="en-US" sz="1600" dirty="0"/>
              <a:t>Virtual File System</a:t>
            </a:r>
          </a:p>
          <a:p>
            <a:r>
              <a:rPr lang="en-US" sz="1600" dirty="0"/>
              <a:t>Dynamic Forms &amp; Tag Helpers</a:t>
            </a:r>
          </a:p>
          <a:p>
            <a:r>
              <a:rPr lang="en-US" sz="1600" dirty="0"/>
              <a:t>Theming</a:t>
            </a:r>
          </a:p>
          <a:p>
            <a:r>
              <a:rPr lang="en-US" sz="1600" dirty="0"/>
              <a:t>Background jobs</a:t>
            </a:r>
          </a:p>
          <a:p>
            <a:r>
              <a:rPr lang="en-US" sz="1600" dirty="0"/>
              <a:t>Dynamic HTTP Client Proxies</a:t>
            </a:r>
          </a:p>
          <a:p>
            <a:r>
              <a:rPr lang="en-US" sz="1600" dirty="0"/>
              <a:t>Database Agnostic</a:t>
            </a:r>
          </a:p>
          <a:p>
            <a:r>
              <a:rPr lang="en-US" sz="1600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0BEC87-20CF-405E-AAE9-443937CC7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101" y="365125"/>
            <a:ext cx="7004335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3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54FB-3465-4475-A3C0-29122D96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08AD-59B9-4F89-8FF7-20D3FAB0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Part-I: From Monolithic to Microservice: </a:t>
            </a:r>
            <a:r>
              <a:rPr lang="en-US" b="1" dirty="0"/>
              <a:t>Challenges</a:t>
            </a:r>
            <a:r>
              <a:rPr lang="en-US" dirty="0"/>
              <a:t> of the Distributed Architecture</a:t>
            </a:r>
          </a:p>
          <a:p>
            <a:r>
              <a:rPr lang="en-US" dirty="0"/>
              <a:t>Part II: The </a:t>
            </a:r>
            <a:r>
              <a:rPr lang="en-US" b="1" dirty="0"/>
              <a:t>Implementation</a:t>
            </a:r>
          </a:p>
          <a:p>
            <a:r>
              <a:rPr lang="en-US" dirty="0"/>
              <a:t>Part III: Microservice compatible, layered </a:t>
            </a:r>
            <a:r>
              <a:rPr lang="en-US" b="1" dirty="0"/>
              <a:t>module development </a:t>
            </a:r>
            <a:r>
              <a:rPr lang="en-US" dirty="0"/>
              <a:t>model</a:t>
            </a:r>
          </a:p>
          <a:p>
            <a:r>
              <a:rPr lang="en-US" dirty="0"/>
              <a:t>Part IV: Running on </a:t>
            </a:r>
            <a:r>
              <a:rPr lang="en-US" b="1" dirty="0"/>
              <a:t>docker</a:t>
            </a:r>
            <a:r>
              <a:rPr lang="en-US" dirty="0"/>
              <a:t> containers</a:t>
            </a:r>
          </a:p>
        </p:txBody>
      </p:sp>
    </p:spTree>
    <p:extLst>
      <p:ext uri="{BB962C8B-B14F-4D97-AF65-F5344CB8AC3E}">
        <p14:creationId xmlns:p14="http://schemas.microsoft.com/office/powerpoint/2010/main" val="298486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Simple Monolithic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0F07-F41A-4E83-9BCB-B6E5A982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39251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Single</a:t>
            </a:r>
            <a:r>
              <a:rPr lang="en-US" sz="2400" dirty="0"/>
              <a:t> programming language/platform</a:t>
            </a:r>
          </a:p>
          <a:p>
            <a:r>
              <a:rPr lang="en-US" sz="2400" dirty="0"/>
              <a:t>Services uses each other via Dependency </a:t>
            </a:r>
            <a:r>
              <a:rPr lang="en-US" sz="2400" b="1" dirty="0"/>
              <a:t>Injection</a:t>
            </a:r>
            <a:r>
              <a:rPr lang="en-US" sz="2400" dirty="0"/>
              <a:t> &amp; simple </a:t>
            </a:r>
            <a:r>
              <a:rPr lang="en-US" sz="2400" b="1" dirty="0"/>
              <a:t>method calls</a:t>
            </a:r>
            <a:r>
              <a:rPr lang="en-US" sz="2400" dirty="0"/>
              <a:t>.</a:t>
            </a:r>
          </a:p>
          <a:p>
            <a:r>
              <a:rPr lang="en-US" sz="2400" dirty="0"/>
              <a:t>Easy to create database </a:t>
            </a:r>
            <a:r>
              <a:rPr lang="en-US" sz="2400" b="1" dirty="0"/>
              <a:t>transaction</a:t>
            </a:r>
            <a:r>
              <a:rPr lang="en-US" sz="2400" dirty="0"/>
              <a:t> scopes.</a:t>
            </a:r>
          </a:p>
          <a:p>
            <a:r>
              <a:rPr lang="en-US" sz="2400" b="1" dirty="0"/>
              <a:t>In-process</a:t>
            </a:r>
            <a:r>
              <a:rPr lang="en-US" sz="2400" dirty="0"/>
              <a:t> &amp; transactional messaging / event bus.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D67543-6C2F-4B91-BC6C-4D2AE16CA551}"/>
              </a:ext>
            </a:extLst>
          </p:cNvPr>
          <p:cNvSpPr/>
          <p:nvPr/>
        </p:nvSpPr>
        <p:spPr>
          <a:xfrm>
            <a:off x="8863584" y="1999488"/>
            <a:ext cx="2685288" cy="211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Monolithic Application</a:t>
            </a:r>
          </a:p>
          <a:p>
            <a:pPr algn="ctr"/>
            <a:r>
              <a:rPr lang="en-US" dirty="0"/>
              <a:t>(UI, APIs, Services,  DTOs, Entities, Repositories…)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A6111F-0EA8-4EF5-B0DD-80919717EDAF}"/>
              </a:ext>
            </a:extLst>
          </p:cNvPr>
          <p:cNvSpPr/>
          <p:nvPr/>
        </p:nvSpPr>
        <p:spPr>
          <a:xfrm>
            <a:off x="9425940" y="4647533"/>
            <a:ext cx="1560576" cy="810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925C6A-A81C-4D6E-89A9-2941FFE26AC4}"/>
              </a:ext>
            </a:extLst>
          </p:cNvPr>
          <p:cNvSpPr/>
          <p:nvPr/>
        </p:nvSpPr>
        <p:spPr>
          <a:xfrm>
            <a:off x="7193280" y="2805684"/>
            <a:ext cx="1249680" cy="4998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199C7A-122D-4EEB-9396-D132C20BF21E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8442960" y="3055620"/>
            <a:ext cx="42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E7BBC-846B-42D7-B7F3-9651542E21A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0206228" y="4111752"/>
            <a:ext cx="0" cy="53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72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Layered Monolithic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0F07-F41A-4E83-9BCB-B6E5A982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3925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Organize codebase better by layering</a:t>
            </a:r>
          </a:p>
          <a:p>
            <a:r>
              <a:rPr lang="en-US" sz="2400" dirty="0"/>
              <a:t>Domain Driven Design (DDD) offers four fundamental layers:</a:t>
            </a:r>
          </a:p>
          <a:p>
            <a:pPr lvl="1"/>
            <a:r>
              <a:rPr lang="en-US" sz="2000" dirty="0"/>
              <a:t>Domain Layer</a:t>
            </a:r>
          </a:p>
          <a:p>
            <a:pPr lvl="1"/>
            <a:r>
              <a:rPr lang="en-US" sz="2000" dirty="0"/>
              <a:t>Application Layer</a:t>
            </a:r>
          </a:p>
          <a:p>
            <a:pPr lvl="1"/>
            <a:r>
              <a:rPr lang="en-US" sz="2000" dirty="0"/>
              <a:t>Presentation Layer</a:t>
            </a:r>
          </a:p>
          <a:p>
            <a:pPr lvl="1"/>
            <a:r>
              <a:rPr lang="en-US" sz="2000" dirty="0"/>
              <a:t>Infrastructure Layer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A6111F-0EA8-4EF5-B0DD-80919717EDAF}"/>
              </a:ext>
            </a:extLst>
          </p:cNvPr>
          <p:cNvSpPr/>
          <p:nvPr/>
        </p:nvSpPr>
        <p:spPr>
          <a:xfrm>
            <a:off x="9517380" y="4647533"/>
            <a:ext cx="1560576" cy="810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Database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E7BBC-846B-42D7-B7F3-9651542E21AE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flipH="1">
            <a:off x="10297668" y="4211319"/>
            <a:ext cx="4017" cy="43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E12B070-C10C-4EE9-A11B-154EC6785AE9}"/>
              </a:ext>
            </a:extLst>
          </p:cNvPr>
          <p:cNvSpPr/>
          <p:nvPr/>
        </p:nvSpPr>
        <p:spPr>
          <a:xfrm>
            <a:off x="8747942" y="1899920"/>
            <a:ext cx="3107486" cy="23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Infrastructure</a:t>
            </a:r>
          </a:p>
          <a:p>
            <a:pPr algn="r"/>
            <a:r>
              <a:rPr lang="en-US" dirty="0"/>
              <a:t>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6ADDD9-A9E6-4A5E-8CD3-B6B28F73CC8E}"/>
              </a:ext>
            </a:extLst>
          </p:cNvPr>
          <p:cNvSpPr txBox="1"/>
          <p:nvPr/>
        </p:nvSpPr>
        <p:spPr>
          <a:xfrm>
            <a:off x="7771763" y="2139428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A61B61-F7DD-43CD-8575-AB2D14966A91}"/>
              </a:ext>
            </a:extLst>
          </p:cNvPr>
          <p:cNvSpPr txBox="1"/>
          <p:nvPr/>
        </p:nvSpPr>
        <p:spPr>
          <a:xfrm>
            <a:off x="7771763" y="2869377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0487F6-88B9-4994-B8F2-A3DAEC4C3723}"/>
              </a:ext>
            </a:extLst>
          </p:cNvPr>
          <p:cNvSpPr txBox="1"/>
          <p:nvPr/>
        </p:nvSpPr>
        <p:spPr>
          <a:xfrm>
            <a:off x="7771763" y="3599326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Layer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A67ECB-746A-451E-BAC0-C0998792D034}"/>
              </a:ext>
            </a:extLst>
          </p:cNvPr>
          <p:cNvCxnSpPr/>
          <p:nvPr/>
        </p:nvCxnSpPr>
        <p:spPr>
          <a:xfrm>
            <a:off x="8175893" y="2511284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DCF84A-0F65-483A-BDC5-566549C7D873}"/>
              </a:ext>
            </a:extLst>
          </p:cNvPr>
          <p:cNvCxnSpPr/>
          <p:nvPr/>
        </p:nvCxnSpPr>
        <p:spPr>
          <a:xfrm>
            <a:off x="8175893" y="3256419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52B157A-0B62-49CE-80CC-71D5E5E09343}"/>
              </a:ext>
            </a:extLst>
          </p:cNvPr>
          <p:cNvCxnSpPr>
            <a:cxnSpLocks/>
          </p:cNvCxnSpPr>
          <p:nvPr/>
        </p:nvCxnSpPr>
        <p:spPr>
          <a:xfrm rot="10800000">
            <a:off x="8434044" y="397118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019BF73-90A6-43FF-9FEE-62AA8F9E9D79}"/>
              </a:ext>
            </a:extLst>
          </p:cNvPr>
          <p:cNvCxnSpPr>
            <a:cxnSpLocks/>
          </p:cNvCxnSpPr>
          <p:nvPr/>
        </p:nvCxnSpPr>
        <p:spPr>
          <a:xfrm rot="10800000">
            <a:off x="8434044" y="324123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0709A19-2046-49AB-BA33-D7AA4C7AEAFB}"/>
              </a:ext>
            </a:extLst>
          </p:cNvPr>
          <p:cNvCxnSpPr>
            <a:cxnSpLocks/>
          </p:cNvCxnSpPr>
          <p:nvPr/>
        </p:nvCxnSpPr>
        <p:spPr>
          <a:xfrm rot="10800000">
            <a:off x="8434042" y="2507344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35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Layered Monolithic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0F07-F41A-4E83-9BCB-B6E5A982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3925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Clean Architecture / Onion Architecture</a:t>
            </a:r>
          </a:p>
          <a:p>
            <a:pPr lvl="1"/>
            <a:r>
              <a:rPr lang="en-US" sz="2000" dirty="0"/>
              <a:t>Each layer can only depend on the layer </a:t>
            </a:r>
            <a:r>
              <a:rPr lang="en-US" sz="2000" b="1" dirty="0"/>
              <a:t>directly inside </a:t>
            </a:r>
            <a:r>
              <a:rPr lang="en-US" sz="2000" dirty="0"/>
              <a:t>it</a:t>
            </a:r>
          </a:p>
          <a:p>
            <a:pPr lvl="1"/>
            <a:r>
              <a:rPr lang="en-US" sz="2000" dirty="0"/>
              <a:t>More organized, </a:t>
            </a:r>
            <a:r>
              <a:rPr lang="en-US" sz="2000" b="1" dirty="0"/>
              <a:t>maintainable</a:t>
            </a:r>
            <a:r>
              <a:rPr lang="en-US" sz="2000" dirty="0"/>
              <a:t>, reusable &amp; testable code base.</a:t>
            </a:r>
          </a:p>
          <a:p>
            <a:pPr lvl="1"/>
            <a:r>
              <a:rPr lang="en-US" sz="2000" dirty="0"/>
              <a:t>Each layer can be a </a:t>
            </a:r>
            <a:r>
              <a:rPr lang="en-US" sz="2000" b="1" dirty="0"/>
              <a:t>separated project </a:t>
            </a:r>
            <a:r>
              <a:rPr lang="en-US" sz="2000" dirty="0"/>
              <a:t>(</a:t>
            </a:r>
            <a:r>
              <a:rPr lang="en-US" sz="2000" dirty="0" err="1"/>
              <a:t>csproj</a:t>
            </a:r>
            <a:r>
              <a:rPr lang="en-US" sz="2000" dirty="0"/>
              <a:t> file)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41F6C-3363-419D-B01B-452EBEC22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450" y="1690688"/>
            <a:ext cx="4532382" cy="4532382"/>
          </a:xfrm>
          <a:prstGeom prst="rect">
            <a:avLst/>
          </a:prstGeom>
        </p:spPr>
      </p:pic>
      <p:pic>
        <p:nvPicPr>
          <p:cNvPr id="1026" name="Picture 2" descr="bookstore-visual-studio-solution">
            <a:extLst>
              <a:ext uri="{FF2B5EF4-FFF2-40B4-BE49-F238E27FC236}">
                <a16:creationId xmlns:a16="http://schemas.microsoft.com/office/drawing/2014/main" id="{EE0BA37B-0587-430D-B50A-5EB51573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682" y="3833813"/>
            <a:ext cx="4298405" cy="261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2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265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Microservice Solution: Tools, Patterns &amp; Practices</vt:lpstr>
      <vt:lpstr>About Me</vt:lpstr>
      <vt:lpstr>PowerPoint Presentation</vt:lpstr>
      <vt:lpstr>ASP.NET Boilerplate</vt:lpstr>
      <vt:lpstr>ABP vNext</vt:lpstr>
      <vt:lpstr>Agenda</vt:lpstr>
      <vt:lpstr>Part-I: From Monolithic to Microservice Simple Monolithic Application</vt:lpstr>
      <vt:lpstr>Part-I: From Monolithic to Microservice Layered Monolithic Application</vt:lpstr>
      <vt:lpstr>Part-I: From Monolithic to Microservice Layered Monolithic Application</vt:lpstr>
      <vt:lpstr>Part-I: From Monolithic to Microservice Modular Application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Solution: Tools, Patterns &amp; Practices</dc:title>
  <dc:creator>Halil Kalkan</dc:creator>
  <cp:lastModifiedBy>Halil Kalkan</cp:lastModifiedBy>
  <cp:revision>21</cp:revision>
  <dcterms:created xsi:type="dcterms:W3CDTF">2019-02-25T13:56:54Z</dcterms:created>
  <dcterms:modified xsi:type="dcterms:W3CDTF">2019-02-25T17:18:36Z</dcterms:modified>
</cp:coreProperties>
</file>