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9" r:id="rId5"/>
    <p:sldId id="259" r:id="rId6"/>
    <p:sldId id="260" r:id="rId7"/>
    <p:sldId id="294" r:id="rId8"/>
    <p:sldId id="261" r:id="rId9"/>
    <p:sldId id="291" r:id="rId10"/>
    <p:sldId id="262" r:id="rId11"/>
    <p:sldId id="263" r:id="rId12"/>
    <p:sldId id="264" r:id="rId13"/>
    <p:sldId id="292" r:id="rId14"/>
    <p:sldId id="265" r:id="rId15"/>
    <p:sldId id="268" r:id="rId16"/>
    <p:sldId id="293" r:id="rId17"/>
    <p:sldId id="266" r:id="rId18"/>
    <p:sldId id="267" r:id="rId19"/>
    <p:sldId id="290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0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ty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 INTEGRATE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 MICROSERVICE DEVELOPMENT </a:t>
            </a:r>
            <a:r>
              <a:rPr lang="en-US" sz="40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WITH ABP 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  <a:b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Volosoft</a:t>
            </a:r>
            <a:endParaRPr lang="en-US" sz="28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tye.yaml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276000-7FC7-206F-AACC-48B28E7A3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14" y="1437089"/>
            <a:ext cx="4659889" cy="53056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EB0729-86A3-B5AD-EAD7-4851E4F6AE31}"/>
              </a:ext>
            </a:extLst>
          </p:cNvPr>
          <p:cNvSpPr txBox="1"/>
          <p:nvPr/>
        </p:nvSpPr>
        <p:spPr>
          <a:xfrm>
            <a:off x="5215637" y="2296500"/>
            <a:ext cx="2112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solidFill>
                  <a:schemeClr val="accent6">
                    <a:lumMod val="75000"/>
                  </a:schemeClr>
                </a:solidFill>
              </a:rPr>
              <a:t>.NET Projects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FA7B93-F590-0123-A643-F8F71857AE01}"/>
              </a:ext>
            </a:extLst>
          </p:cNvPr>
          <p:cNvSpPr txBox="1"/>
          <p:nvPr/>
        </p:nvSpPr>
        <p:spPr>
          <a:xfrm>
            <a:off x="5283403" y="6013174"/>
            <a:ext cx="1746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solidFill>
                  <a:schemeClr val="accent5">
                    <a:lumMod val="75000"/>
                  </a:schemeClr>
                </a:solidFill>
              </a:rPr>
              <a:t>Containers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657D85-9E89-ECE3-5CB1-C88A048CD3A0}"/>
              </a:ext>
            </a:extLst>
          </p:cNvPr>
          <p:cNvCxnSpPr>
            <a:cxnSpLocks/>
          </p:cNvCxnSpPr>
          <p:nvPr/>
        </p:nvCxnSpPr>
        <p:spPr>
          <a:xfrm>
            <a:off x="5224007" y="2296500"/>
            <a:ext cx="2103747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6A3D0D-B1B2-DF15-CBD5-69F00333AC06}"/>
              </a:ext>
            </a:extLst>
          </p:cNvPr>
          <p:cNvCxnSpPr>
            <a:cxnSpLocks/>
          </p:cNvCxnSpPr>
          <p:nvPr/>
        </p:nvCxnSpPr>
        <p:spPr>
          <a:xfrm>
            <a:off x="5215637" y="6013174"/>
            <a:ext cx="181433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F50EC-4A51-F864-599A-8F62C1087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4862" y="3118898"/>
            <a:ext cx="3113598" cy="2526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Types: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.NET Project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Container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Executable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22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Tye: CLI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endParaRPr lang="tr-TR" sz="4400" dirty="0">
              <a:latin typeface="Courier New" panose="02070309020205020404" pitchFamily="49" charset="0"/>
              <a:ea typeface="Euclid Circular B" panose="020B0504000000000000" pitchFamily="34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tr-TR" sz="4400" dirty="0"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&gt; </a:t>
            </a:r>
            <a:r>
              <a:rPr lang="en-US" sz="4400" b="1" dirty="0" err="1"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tye</a:t>
            </a:r>
            <a:r>
              <a:rPr lang="en-US" sz="4400" b="1" dirty="0"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 run --watch</a:t>
            </a:r>
            <a:endParaRPr lang="tr-TR" sz="4400" b="1" dirty="0">
              <a:latin typeface="Courier New" panose="02070309020205020404" pitchFamily="49" charset="0"/>
              <a:ea typeface="Euclid Circular B" panose="020B0504000000000000" pitchFamily="34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tr-TR" sz="4400" dirty="0">
              <a:latin typeface="Courier New" panose="02070309020205020404" pitchFamily="49" charset="0"/>
              <a:ea typeface="Euclid Circular B" panose="020B0504000000000000" pitchFamily="34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tr-TR" sz="2400" u="sng" dirty="0">
                <a:ea typeface="Euclid Circular B" panose="020B0504000000000000" pitchFamily="34" charset="0"/>
                <a:cs typeface="Courier New" panose="02070309020205020404" pitchFamily="49" charset="0"/>
              </a:rPr>
              <a:t>other commands:</a:t>
            </a:r>
            <a:br>
              <a:rPr lang="tr-TR" sz="2400" dirty="0">
                <a:ea typeface="Euclid Circular B" panose="020B0504000000000000" pitchFamily="34" charset="0"/>
                <a:cs typeface="Courier New" panose="02070309020205020404" pitchFamily="49" charset="0"/>
              </a:rPr>
            </a:br>
            <a:r>
              <a:rPr lang="tr-TR" sz="2400" b="1" dirty="0"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init, build, push, deploy, undeploy</a:t>
            </a:r>
            <a:endParaRPr lang="en-US" sz="2400" b="1" dirty="0">
              <a:latin typeface="Courier New" panose="02070309020205020404" pitchFamily="49" charset="0"/>
              <a:ea typeface="Euclid Circular B" panose="020B0504000000000000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33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Tye: Dashboard</a:t>
            </a:r>
            <a:b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http://localhost:8000</a:t>
            </a:r>
            <a:r>
              <a:rPr lang="tr-TR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4585C5-7CEC-9549-0975-E56EF31D1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69" y="1824797"/>
            <a:ext cx="9845842" cy="46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01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Demo: The Example Microservice Solution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9F446E-30DD-E319-0078-22FFE0141F7D}"/>
              </a:ext>
            </a:extLst>
          </p:cNvPr>
          <p:cNvSpPr/>
          <p:nvPr/>
        </p:nvSpPr>
        <p:spPr>
          <a:xfrm>
            <a:off x="1660850" y="4273982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Public Web Site</a:t>
            </a:r>
          </a:p>
          <a:p>
            <a:pPr algn="ctr"/>
            <a:r>
              <a:rPr lang="en-US" sz="1600" dirty="0"/>
              <a:t>(MVC)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99F1BEC-4A7E-6E7D-4767-DD0E7A7281C8}"/>
              </a:ext>
            </a:extLst>
          </p:cNvPr>
          <p:cNvSpPr/>
          <p:nvPr/>
        </p:nvSpPr>
        <p:spPr>
          <a:xfrm>
            <a:off x="1660850" y="3141800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Backend Admin Application (</a:t>
            </a:r>
            <a:r>
              <a:rPr lang="tr-TR" sz="1400" dirty="0"/>
              <a:t>MVC</a:t>
            </a:r>
            <a:r>
              <a:rPr lang="en-US" sz="1400" dirty="0"/>
              <a:t>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E524165-272C-FC6E-3DEF-6FA2FD8DE917}"/>
              </a:ext>
            </a:extLst>
          </p:cNvPr>
          <p:cNvSpPr/>
          <p:nvPr/>
        </p:nvSpPr>
        <p:spPr>
          <a:xfrm>
            <a:off x="3717397" y="4270270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Public Web Site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EF6B298-9E72-C264-4EFA-3B15A49FA654}"/>
              </a:ext>
            </a:extLst>
          </p:cNvPr>
          <p:cNvSpPr/>
          <p:nvPr/>
        </p:nvSpPr>
        <p:spPr>
          <a:xfrm>
            <a:off x="6153563" y="3697358"/>
            <a:ext cx="2198613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Ordering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AA008B-B233-597A-C9C6-3836AF12E023}"/>
              </a:ext>
            </a:extLst>
          </p:cNvPr>
          <p:cNvSpPr/>
          <p:nvPr/>
        </p:nvSpPr>
        <p:spPr>
          <a:xfrm>
            <a:off x="6153564" y="2751500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Product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393389E-4960-1DDF-9BF1-EC13FB11713C}"/>
              </a:ext>
            </a:extLst>
          </p:cNvPr>
          <p:cNvSpPr/>
          <p:nvPr/>
        </p:nvSpPr>
        <p:spPr>
          <a:xfrm>
            <a:off x="6153564" y="4620351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Identity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FEEFE38-238F-812E-BE3D-569614C58D8C}"/>
              </a:ext>
            </a:extLst>
          </p:cNvPr>
          <p:cNvSpPr/>
          <p:nvPr/>
        </p:nvSpPr>
        <p:spPr>
          <a:xfrm>
            <a:off x="3717397" y="1810700"/>
            <a:ext cx="4634779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</a:p>
        </p:txBody>
      </p:sp>
      <p:pic>
        <p:nvPicPr>
          <p:cNvPr id="61" name="Picture 4" descr="Image result for sql server">
            <a:extLst>
              <a:ext uri="{FF2B5EF4-FFF2-40B4-BE49-F238E27FC236}">
                <a16:creationId xmlns:a16="http://schemas.microsoft.com/office/drawing/2014/main" id="{57D149FB-AC48-93ED-9F34-259F9D2B5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6" y="4609663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Image result for sql server">
            <a:extLst>
              <a:ext uri="{FF2B5EF4-FFF2-40B4-BE49-F238E27FC236}">
                <a16:creationId xmlns:a16="http://schemas.microsoft.com/office/drawing/2014/main" id="{094AC15A-D530-E2F7-2DA2-56B36D81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6" y="2758993"/>
            <a:ext cx="665267" cy="5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FA699CE6-B957-4823-EBA4-2B7B5019091A}"/>
              </a:ext>
            </a:extLst>
          </p:cNvPr>
          <p:cNvSpPr/>
          <p:nvPr/>
        </p:nvSpPr>
        <p:spPr>
          <a:xfrm rot="5400000" flipH="1">
            <a:off x="8034027" y="3599398"/>
            <a:ext cx="2422524" cy="726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/>
              <a:t>    </a:t>
            </a:r>
            <a:r>
              <a:rPr lang="en-US" dirty="0"/>
              <a:t>Event Bus</a:t>
            </a:r>
          </a:p>
        </p:txBody>
      </p:sp>
      <p:pic>
        <p:nvPicPr>
          <p:cNvPr id="64" name="Picture 2" descr="Image result for rabbitmq logo">
            <a:extLst>
              <a:ext uri="{FF2B5EF4-FFF2-40B4-BE49-F238E27FC236}">
                <a16:creationId xmlns:a16="http://schemas.microsoft.com/office/drawing/2014/main" id="{CA0212F7-2196-DC04-8D40-758EAB14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676" y="4256888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778689D4-8E9B-EE6F-397E-5907F5E85918}"/>
              </a:ext>
            </a:extLst>
          </p:cNvPr>
          <p:cNvSpPr txBox="1"/>
          <p:nvPr/>
        </p:nvSpPr>
        <p:spPr>
          <a:xfrm>
            <a:off x="8880629" y="4901631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RabbitMQ</a:t>
            </a:r>
          </a:p>
        </p:txBody>
      </p:sp>
      <p:pic>
        <p:nvPicPr>
          <p:cNvPr id="67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CE3CD3D8-9CC5-A6C5-0B21-8774149B0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589" y="4287257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7D068772-3C24-4840-1183-0214EDD4B537}"/>
              </a:ext>
            </a:extLst>
          </p:cNvPr>
          <p:cNvSpPr/>
          <p:nvPr/>
        </p:nvSpPr>
        <p:spPr>
          <a:xfrm>
            <a:off x="3717397" y="3138088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Backend App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pic>
        <p:nvPicPr>
          <p:cNvPr id="69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34A661D2-3D60-17CD-BC65-D878D9682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589" y="3155075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F255BC1C-5D6F-6546-E45B-1AA15785FB4D}"/>
              </a:ext>
            </a:extLst>
          </p:cNvPr>
          <p:cNvSpPr/>
          <p:nvPr/>
        </p:nvSpPr>
        <p:spPr>
          <a:xfrm>
            <a:off x="5002194" y="5512269"/>
            <a:ext cx="2198612" cy="690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(Log Database)</a:t>
            </a:r>
          </a:p>
        </p:txBody>
      </p:sp>
      <p:pic>
        <p:nvPicPr>
          <p:cNvPr id="73" name="Picture 8" descr="Image result for elasticsearch logo">
            <a:extLst>
              <a:ext uri="{FF2B5EF4-FFF2-40B4-BE49-F238E27FC236}">
                <a16:creationId xmlns:a16="http://schemas.microsoft.com/office/drawing/2014/main" id="{1F3680A2-0DB2-3016-4F07-235AB475E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593" y="5517091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3B5A60B9-D381-A434-CBD7-253D3FC31428}"/>
              </a:ext>
            </a:extLst>
          </p:cNvPr>
          <p:cNvSpPr/>
          <p:nvPr/>
        </p:nvSpPr>
        <p:spPr>
          <a:xfrm>
            <a:off x="7459229" y="5512269"/>
            <a:ext cx="2149424" cy="6907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(Data Visualization)</a:t>
            </a:r>
          </a:p>
        </p:txBody>
      </p:sp>
      <p:pic>
        <p:nvPicPr>
          <p:cNvPr id="75" name="Picture 10" descr="Image result for kibana logo">
            <a:extLst>
              <a:ext uri="{FF2B5EF4-FFF2-40B4-BE49-F238E27FC236}">
                <a16:creationId xmlns:a16="http://schemas.microsoft.com/office/drawing/2014/main" id="{93B8E39C-5877-8B46-51A8-9706D6319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060" y="5465207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47C4678A-BC8A-89F9-5CCA-2E376A9717EE}"/>
              </a:ext>
            </a:extLst>
          </p:cNvPr>
          <p:cNvSpPr/>
          <p:nvPr/>
        </p:nvSpPr>
        <p:spPr>
          <a:xfrm>
            <a:off x="2569753" y="5512268"/>
            <a:ext cx="2174018" cy="6907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(Distributed Cache)</a:t>
            </a:r>
          </a:p>
        </p:txBody>
      </p:sp>
      <p:pic>
        <p:nvPicPr>
          <p:cNvPr id="77" name="Picture 12" descr="Image result for redis logo">
            <a:extLst>
              <a:ext uri="{FF2B5EF4-FFF2-40B4-BE49-F238E27FC236}">
                <a16:creationId xmlns:a16="http://schemas.microsoft.com/office/drawing/2014/main" id="{86123CB2-EA3D-9CE8-FC1A-DC5F41F3C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82" y="5574407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03F3886-F4C1-A038-AE4F-F8C2DE13176F}"/>
              </a:ext>
            </a:extLst>
          </p:cNvPr>
          <p:cNvCxnSpPr>
            <a:cxnSpLocks/>
          </p:cNvCxnSpPr>
          <p:nvPr/>
        </p:nvCxnSpPr>
        <p:spPr>
          <a:xfrm>
            <a:off x="8352176" y="3145160"/>
            <a:ext cx="553674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19C1B75-7F89-A7BD-C700-754EB5EC570F}"/>
              </a:ext>
            </a:extLst>
          </p:cNvPr>
          <p:cNvCxnSpPr>
            <a:cxnSpLocks/>
            <a:stCxn id="56" idx="3"/>
            <a:endCxn id="63" idx="2"/>
          </p:cNvCxnSpPr>
          <p:nvPr/>
        </p:nvCxnSpPr>
        <p:spPr>
          <a:xfrm flipV="1">
            <a:off x="8352176" y="3962762"/>
            <a:ext cx="529749" cy="1143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A4F9FF5-98A2-B1F3-647D-9DC5A242529E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8352178" y="4897188"/>
            <a:ext cx="526017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5A7557B-408B-7B5E-E2CD-4E8B298B1DD2}"/>
              </a:ext>
            </a:extLst>
          </p:cNvPr>
          <p:cNvCxnSpPr>
            <a:stCxn id="68" idx="3"/>
            <a:endCxn id="57" idx="1"/>
          </p:cNvCxnSpPr>
          <p:nvPr/>
        </p:nvCxnSpPr>
        <p:spPr>
          <a:xfrm flipV="1">
            <a:off x="5620087" y="3028337"/>
            <a:ext cx="533477" cy="38658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E946841-896E-0256-766C-CBEE526683E3}"/>
              </a:ext>
            </a:extLst>
          </p:cNvPr>
          <p:cNvCxnSpPr>
            <a:stCxn id="68" idx="3"/>
            <a:endCxn id="58" idx="1"/>
          </p:cNvCxnSpPr>
          <p:nvPr/>
        </p:nvCxnSpPr>
        <p:spPr>
          <a:xfrm>
            <a:off x="5620087" y="3414925"/>
            <a:ext cx="533477" cy="148226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D555C9D-B57C-803E-AC3F-5450013ED6B7}"/>
              </a:ext>
            </a:extLst>
          </p:cNvPr>
          <p:cNvCxnSpPr>
            <a:stCxn id="55" idx="3"/>
            <a:endCxn id="56" idx="1"/>
          </p:cNvCxnSpPr>
          <p:nvPr/>
        </p:nvCxnSpPr>
        <p:spPr>
          <a:xfrm flipV="1">
            <a:off x="5620087" y="3974195"/>
            <a:ext cx="533476" cy="572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2C2C4BF-CF50-0AF7-67AE-699E1DB9E1AB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5620087" y="4547107"/>
            <a:ext cx="529747" cy="5161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A6056DA-E5B9-28DF-2FB6-15FF2DDF4E14}"/>
              </a:ext>
            </a:extLst>
          </p:cNvPr>
          <p:cNvCxnSpPr>
            <a:stCxn id="54" idx="3"/>
            <a:endCxn id="68" idx="1"/>
          </p:cNvCxnSpPr>
          <p:nvPr/>
        </p:nvCxnSpPr>
        <p:spPr>
          <a:xfrm flipV="1">
            <a:off x="3187646" y="3414925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46F2C8-73D9-3E16-C00E-B6289221912B}"/>
              </a:ext>
            </a:extLst>
          </p:cNvPr>
          <p:cNvCxnSpPr>
            <a:stCxn id="53" idx="3"/>
            <a:endCxn id="55" idx="1"/>
          </p:cNvCxnSpPr>
          <p:nvPr/>
        </p:nvCxnSpPr>
        <p:spPr>
          <a:xfrm flipV="1">
            <a:off x="3187646" y="4547107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ultiple users silhouette - Free people icons">
            <a:extLst>
              <a:ext uri="{FF2B5EF4-FFF2-40B4-BE49-F238E27FC236}">
                <a16:creationId xmlns:a16="http://schemas.microsoft.com/office/drawing/2014/main" id="{FDC4843E-5493-696B-7E6D-5D464F462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59" y="4298610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er (computing) - Wikipedia">
            <a:extLst>
              <a:ext uri="{FF2B5EF4-FFF2-40B4-BE49-F238E27FC236}">
                <a16:creationId xmlns:a16="http://schemas.microsoft.com/office/drawing/2014/main" id="{56C38037-978E-1523-304B-7C90759E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55" y="3138088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84CD745-59CC-0470-1258-0789D0C08E24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1162888" y="3418574"/>
            <a:ext cx="497962" cy="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696240-4086-1444-6F49-0323740BB048}"/>
              </a:ext>
            </a:extLst>
          </p:cNvPr>
          <p:cNvCxnSpPr>
            <a:cxnSpLocks/>
          </p:cNvCxnSpPr>
          <p:nvPr/>
        </p:nvCxnSpPr>
        <p:spPr>
          <a:xfrm>
            <a:off x="1236692" y="4595588"/>
            <a:ext cx="4241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Authentication icon PNG and SVG Vector Free Download">
            <a:extLst>
              <a:ext uri="{FF2B5EF4-FFF2-40B4-BE49-F238E27FC236}">
                <a16:creationId xmlns:a16="http://schemas.microsoft.com/office/drawing/2014/main" id="{4793F706-867C-2C5B-F8C9-6BDAB486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088" y="1866577"/>
            <a:ext cx="395308" cy="44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sql server">
            <a:extLst>
              <a:ext uri="{FF2B5EF4-FFF2-40B4-BE49-F238E27FC236}">
                <a16:creationId xmlns:a16="http://schemas.microsoft.com/office/drawing/2014/main" id="{BF0179D8-C105-BC7C-A48A-CEA465436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018" y="3688969"/>
            <a:ext cx="665267" cy="5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770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Tye: Demo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tr-TR" sz="4800" i="1" dirty="0">
              <a:solidFill>
                <a:srgbClr val="C0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tr-TR" sz="12000" i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DEMO..!</a:t>
            </a:r>
            <a:endParaRPr lang="en-US" sz="12000" i="1" dirty="0">
              <a:solidFill>
                <a:srgbClr val="C0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065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Tye: Shortcomings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6363" cy="4351338"/>
          </a:xfrm>
        </p:spPr>
        <p:txBody>
          <a:bodyPr/>
          <a:lstStyle/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Slow start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(every time builds all): 60-70 seconds to run 10 services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only run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locally</a:t>
            </a:r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Simple UI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No control on services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 way to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stop / restart a single service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manually (only stop all)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 information about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internals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services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Lack of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documentation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60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Tye: Shortcomings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434890-F5D9-3BD8-2C5D-E62B38E20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919049" cy="49406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62CB1E-08B1-6BA7-0A54-ACEE88C2628C}"/>
              </a:ext>
            </a:extLst>
          </p:cNvPr>
          <p:cNvSpPr txBox="1"/>
          <p:nvPr/>
        </p:nvSpPr>
        <p:spPr>
          <a:xfrm>
            <a:off x="6434752" y="3429000"/>
            <a:ext cx="5389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No </a:t>
            </a:r>
            <a:r>
              <a:rPr lang="tr-TR" sz="2800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active development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on GitHub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7404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22627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Solution Runner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67745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Solution Runner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5D6ABC-AF7E-3211-9BCA-2A12F2A2B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tr-TR" sz="4800" i="1" dirty="0">
              <a:solidFill>
                <a:srgbClr val="C0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tr-TR" sz="12000" i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DEMO..!</a:t>
            </a:r>
            <a:endParaRPr lang="en-US" sz="12000" i="1" dirty="0">
              <a:solidFill>
                <a:srgbClr val="C0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5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Me: Halil İbrahim Kalkan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7EA17F0-F0DC-E07D-55A4-19A837F82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99202"/>
            <a:ext cx="2349905" cy="574845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2F89AF3B-EBD2-0423-64F3-4822FFF0C3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74845" cy="574845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6FE70F93-F185-2114-3B33-2DBF0B0AD6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21" y="2445727"/>
            <a:ext cx="570524" cy="570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B6F50F-0ACE-B34B-9C4B-4C382BA9B8CA}"/>
              </a:ext>
            </a:extLst>
          </p:cNvPr>
          <p:cNvSpPr txBox="1"/>
          <p:nvPr/>
        </p:nvSpPr>
        <p:spPr>
          <a:xfrm>
            <a:off x="1593619" y="1793444"/>
            <a:ext cx="629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2007, Computer Engineering, </a:t>
            </a:r>
            <a:r>
              <a:rPr lang="en-US" dirty="0" err="1"/>
              <a:t>Sakarya</a:t>
            </a:r>
            <a:r>
              <a:rPr lang="en-US" dirty="0"/>
              <a:t> University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22F27A-60ED-6AED-27F0-2AAEF61BE66E}"/>
              </a:ext>
            </a:extLst>
          </p:cNvPr>
          <p:cNvSpPr txBox="1"/>
          <p:nvPr/>
        </p:nvSpPr>
        <p:spPr>
          <a:xfrm>
            <a:off x="1593618" y="2546323"/>
            <a:ext cx="726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2007 - 2015: Software developer, software architect, team leader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A7E45-FD16-64DE-F20B-CA75D30D3E9A}"/>
              </a:ext>
            </a:extLst>
          </p:cNvPr>
          <p:cNvSpPr txBox="1"/>
          <p:nvPr/>
        </p:nvSpPr>
        <p:spPr>
          <a:xfrm>
            <a:off x="3399890" y="3401958"/>
            <a:ext cx="556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2016 - ∞: Co-founder, software architect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BAEA4F-0156-9F75-A256-C1E38BB23E5C}"/>
              </a:ext>
            </a:extLst>
          </p:cNvPr>
          <p:cNvSpPr txBox="1"/>
          <p:nvPr/>
        </p:nvSpPr>
        <p:spPr>
          <a:xfrm>
            <a:off x="2703444" y="4239531"/>
            <a:ext cx="615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2013 - ∞: Lead developer of the open source ABP Framework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DE0B14-485A-9ED9-8F61-00E6F7BB36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07716"/>
            <a:ext cx="570524" cy="5705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4DEBBC-8835-939C-11E7-3B30C54E9CE4}"/>
              </a:ext>
            </a:extLst>
          </p:cNvPr>
          <p:cNvSpPr txBox="1"/>
          <p:nvPr/>
        </p:nvSpPr>
        <p:spPr>
          <a:xfrm>
            <a:off x="1523382" y="5006151"/>
            <a:ext cx="744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Multi-threading, distributed systems, OOP, DDD, software architectures.. etc.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2FBA65-A644-1E60-CEC9-19A1C91C24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7753" y="390996"/>
            <a:ext cx="3027844" cy="6177614"/>
          </a:xfrm>
          <a:prstGeom prst="rect">
            <a:avLst/>
          </a:prstGeom>
        </p:spPr>
      </p:pic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68C2DE39-FD60-342E-CB34-A01B8DA491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62755"/>
            <a:ext cx="570524" cy="5705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B93B491-21EE-AC3B-FCE5-0C2803BA89AC}"/>
              </a:ext>
            </a:extLst>
          </p:cNvPr>
          <p:cNvSpPr txBox="1"/>
          <p:nvPr/>
        </p:nvSpPr>
        <p:spPr>
          <a:xfrm>
            <a:off x="1523382" y="5763351"/>
            <a:ext cx="687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Highly active coder, mostly open source.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67CD63F2-CF85-66B5-F6E9-9D827FC05E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88110"/>
            <a:ext cx="1776130" cy="47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906135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647554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126704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27134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41461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10211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95767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63764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960361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2038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Difficuties of a microservice development environment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Project Tye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(with demo)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Solution Runner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(with demo)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Kubernetes Tunneling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(with demo)</a:t>
            </a: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78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8548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35997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0997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323818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3928426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11148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458474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918954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299248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1887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DIFFICULTIES OF A MICROSERVICE DEVELOPMENT ENVIRONMENT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77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Typical Microservice Solution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9F446E-30DD-E319-0078-22FFE0141F7D}"/>
              </a:ext>
            </a:extLst>
          </p:cNvPr>
          <p:cNvSpPr/>
          <p:nvPr/>
        </p:nvSpPr>
        <p:spPr>
          <a:xfrm>
            <a:off x="1660850" y="4273982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Public Web Site</a:t>
            </a:r>
          </a:p>
          <a:p>
            <a:pPr algn="ctr"/>
            <a:r>
              <a:rPr lang="en-US" sz="1600" dirty="0"/>
              <a:t>(MVC)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99F1BEC-4A7E-6E7D-4767-DD0E7A7281C8}"/>
              </a:ext>
            </a:extLst>
          </p:cNvPr>
          <p:cNvSpPr/>
          <p:nvPr/>
        </p:nvSpPr>
        <p:spPr>
          <a:xfrm>
            <a:off x="1660850" y="3141800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Backend Admin Application (</a:t>
            </a:r>
            <a:r>
              <a:rPr lang="tr-TR" sz="1400"/>
              <a:t>SPA</a:t>
            </a:r>
            <a:r>
              <a:rPr lang="en-US" sz="1400"/>
              <a:t>)</a:t>
            </a:r>
            <a:endParaRPr lang="en-US" sz="1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E524165-272C-FC6E-3DEF-6FA2FD8DE917}"/>
              </a:ext>
            </a:extLst>
          </p:cNvPr>
          <p:cNvSpPr/>
          <p:nvPr/>
        </p:nvSpPr>
        <p:spPr>
          <a:xfrm>
            <a:off x="3717397" y="4270270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Public Web Site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EF6B298-9E72-C264-4EFA-3B15A49FA654}"/>
              </a:ext>
            </a:extLst>
          </p:cNvPr>
          <p:cNvSpPr/>
          <p:nvPr/>
        </p:nvSpPr>
        <p:spPr>
          <a:xfrm>
            <a:off x="6153563" y="3697358"/>
            <a:ext cx="2198613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Ordering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AA008B-B233-597A-C9C6-3836AF12E023}"/>
              </a:ext>
            </a:extLst>
          </p:cNvPr>
          <p:cNvSpPr/>
          <p:nvPr/>
        </p:nvSpPr>
        <p:spPr>
          <a:xfrm>
            <a:off x="6153564" y="2751500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Product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393389E-4960-1DDF-9BF1-EC13FB11713C}"/>
              </a:ext>
            </a:extLst>
          </p:cNvPr>
          <p:cNvSpPr/>
          <p:nvPr/>
        </p:nvSpPr>
        <p:spPr>
          <a:xfrm>
            <a:off x="6153564" y="4620351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Identity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FEEFE38-238F-812E-BE3D-569614C58D8C}"/>
              </a:ext>
            </a:extLst>
          </p:cNvPr>
          <p:cNvSpPr/>
          <p:nvPr/>
        </p:nvSpPr>
        <p:spPr>
          <a:xfrm>
            <a:off x="3717397" y="1810700"/>
            <a:ext cx="4634779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</a:p>
        </p:txBody>
      </p:sp>
      <p:pic>
        <p:nvPicPr>
          <p:cNvPr id="60" name="Picture 6" descr="Image result for mongodb">
            <a:extLst>
              <a:ext uri="{FF2B5EF4-FFF2-40B4-BE49-F238E27FC236}">
                <a16:creationId xmlns:a16="http://schemas.microsoft.com/office/drawing/2014/main" id="{503AB696-8B69-3D18-8549-71E556E3E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040" y="3551640"/>
            <a:ext cx="881543" cy="88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Image result for sql server">
            <a:extLst>
              <a:ext uri="{FF2B5EF4-FFF2-40B4-BE49-F238E27FC236}">
                <a16:creationId xmlns:a16="http://schemas.microsoft.com/office/drawing/2014/main" id="{57D149FB-AC48-93ED-9F34-259F9D2B5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6" y="4609663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Image result for sql server">
            <a:extLst>
              <a:ext uri="{FF2B5EF4-FFF2-40B4-BE49-F238E27FC236}">
                <a16:creationId xmlns:a16="http://schemas.microsoft.com/office/drawing/2014/main" id="{094AC15A-D530-E2F7-2DA2-56B36D81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6" y="2758993"/>
            <a:ext cx="665267" cy="5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FA699CE6-B957-4823-EBA4-2B7B5019091A}"/>
              </a:ext>
            </a:extLst>
          </p:cNvPr>
          <p:cNvSpPr/>
          <p:nvPr/>
        </p:nvSpPr>
        <p:spPr>
          <a:xfrm rot="5400000" flipH="1">
            <a:off x="8034027" y="3599398"/>
            <a:ext cx="2422524" cy="726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/>
              <a:t>    </a:t>
            </a:r>
            <a:r>
              <a:rPr lang="en-US" dirty="0"/>
              <a:t>Event Bus</a:t>
            </a:r>
          </a:p>
        </p:txBody>
      </p:sp>
      <p:pic>
        <p:nvPicPr>
          <p:cNvPr id="64" name="Picture 2" descr="Image result for rabbitmq logo">
            <a:extLst>
              <a:ext uri="{FF2B5EF4-FFF2-40B4-BE49-F238E27FC236}">
                <a16:creationId xmlns:a16="http://schemas.microsoft.com/office/drawing/2014/main" id="{CA0212F7-2196-DC04-8D40-758EAB14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676" y="4256888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778689D4-8E9B-EE6F-397E-5907F5E85918}"/>
              </a:ext>
            </a:extLst>
          </p:cNvPr>
          <p:cNvSpPr txBox="1"/>
          <p:nvPr/>
        </p:nvSpPr>
        <p:spPr>
          <a:xfrm>
            <a:off x="8880629" y="4901631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RabbitMQ</a:t>
            </a:r>
          </a:p>
        </p:txBody>
      </p:sp>
      <p:pic>
        <p:nvPicPr>
          <p:cNvPr id="67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CE3CD3D8-9CC5-A6C5-0B21-8774149B0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589" y="4287257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7D068772-3C24-4840-1183-0214EDD4B537}"/>
              </a:ext>
            </a:extLst>
          </p:cNvPr>
          <p:cNvSpPr/>
          <p:nvPr/>
        </p:nvSpPr>
        <p:spPr>
          <a:xfrm>
            <a:off x="3717397" y="3138088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Backend App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pic>
        <p:nvPicPr>
          <p:cNvPr id="69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34A661D2-3D60-17CD-BC65-D878D9682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589" y="3155075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F255BC1C-5D6F-6546-E45B-1AA15785FB4D}"/>
              </a:ext>
            </a:extLst>
          </p:cNvPr>
          <p:cNvSpPr/>
          <p:nvPr/>
        </p:nvSpPr>
        <p:spPr>
          <a:xfrm>
            <a:off x="5002194" y="5512269"/>
            <a:ext cx="2198612" cy="690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(Log Database)</a:t>
            </a:r>
          </a:p>
        </p:txBody>
      </p:sp>
      <p:pic>
        <p:nvPicPr>
          <p:cNvPr id="73" name="Picture 8" descr="Image result for elasticsearch logo">
            <a:extLst>
              <a:ext uri="{FF2B5EF4-FFF2-40B4-BE49-F238E27FC236}">
                <a16:creationId xmlns:a16="http://schemas.microsoft.com/office/drawing/2014/main" id="{1F3680A2-0DB2-3016-4F07-235AB475E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593" y="5517091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3B5A60B9-D381-A434-CBD7-253D3FC31428}"/>
              </a:ext>
            </a:extLst>
          </p:cNvPr>
          <p:cNvSpPr/>
          <p:nvPr/>
        </p:nvSpPr>
        <p:spPr>
          <a:xfrm>
            <a:off x="7459229" y="5512269"/>
            <a:ext cx="2149424" cy="6907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(Data Visualization)</a:t>
            </a:r>
          </a:p>
        </p:txBody>
      </p:sp>
      <p:pic>
        <p:nvPicPr>
          <p:cNvPr id="75" name="Picture 10" descr="Image result for kibana logo">
            <a:extLst>
              <a:ext uri="{FF2B5EF4-FFF2-40B4-BE49-F238E27FC236}">
                <a16:creationId xmlns:a16="http://schemas.microsoft.com/office/drawing/2014/main" id="{93B8E39C-5877-8B46-51A8-9706D6319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060" y="5465207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47C4678A-BC8A-89F9-5CCA-2E376A9717EE}"/>
              </a:ext>
            </a:extLst>
          </p:cNvPr>
          <p:cNvSpPr/>
          <p:nvPr/>
        </p:nvSpPr>
        <p:spPr>
          <a:xfrm>
            <a:off x="2569753" y="5512268"/>
            <a:ext cx="2174018" cy="6907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(Distributed Cache)</a:t>
            </a:r>
          </a:p>
        </p:txBody>
      </p:sp>
      <p:pic>
        <p:nvPicPr>
          <p:cNvPr id="77" name="Picture 12" descr="Image result for redis logo">
            <a:extLst>
              <a:ext uri="{FF2B5EF4-FFF2-40B4-BE49-F238E27FC236}">
                <a16:creationId xmlns:a16="http://schemas.microsoft.com/office/drawing/2014/main" id="{86123CB2-EA3D-9CE8-FC1A-DC5F41F3C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82" y="5574407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03F3886-F4C1-A038-AE4F-F8C2DE13176F}"/>
              </a:ext>
            </a:extLst>
          </p:cNvPr>
          <p:cNvCxnSpPr>
            <a:cxnSpLocks/>
          </p:cNvCxnSpPr>
          <p:nvPr/>
        </p:nvCxnSpPr>
        <p:spPr>
          <a:xfrm>
            <a:off x="8352176" y="3145160"/>
            <a:ext cx="553674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19C1B75-7F89-A7BD-C700-754EB5EC570F}"/>
              </a:ext>
            </a:extLst>
          </p:cNvPr>
          <p:cNvCxnSpPr>
            <a:cxnSpLocks/>
            <a:stCxn id="56" idx="3"/>
            <a:endCxn id="63" idx="2"/>
          </p:cNvCxnSpPr>
          <p:nvPr/>
        </p:nvCxnSpPr>
        <p:spPr>
          <a:xfrm flipV="1">
            <a:off x="8352176" y="3962762"/>
            <a:ext cx="529749" cy="1143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A4F9FF5-98A2-B1F3-647D-9DC5A242529E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8352178" y="4897188"/>
            <a:ext cx="526017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5A7557B-408B-7B5E-E2CD-4E8B298B1DD2}"/>
              </a:ext>
            </a:extLst>
          </p:cNvPr>
          <p:cNvCxnSpPr>
            <a:stCxn id="68" idx="3"/>
            <a:endCxn id="57" idx="1"/>
          </p:cNvCxnSpPr>
          <p:nvPr/>
        </p:nvCxnSpPr>
        <p:spPr>
          <a:xfrm flipV="1">
            <a:off x="5620087" y="3028337"/>
            <a:ext cx="533477" cy="38658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E946841-896E-0256-766C-CBEE526683E3}"/>
              </a:ext>
            </a:extLst>
          </p:cNvPr>
          <p:cNvCxnSpPr>
            <a:stCxn id="68" idx="3"/>
            <a:endCxn id="58" idx="1"/>
          </p:cNvCxnSpPr>
          <p:nvPr/>
        </p:nvCxnSpPr>
        <p:spPr>
          <a:xfrm>
            <a:off x="5620087" y="3414925"/>
            <a:ext cx="533477" cy="148226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D555C9D-B57C-803E-AC3F-5450013ED6B7}"/>
              </a:ext>
            </a:extLst>
          </p:cNvPr>
          <p:cNvCxnSpPr>
            <a:stCxn id="55" idx="3"/>
            <a:endCxn id="56" idx="1"/>
          </p:cNvCxnSpPr>
          <p:nvPr/>
        </p:nvCxnSpPr>
        <p:spPr>
          <a:xfrm flipV="1">
            <a:off x="5620087" y="3974195"/>
            <a:ext cx="533476" cy="572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2C2C4BF-CF50-0AF7-67AE-699E1DB9E1AB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5620087" y="4547107"/>
            <a:ext cx="529747" cy="5161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A6056DA-E5B9-28DF-2FB6-15FF2DDF4E14}"/>
              </a:ext>
            </a:extLst>
          </p:cNvPr>
          <p:cNvCxnSpPr>
            <a:stCxn id="54" idx="3"/>
            <a:endCxn id="68" idx="1"/>
          </p:cNvCxnSpPr>
          <p:nvPr/>
        </p:nvCxnSpPr>
        <p:spPr>
          <a:xfrm flipV="1">
            <a:off x="3187646" y="3414925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46F2C8-73D9-3E16-C00E-B6289221912B}"/>
              </a:ext>
            </a:extLst>
          </p:cNvPr>
          <p:cNvCxnSpPr>
            <a:stCxn id="53" idx="3"/>
            <a:endCxn id="55" idx="1"/>
          </p:cNvCxnSpPr>
          <p:nvPr/>
        </p:nvCxnSpPr>
        <p:spPr>
          <a:xfrm flipV="1">
            <a:off x="3187646" y="4547107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ultiple users silhouette - Free people icons">
            <a:extLst>
              <a:ext uri="{FF2B5EF4-FFF2-40B4-BE49-F238E27FC236}">
                <a16:creationId xmlns:a16="http://schemas.microsoft.com/office/drawing/2014/main" id="{FDC4843E-5493-696B-7E6D-5D464F462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59" y="4298610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er (computing) - Wikipedia">
            <a:extLst>
              <a:ext uri="{FF2B5EF4-FFF2-40B4-BE49-F238E27FC236}">
                <a16:creationId xmlns:a16="http://schemas.microsoft.com/office/drawing/2014/main" id="{56C38037-978E-1523-304B-7C90759E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55" y="3138088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84CD745-59CC-0470-1258-0789D0C08E24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1162888" y="3418574"/>
            <a:ext cx="497962" cy="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696240-4086-1444-6F49-0323740BB048}"/>
              </a:ext>
            </a:extLst>
          </p:cNvPr>
          <p:cNvCxnSpPr>
            <a:cxnSpLocks/>
          </p:cNvCxnSpPr>
          <p:nvPr/>
        </p:nvCxnSpPr>
        <p:spPr>
          <a:xfrm>
            <a:off x="1236692" y="4595588"/>
            <a:ext cx="4241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Authentication icon PNG and SVG Vector Free Download">
            <a:extLst>
              <a:ext uri="{FF2B5EF4-FFF2-40B4-BE49-F238E27FC236}">
                <a16:creationId xmlns:a16="http://schemas.microsoft.com/office/drawing/2014/main" id="{4793F706-867C-2C5B-F8C9-6BDAB486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088" y="1866577"/>
            <a:ext cx="395308" cy="44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18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5" grpId="0"/>
      <p:bldP spid="68" grpId="0" animBg="1"/>
      <p:bldP spid="72" grpId="0" animBg="1"/>
      <p:bldP spid="74" grpId="0" animBg="1"/>
      <p:bldP spid="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36DA10C-99A7-DA8D-B3E9-53FC19E260BE}"/>
              </a:ext>
            </a:extLst>
          </p:cNvPr>
          <p:cNvSpPr/>
          <p:nvPr/>
        </p:nvSpPr>
        <p:spPr>
          <a:xfrm>
            <a:off x="7311118" y="1610192"/>
            <a:ext cx="2836630" cy="4938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0CE1E9-B6BD-7005-B620-1EDC0D728316}"/>
              </a:ext>
            </a:extLst>
          </p:cNvPr>
          <p:cNvSpPr/>
          <p:nvPr/>
        </p:nvSpPr>
        <p:spPr>
          <a:xfrm>
            <a:off x="838200" y="1610922"/>
            <a:ext cx="2951898" cy="493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How to run a single service locally?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B0FA39-1E6D-A2EB-D3A2-92361A5E8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360" y="2482241"/>
            <a:ext cx="2707578" cy="1792986"/>
          </a:xfrm>
          <a:prstGeom prst="rect">
            <a:avLst/>
          </a:prstGeom>
        </p:spPr>
      </p:pic>
      <p:pic>
        <p:nvPicPr>
          <p:cNvPr id="8" name="Picture 4" descr="Image result for sql server">
            <a:extLst>
              <a:ext uri="{FF2B5EF4-FFF2-40B4-BE49-F238E27FC236}">
                <a16:creationId xmlns:a16="http://schemas.microsoft.com/office/drawing/2014/main" id="{16E2F506-F280-6A01-7448-DE6CB6F40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382" y="5862991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rabbitmq logo">
            <a:extLst>
              <a:ext uri="{FF2B5EF4-FFF2-40B4-BE49-F238E27FC236}">
                <a16:creationId xmlns:a16="http://schemas.microsoft.com/office/drawing/2014/main" id="{0E375C1B-63D8-3A19-0DB1-02BB9B4B1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077" y="4933931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elasticsearch logo">
            <a:extLst>
              <a:ext uri="{FF2B5EF4-FFF2-40B4-BE49-F238E27FC236}">
                <a16:creationId xmlns:a16="http://schemas.microsoft.com/office/drawing/2014/main" id="{957D11BC-2593-67D9-64BB-0186ABD75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974" y="4877312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kibana logo">
            <a:extLst>
              <a:ext uri="{FF2B5EF4-FFF2-40B4-BE49-F238E27FC236}">
                <a16:creationId xmlns:a16="http://schemas.microsoft.com/office/drawing/2014/main" id="{0F30A177-8AB7-1153-8666-33C9E5B64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974" y="5368678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Image result for redis logo">
            <a:extLst>
              <a:ext uri="{FF2B5EF4-FFF2-40B4-BE49-F238E27FC236}">
                <a16:creationId xmlns:a16="http://schemas.microsoft.com/office/drawing/2014/main" id="{0C015E5A-90BE-4551-0DC6-CB920A3A8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6" y="6035190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AA27E7A-0C4B-26D9-E83C-6A4215C96A15}"/>
              </a:ext>
            </a:extLst>
          </p:cNvPr>
          <p:cNvSpPr/>
          <p:nvPr/>
        </p:nvSpPr>
        <p:spPr>
          <a:xfrm>
            <a:off x="7439382" y="2087610"/>
            <a:ext cx="2588534" cy="343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F874DF-6316-73F8-3F72-2C37EE9742B9}"/>
              </a:ext>
            </a:extLst>
          </p:cNvPr>
          <p:cNvSpPr/>
          <p:nvPr/>
        </p:nvSpPr>
        <p:spPr>
          <a:xfrm>
            <a:off x="7439382" y="2961746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Customer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9F1B91-5D0D-D6E8-AED8-DA8C7982A414}"/>
              </a:ext>
            </a:extLst>
          </p:cNvPr>
          <p:cNvSpPr/>
          <p:nvPr/>
        </p:nvSpPr>
        <p:spPr>
          <a:xfrm>
            <a:off x="7439382" y="2524678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Product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65365A-0A2B-7109-062E-DDA5D4BC0B24}"/>
              </a:ext>
            </a:extLst>
          </p:cNvPr>
          <p:cNvSpPr txBox="1"/>
          <p:nvPr/>
        </p:nvSpPr>
        <p:spPr>
          <a:xfrm>
            <a:off x="838200" y="1638000"/>
            <a:ext cx="295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LOCAL DEVELOPER MACHINE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46E9ED-E185-E824-74E6-551C00AEC7F2}"/>
              </a:ext>
            </a:extLst>
          </p:cNvPr>
          <p:cNvSpPr txBox="1"/>
          <p:nvPr/>
        </p:nvSpPr>
        <p:spPr>
          <a:xfrm>
            <a:off x="7414728" y="1627658"/>
            <a:ext cx="25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DEPENDENCIES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3C699D-58F0-88EA-6EFC-A565370D8D35}"/>
              </a:ext>
            </a:extLst>
          </p:cNvPr>
          <p:cNvCxnSpPr>
            <a:stCxn id="7" idx="2"/>
          </p:cNvCxnSpPr>
          <p:nvPr/>
        </p:nvCxnSpPr>
        <p:spPr>
          <a:xfrm>
            <a:off x="2314149" y="4275227"/>
            <a:ext cx="0" cy="54057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19EB6BE-206A-4CBF-C6B0-3B2BDA38052C}"/>
              </a:ext>
            </a:extLst>
          </p:cNvPr>
          <p:cNvSpPr txBox="1"/>
          <p:nvPr/>
        </p:nvSpPr>
        <p:spPr>
          <a:xfrm>
            <a:off x="2379210" y="4346398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Run locally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C5DB98-3CC0-75FC-B1D2-832671CFFEA3}"/>
              </a:ext>
            </a:extLst>
          </p:cNvPr>
          <p:cNvSpPr/>
          <p:nvPr/>
        </p:nvSpPr>
        <p:spPr>
          <a:xfrm>
            <a:off x="7439382" y="3835882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Identity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D44C74-A394-3332-9FDB-056059AE25A5}"/>
              </a:ext>
            </a:extLst>
          </p:cNvPr>
          <p:cNvSpPr/>
          <p:nvPr/>
        </p:nvSpPr>
        <p:spPr>
          <a:xfrm>
            <a:off x="7439382" y="3398814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Saas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1B41EF-0FB0-422E-7E61-9996E97963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357" y="4812699"/>
            <a:ext cx="2707575" cy="15682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13872B-F2D9-7522-D6DC-D3AEEAD19396}"/>
              </a:ext>
            </a:extLst>
          </p:cNvPr>
          <p:cNvSpPr txBox="1"/>
          <p:nvPr/>
        </p:nvSpPr>
        <p:spPr>
          <a:xfrm>
            <a:off x="978151" y="1996990"/>
            <a:ext cx="2676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FFF00"/>
                </a:solidFill>
              </a:rPr>
              <a:t>ORDERING SERVICE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B4E4C8-8AC8-1EA7-07E1-F96AE5C919BF}"/>
              </a:ext>
            </a:extLst>
          </p:cNvPr>
          <p:cNvSpPr/>
          <p:nvPr/>
        </p:nvSpPr>
        <p:spPr>
          <a:xfrm>
            <a:off x="7440874" y="4268623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i="1" dirty="0">
                <a:solidFill>
                  <a:schemeClr val="tx1"/>
                </a:solidFill>
              </a:rPr>
              <a:t>...other services...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AF21B91-921D-5535-0667-6CA3C16ADD86}"/>
              </a:ext>
            </a:extLst>
          </p:cNvPr>
          <p:cNvSpPr/>
          <p:nvPr/>
        </p:nvSpPr>
        <p:spPr>
          <a:xfrm>
            <a:off x="3799525" y="1655961"/>
            <a:ext cx="3502166" cy="38567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36456CB-B5F9-00B4-CC25-F2138D3DA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6496" y="2458655"/>
            <a:ext cx="3088223" cy="2321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make all these running </a:t>
            </a:r>
            <a:r>
              <a:rPr lang="tr-TR" sz="32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easily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...?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80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13" grpId="0" animBg="1"/>
      <p:bldP spid="15" grpId="0" animBg="1"/>
      <p:bldP spid="16" grpId="0" animBg="1"/>
      <p:bldP spid="17" grpId="0"/>
      <p:bldP spid="18" grpId="0"/>
      <p:bldP spid="21" grpId="0"/>
      <p:bldP spid="3" grpId="0" animBg="1"/>
      <p:bldP spid="4" grpId="0" animBg="1"/>
      <p:bldP spid="14" grpId="0"/>
      <p:bldP spid="19" grpId="0" animBg="1"/>
      <p:bldP spid="25" grpId="0" animBg="1"/>
      <p:bldP spid="2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PROJECT TYE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55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tr-TR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Project Tye</a:t>
            </a:r>
            <a: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(by Microsoft)</a:t>
            </a:r>
            <a:br>
              <a:rPr lang="tr-TR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2800" i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https://github.com/dotnet/tye</a:t>
            </a:r>
            <a:r>
              <a:rPr lang="tr-TR" sz="28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b="1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«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Tye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is a tool that makes developing, testing, and deploying microservices and distributed applications easier.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»</a:t>
            </a:r>
          </a:p>
          <a:p>
            <a:pPr marL="0" indent="0">
              <a:buNone/>
            </a:pPr>
            <a:r>
              <a:rPr lang="tr-TR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Tye Can: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Simplify microservices development </a:t>
            </a:r>
            <a:r>
              <a:rPr lang="en-US" sz="2400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by making it easy to: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Run many services </a:t>
            </a:r>
            <a:r>
              <a:rPr lang="en-US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with one command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Use </a:t>
            </a:r>
            <a:r>
              <a:rPr lang="en-US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dependencies </a:t>
            </a:r>
            <a:r>
              <a:rPr lang="en-US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in containers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Discover addresses</a:t>
            </a:r>
            <a:r>
              <a:rPr lang="en-US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 of other services using simple conventions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Deploy </a:t>
            </a:r>
            <a:r>
              <a:rPr lang="en-US" sz="2400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.NET applications </a:t>
            </a:r>
            <a:r>
              <a:rPr lang="en-US" sz="2400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to Kubernetes</a:t>
            </a:r>
            <a:r>
              <a:rPr lang="en-US" sz="2400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 by: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Automatically </a:t>
            </a:r>
            <a:r>
              <a:rPr lang="en-US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containerizing .NET applications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Generating Kubernetes manifests </a:t>
            </a:r>
            <a:r>
              <a:rPr lang="en-US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with minimal knowledge or configuration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2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Tye: Components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6363" cy="4351338"/>
          </a:xfrm>
        </p:spPr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tye.yaml file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Tye CLI (Command-Line Interface)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Tye Dashboard</a:t>
            </a:r>
          </a:p>
        </p:txBody>
      </p:sp>
    </p:spTree>
    <p:extLst>
      <p:ext uri="{BB962C8B-B14F-4D97-AF65-F5344CB8AC3E}">
        <p14:creationId xmlns:p14="http://schemas.microsoft.com/office/powerpoint/2010/main" val="416974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554</Words>
  <Application>Microsoft Office PowerPoint</Application>
  <PresentationFormat>Widescreen</PresentationFormat>
  <Paragraphs>148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Euclid Circular B</vt:lpstr>
      <vt:lpstr>Office Theme</vt:lpstr>
      <vt:lpstr>KUBERNETES INTEGRATED MICROSERVICE DEVELOPMENT WITH ABP STUDIO</vt:lpstr>
      <vt:lpstr>About Me: Halil İbrahim Kalkan</vt:lpstr>
      <vt:lpstr>Agenda</vt:lpstr>
      <vt:lpstr>DIFFICULTIES OF A MICROSERVICE DEVELOPMENT ENVIRONMENT</vt:lpstr>
      <vt:lpstr>A Typical Microservice Solution</vt:lpstr>
      <vt:lpstr>How to run a single service locally?</vt:lpstr>
      <vt:lpstr>PROJECT TYE</vt:lpstr>
      <vt:lpstr>The Project Tye (by Microsoft) https://github.com/dotnet/tye </vt:lpstr>
      <vt:lpstr>Tye: Components</vt:lpstr>
      <vt:lpstr>tye.yaml</vt:lpstr>
      <vt:lpstr>Tye: CLI</vt:lpstr>
      <vt:lpstr>Tye: Dashboard http://localhost:8000 </vt:lpstr>
      <vt:lpstr>Demo: The Example Microservice Solution</vt:lpstr>
      <vt:lpstr>Tye: Demo</vt:lpstr>
      <vt:lpstr>Tye: Shortcomings</vt:lpstr>
      <vt:lpstr>Tye: Shortcomings</vt:lpstr>
      <vt:lpstr>ABP Studio</vt:lpstr>
      <vt:lpstr>ABP Studio: Solution Runner</vt:lpstr>
      <vt:lpstr>ABP Studio: Solution Runner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51</cp:revision>
  <dcterms:created xsi:type="dcterms:W3CDTF">2022-02-27T10:42:11Z</dcterms:created>
  <dcterms:modified xsi:type="dcterms:W3CDTF">2023-04-30T11:36:53Z</dcterms:modified>
</cp:coreProperties>
</file>