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EC4"/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2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 &amp; </a:t>
            </a:r>
            <a:r>
              <a:rPr lang="en-US" sz="2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Alper</a:t>
            </a:r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Ebiçoğlu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9964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42608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6478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2170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19722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2239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7594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File -&gt; New -&gt;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274796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layered solution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structure with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practices</a:t>
            </a:r>
          </a:p>
          <a:p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 and configure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your favorite libraries and tools. Search for the others…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your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automated tests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mocking database and other infrastructure.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modern, responsive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layouts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navigation, header, footer, toolbars… or apply a pre-built UI theme.</a:t>
            </a:r>
          </a:p>
          <a:p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Train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your developers how to use all these, or document..!</a:t>
            </a:r>
          </a:p>
          <a:p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already </a:t>
            </a:r>
            <a:r>
              <a:rPr lang="en-US" sz="2200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spent your weeks </a:t>
            </a: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before writing a single line of your business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7333F-FA67-5325-DD0D-9ED4E4DC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400800" cy="147637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AB1CC02-311E-45CD-F60A-96B7EBC15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262" y="1695947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EE11761-9070-2033-2551-2132C4D20F67}"/>
              </a:ext>
            </a:extLst>
          </p:cNvPr>
          <p:cNvSpPr/>
          <p:nvPr/>
        </p:nvSpPr>
        <p:spPr>
          <a:xfrm>
            <a:off x="7354957" y="1896614"/>
            <a:ext cx="1129084" cy="381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Template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207545-DE55-4CC3-7733-2267CFBF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8711"/>
            <a:ext cx="4273163" cy="2621167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4EB9AD3-1F26-963A-0FFF-E712785F7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5" y="2316102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8A95F85-598D-07E3-9B64-FA8B2DEF1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6" y="4054414"/>
            <a:ext cx="2615318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3B707D-484C-6A50-D38F-685407E995E7}"/>
              </a:ext>
            </a:extLst>
          </p:cNvPr>
          <p:cNvSpPr txBox="1"/>
          <p:nvPr/>
        </p:nvSpPr>
        <p:spPr>
          <a:xfrm>
            <a:off x="1027356" y="2018315"/>
            <a:ext cx="389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startup solution template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EE5578-F2F6-BCA6-3A02-A227BCB50B2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11363" y="3051660"/>
            <a:ext cx="35012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AF16FC-FA24-3621-E5AE-C1BAFF29488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11363" y="4789972"/>
            <a:ext cx="350128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66035B-B73D-1EFB-B658-7665AEBB2FA0}"/>
              </a:ext>
            </a:extLst>
          </p:cNvPr>
          <p:cNvSpPr txBox="1"/>
          <p:nvPr/>
        </p:nvSpPr>
        <p:spPr>
          <a:xfrm>
            <a:off x="5747338" y="2687885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C33D17-D38D-3E20-9E91-331E79D5DEBB}"/>
              </a:ext>
            </a:extLst>
          </p:cNvPr>
          <p:cNvSpPr txBox="1"/>
          <p:nvPr/>
        </p:nvSpPr>
        <p:spPr>
          <a:xfrm>
            <a:off x="5841917" y="4765562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649271-FE26-3CE3-5535-4855C0B9BCE8}"/>
              </a:ext>
            </a:extLst>
          </p:cNvPr>
          <p:cNvSpPr/>
          <p:nvPr/>
        </p:nvSpPr>
        <p:spPr>
          <a:xfrm>
            <a:off x="5516326" y="3711802"/>
            <a:ext cx="2502197" cy="4524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2060"/>
                </a:solidFill>
              </a:rPr>
              <a:t>a command-line utility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BF0ED-0132-8745-586B-D1A488502508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6767425" y="3057217"/>
            <a:ext cx="0" cy="65458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78183E-BFFA-8D13-F03B-F550C1C1C9C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767425" y="4164289"/>
            <a:ext cx="0" cy="6012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AWS EC2 and the Command Line in Data Science | by Chris  Dong | Towards Data Science">
            <a:extLst>
              <a:ext uri="{FF2B5EF4-FFF2-40B4-BE49-F238E27FC236}">
                <a16:creationId xmlns:a16="http://schemas.microsoft.com/office/drawing/2014/main" id="{06E765F7-2E9F-BFC5-3A6B-6773E4D2E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76" y="3749061"/>
            <a:ext cx="355076" cy="4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icrosoft Visual Studio - Vikipedi">
            <a:extLst>
              <a:ext uri="{FF2B5EF4-FFF2-40B4-BE49-F238E27FC236}">
                <a16:creationId xmlns:a16="http://schemas.microsoft.com/office/drawing/2014/main" id="{8782E0A1-0C6F-49D6-CA8A-8F44C6D2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40" y="4401694"/>
            <a:ext cx="761836" cy="76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67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Pains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 the solution template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up-to-date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Transfer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fixes and improvements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solutions to the template.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Also apply the same fix and improvements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the solutions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that solution template!</a:t>
            </a:r>
          </a:p>
        </p:txBody>
      </p:sp>
    </p:spTree>
    <p:extLst>
      <p:ext uri="{BB962C8B-B14F-4D97-AF65-F5344CB8AC3E}">
        <p14:creationId xmlns:p14="http://schemas.microsoft.com/office/powerpoint/2010/main" val="404245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Duplications across different solutions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fine-tuning 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abstracting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</a:t>
            </a:r>
            <a:r>
              <a:rPr lang="en-US" baseline="30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-party libraries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Classes, conventions, code-parts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similar in every project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Helpers,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 classes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extension methods, ASP.NET Core filters (exception handling, audit logging,…)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Generic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 features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multi-tenancy, BLOB storing, email sending,…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Generic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repositories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base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entities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unit of work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,…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contains know-how, not only for the business, but also related to the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97463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ASP.NET Boilerplate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75719-9DE0-3E3D-AE98-2F03C5A9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42" y="2003644"/>
            <a:ext cx="2819400" cy="172942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FAFDEE79-1EC3-0332-855D-668ABFA5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851" y="1683521"/>
            <a:ext cx="3048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C20961-2844-114C-E9E2-62FE392557D9}"/>
              </a:ext>
            </a:extLst>
          </p:cNvPr>
          <p:cNvSpPr txBox="1"/>
          <p:nvPr/>
        </p:nvSpPr>
        <p:spPr>
          <a:xfrm>
            <a:off x="8350193" y="2959871"/>
            <a:ext cx="33773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Web Application Framework</a:t>
            </a:r>
          </a:p>
          <a:p>
            <a:pPr algn="ctr"/>
            <a:r>
              <a:rPr lang="en-US" sz="1600" b="0" i="0" cap="all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A STRONG INFRASTRUCTURE FOR MODERN WEB APPLICATIONS</a:t>
            </a:r>
          </a:p>
        </p:txBody>
      </p:sp>
      <p:pic>
        <p:nvPicPr>
          <p:cNvPr id="1030" name="Picture 6" descr="NuGet ve .NET kitaplıkları | Microsoft Docs">
            <a:extLst>
              <a:ext uri="{FF2B5EF4-FFF2-40B4-BE49-F238E27FC236}">
                <a16:creationId xmlns:a16="http://schemas.microsoft.com/office/drawing/2014/main" id="{93882A58-B80F-9656-C103-2ED63B55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790" y="2368722"/>
            <a:ext cx="2284178" cy="69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575BA2-853C-B8C1-DC8A-EF49EBEAC518}"/>
              </a:ext>
            </a:extLst>
          </p:cNvPr>
          <p:cNvSpPr txBox="1"/>
          <p:nvPr/>
        </p:nvSpPr>
        <p:spPr>
          <a:xfrm>
            <a:off x="4853906" y="3063236"/>
            <a:ext cx="232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10s of NuGet packages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96947-6563-D0F3-0D7D-4D3CA41F9096}"/>
              </a:ext>
            </a:extLst>
          </p:cNvPr>
          <p:cNvSpPr txBox="1"/>
          <p:nvPr/>
        </p:nvSpPr>
        <p:spPr>
          <a:xfrm>
            <a:off x="604015" y="3779656"/>
            <a:ext cx="2961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Startup solution templates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E0F2B-BBF6-B8B7-9E8C-3409CA988A81}"/>
              </a:ext>
            </a:extLst>
          </p:cNvPr>
          <p:cNvSpPr txBox="1"/>
          <p:nvPr/>
        </p:nvSpPr>
        <p:spPr>
          <a:xfrm>
            <a:off x="3660577" y="1794078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50B64-2AAF-A20E-2EB0-4F4689AA1488}"/>
              </a:ext>
            </a:extLst>
          </p:cNvPr>
          <p:cNvSpPr txBox="1"/>
          <p:nvPr/>
        </p:nvSpPr>
        <p:spPr>
          <a:xfrm>
            <a:off x="7231626" y="1706729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=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9EF3EC5-AB4F-9DF5-4FC0-BA8B959D2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60" y="4339065"/>
            <a:ext cx="1332506" cy="3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1E456A3-34B5-2E94-917C-26E591CD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76" y="4771532"/>
            <a:ext cx="1548309" cy="40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0FD2763-4A01-B9AA-2D2B-2C21F618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62" y="5227852"/>
            <a:ext cx="1253987" cy="34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815DAD-7792-5BAC-18FA-3BE7B5C4AE08}"/>
              </a:ext>
            </a:extLst>
          </p:cNvPr>
          <p:cNvSpPr txBox="1"/>
          <p:nvPr/>
        </p:nvSpPr>
        <p:spPr>
          <a:xfrm>
            <a:off x="1153776" y="5632640"/>
            <a:ext cx="21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MVC (Razor Pages)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432F1-7E1F-1FC7-B263-27443CE633EC}"/>
              </a:ext>
            </a:extLst>
          </p:cNvPr>
          <p:cNvSpPr txBox="1"/>
          <p:nvPr/>
        </p:nvSpPr>
        <p:spPr>
          <a:xfrm>
            <a:off x="8514851" y="4233147"/>
            <a:ext cx="33285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9 years</a:t>
            </a:r>
            <a:r>
              <a:rPr lang="en-US" dirty="0"/>
              <a:t> of active development (still going 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10K Stars</a:t>
            </a:r>
            <a:r>
              <a:rPr lang="en-US" dirty="0"/>
              <a:t>, 172 contributors, 230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5,000</a:t>
            </a:r>
            <a:r>
              <a:rPr lang="en-US" dirty="0"/>
              <a:t> issues, 1,200 PRs closed</a:t>
            </a:r>
          </a:p>
        </p:txBody>
      </p:sp>
    </p:spTree>
    <p:extLst>
      <p:ext uri="{BB962C8B-B14F-4D97-AF65-F5344CB8AC3E}">
        <p14:creationId xmlns:p14="http://schemas.microsoft.com/office/powerpoint/2010/main" val="13491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Generic 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924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Most applications have common non-business related, generic application features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Account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Login, register, two-factor auth, forgot password,…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Users, roles, organization units, permissions,…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SaaS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Tenants, packages, subscriptions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 Reports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Trace and report user interactions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GDPR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Download, delete user data, cookie consent,…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Payment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Gateway integrations, checkout, basket,…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 need a system to support that kind of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complex modularity</a:t>
            </a:r>
          </a:p>
        </p:txBody>
      </p:sp>
    </p:spTree>
    <p:extLst>
      <p:ext uri="{BB962C8B-B14F-4D97-AF65-F5344CB8AC3E}">
        <p14:creationId xmlns:p14="http://schemas.microsoft.com/office/powerpoint/2010/main" val="319920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Evolution of ASP.NET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87173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(Distributed event bus, inter-microservice calls)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Polyglot persistence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(Built-in EF Core &amp; MongoDB support)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Complete modularity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(microservice-compatible modules)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 of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EF 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16D9A5-A3CC-C8D9-55F5-341CDCC6E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880" y="3826473"/>
            <a:ext cx="8144240" cy="266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6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Platform</a:t>
            </a:r>
          </a:p>
        </p:txBody>
      </p:sp>
      <p:pic>
        <p:nvPicPr>
          <p:cNvPr id="9" name="Picture 8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52DD8EDF-272D-D448-3965-05167CBF5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14" y="3315405"/>
            <a:ext cx="1498572" cy="14985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2579FCB-673A-5F4C-B82C-FCAFB90462A1}"/>
              </a:ext>
            </a:extLst>
          </p:cNvPr>
          <p:cNvSpPr/>
          <p:nvPr/>
        </p:nvSpPr>
        <p:spPr>
          <a:xfrm>
            <a:off x="3592478" y="3156202"/>
            <a:ext cx="1918066" cy="4466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Framework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A7615AC8-59D9-BC1E-135E-A13465CD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82" y="3196956"/>
            <a:ext cx="365125" cy="3651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5DC047-B127-CCDF-25FD-F7FE5A862B12}"/>
              </a:ext>
            </a:extLst>
          </p:cNvPr>
          <p:cNvSpPr/>
          <p:nvPr/>
        </p:nvSpPr>
        <p:spPr>
          <a:xfrm>
            <a:off x="6681458" y="3156202"/>
            <a:ext cx="1991909" cy="446634"/>
          </a:xfrm>
          <a:prstGeom prst="rect">
            <a:avLst/>
          </a:prstGeom>
          <a:solidFill>
            <a:srgbClr val="292D3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Commercial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D030039-9F06-29B5-AB6C-18FE19295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087" y="3203470"/>
            <a:ext cx="358612" cy="358612"/>
          </a:xfrm>
          <a:prstGeom prst="rect">
            <a:avLst/>
          </a:prstGeom>
          <a:solidFill>
            <a:srgbClr val="292D33"/>
          </a:solidFill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DB78FEE-C224-37D6-8079-15344AD6C6B9}"/>
              </a:ext>
            </a:extLst>
          </p:cNvPr>
          <p:cNvSpPr/>
          <p:nvPr/>
        </p:nvSpPr>
        <p:spPr>
          <a:xfrm>
            <a:off x="5123497" y="4590660"/>
            <a:ext cx="1991909" cy="446634"/>
          </a:xfrm>
          <a:prstGeom prst="rect">
            <a:avLst/>
          </a:prstGeom>
          <a:solidFill>
            <a:srgbClr val="586EC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Community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4E9AA284-1F4A-473F-0DCF-E57346732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16" y="4633090"/>
            <a:ext cx="373380" cy="3733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D413DDF-7616-E089-A548-A87E10EB0A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055" y="1428356"/>
            <a:ext cx="609524" cy="6095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E646AB-B831-262B-1C61-BBD9888074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328" y="1508755"/>
            <a:ext cx="354457" cy="35445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1708CC4-637C-834D-9C53-8772D159C649}"/>
              </a:ext>
            </a:extLst>
          </p:cNvPr>
          <p:cNvSpPr txBox="1"/>
          <p:nvPr/>
        </p:nvSpPr>
        <p:spPr>
          <a:xfrm>
            <a:off x="4404328" y="1868725"/>
            <a:ext cx="112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Framework</a:t>
            </a:r>
            <a:br>
              <a:rPr lang="en-US" sz="1600" dirty="0"/>
            </a:br>
            <a:r>
              <a:rPr lang="en-US" sz="1600" dirty="0"/>
              <a:t>Packages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048ACA9-6F10-8CED-6280-EDB77B903D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28" y="1767222"/>
            <a:ext cx="429057" cy="42905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19E82D3-9739-D676-91B1-83C388162637}"/>
              </a:ext>
            </a:extLst>
          </p:cNvPr>
          <p:cNvSpPr txBox="1"/>
          <p:nvPr/>
        </p:nvSpPr>
        <p:spPr>
          <a:xfrm>
            <a:off x="3278877" y="1704902"/>
            <a:ext cx="1031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pic>
        <p:nvPicPr>
          <p:cNvPr id="36" name="Picture 35" descr="A picture containing text, outdoor, sign, white&#10;&#10;Description automatically generated">
            <a:extLst>
              <a:ext uri="{FF2B5EF4-FFF2-40B4-BE49-F238E27FC236}">
                <a16:creationId xmlns:a16="http://schemas.microsoft.com/office/drawing/2014/main" id="{B6F0ADE1-9DCF-5FBF-AF42-347F5945E3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408" y="1985518"/>
            <a:ext cx="838986" cy="83898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EC04FB9-45D8-387F-86BE-7C6A68F0FEB9}"/>
              </a:ext>
            </a:extLst>
          </p:cNvPr>
          <p:cNvSpPr txBox="1"/>
          <p:nvPr/>
        </p:nvSpPr>
        <p:spPr>
          <a:xfrm>
            <a:off x="2199991" y="2522818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D67B13-1904-E1DD-C9E2-2467F0F02A10}"/>
              </a:ext>
            </a:extLst>
          </p:cNvPr>
          <p:cNvSpPr txBox="1"/>
          <p:nvPr/>
        </p:nvSpPr>
        <p:spPr>
          <a:xfrm>
            <a:off x="2057397" y="4102205"/>
            <a:ext cx="9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8A9999-3F28-14F5-C6EE-979F2AA6BD9C}"/>
              </a:ext>
            </a:extLst>
          </p:cNvPr>
          <p:cNvSpPr txBox="1"/>
          <p:nvPr/>
        </p:nvSpPr>
        <p:spPr>
          <a:xfrm>
            <a:off x="1328983" y="3562081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Modules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08E0C-6835-145A-23C7-DD0E50A9E4C2}"/>
              </a:ext>
            </a:extLst>
          </p:cNvPr>
          <p:cNvSpPr txBox="1"/>
          <p:nvPr/>
        </p:nvSpPr>
        <p:spPr>
          <a:xfrm>
            <a:off x="1328983" y="2986925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Themes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B7C0C2-B31D-1D54-90BD-2C888D65FDDF}"/>
              </a:ext>
            </a:extLst>
          </p:cNvPr>
          <p:cNvSpPr txBox="1"/>
          <p:nvPr/>
        </p:nvSpPr>
        <p:spPr>
          <a:xfrm>
            <a:off x="3523569" y="4102205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Docs &amp; Guides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0FAE611-B81C-DF46-39F2-117F20563B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04" y="4121954"/>
            <a:ext cx="318805" cy="31880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704B5EE-E29E-BFBA-6DA0-DD7C8AC830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130" y="4121506"/>
            <a:ext cx="327789" cy="32778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515E3C4-C945-C025-65EC-478A85603F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10" y="3005779"/>
            <a:ext cx="304762" cy="30476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052D6AE-8D0C-DCB9-ADA8-D805F15EE9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68" y="3550125"/>
            <a:ext cx="338554" cy="338554"/>
          </a:xfrm>
          <a:prstGeom prst="rect">
            <a:avLst/>
          </a:prstGeom>
        </p:spPr>
      </p:pic>
      <p:pic>
        <p:nvPicPr>
          <p:cNvPr id="51" name="Picture 50" descr="A picture containing text, clock, gauge, dark&#10;&#10;Description automatically generated">
            <a:extLst>
              <a:ext uri="{FF2B5EF4-FFF2-40B4-BE49-F238E27FC236}">
                <a16:creationId xmlns:a16="http://schemas.microsoft.com/office/drawing/2014/main" id="{70FEBE9D-8AB1-3385-E43C-8D6464C502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43" y="4827176"/>
            <a:ext cx="1236768" cy="24250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B8160AC-FBE3-6957-AF4C-BD8B557E99AF}"/>
              </a:ext>
            </a:extLst>
          </p:cNvPr>
          <p:cNvSpPr txBox="1"/>
          <p:nvPr/>
        </p:nvSpPr>
        <p:spPr>
          <a:xfrm>
            <a:off x="291935" y="519117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eShopOnAbp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8324553-C016-C90A-E9E2-83EDC97708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864" y="1824016"/>
            <a:ext cx="429057" cy="42905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5CD9D66-002E-10E4-54BD-FE37F028A65D}"/>
              </a:ext>
            </a:extLst>
          </p:cNvPr>
          <p:cNvSpPr txBox="1"/>
          <p:nvPr/>
        </p:nvSpPr>
        <p:spPr>
          <a:xfrm>
            <a:off x="8324913" y="1761696"/>
            <a:ext cx="1301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More 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A718A4-0094-A5C2-FBBB-74B25C4A5C16}"/>
              </a:ext>
            </a:extLst>
          </p:cNvPr>
          <p:cNvSpPr txBox="1"/>
          <p:nvPr/>
        </p:nvSpPr>
        <p:spPr>
          <a:xfrm>
            <a:off x="9990051" y="3223527"/>
            <a:ext cx="1242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Modules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7E2690-AB86-F9C3-7318-F7C75D56BCCD}"/>
              </a:ext>
            </a:extLst>
          </p:cNvPr>
          <p:cNvSpPr txBox="1"/>
          <p:nvPr/>
        </p:nvSpPr>
        <p:spPr>
          <a:xfrm>
            <a:off x="9992009" y="2526545"/>
            <a:ext cx="1170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Themes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50E4C759-4524-0D5F-2E70-540DB43950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236" y="2545399"/>
            <a:ext cx="304762" cy="30476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137FDB4-5074-FF8E-DBF4-C052A5AF70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236" y="3211571"/>
            <a:ext cx="338554" cy="338554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D762CEC6-6FA5-BBB5-7878-041C64D0E5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692" y="3843543"/>
            <a:ext cx="1364611" cy="304763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6169AB9-8257-F125-6D0C-8282D3664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761" y="4449295"/>
            <a:ext cx="1501114" cy="30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15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467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Euclid Circular B</vt:lpstr>
      <vt:lpstr>Roboto</vt:lpstr>
      <vt:lpstr>Office Theme</vt:lpstr>
      <vt:lpstr>The ABP Framework</vt:lpstr>
      <vt:lpstr>File -&gt; New -&gt; Project</vt:lpstr>
      <vt:lpstr>A Solution Template</vt:lpstr>
      <vt:lpstr>Solution Template: Pains</vt:lpstr>
      <vt:lpstr>Solution Template: Shortcomings</vt:lpstr>
      <vt:lpstr>The ASP.NET Boilerplate Project</vt:lpstr>
      <vt:lpstr>Generic Application Requirements</vt:lpstr>
      <vt:lpstr>Evolution of ASP.NET Boilerplate</vt:lpstr>
      <vt:lpstr>The ABP.IO Platform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42</cp:revision>
  <dcterms:created xsi:type="dcterms:W3CDTF">2022-02-27T10:42:11Z</dcterms:created>
  <dcterms:modified xsi:type="dcterms:W3CDTF">2022-07-11T10:35:16Z</dcterms:modified>
</cp:coreProperties>
</file>