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0"/>
  </p:notesMasterIdLst>
  <p:sldIdLst>
    <p:sldId id="256" r:id="rId5"/>
    <p:sldId id="257" r:id="rId6"/>
    <p:sldId id="277" r:id="rId7"/>
    <p:sldId id="268" r:id="rId8"/>
    <p:sldId id="259" r:id="rId9"/>
    <p:sldId id="278" r:id="rId10"/>
    <p:sldId id="258" r:id="rId11"/>
    <p:sldId id="269" r:id="rId12"/>
    <p:sldId id="270" r:id="rId13"/>
    <p:sldId id="271" r:id="rId14"/>
    <p:sldId id="279" r:id="rId15"/>
    <p:sldId id="272" r:id="rId16"/>
    <p:sldId id="261" r:id="rId17"/>
    <p:sldId id="280" r:id="rId18"/>
    <p:sldId id="273" r:id="rId19"/>
    <p:sldId id="275" r:id="rId20"/>
    <p:sldId id="281" r:id="rId21"/>
    <p:sldId id="276" r:id="rId22"/>
    <p:sldId id="282" r:id="rId23"/>
    <p:sldId id="283" r:id="rId24"/>
    <p:sldId id="260" r:id="rId25"/>
    <p:sldId id="265" r:id="rId26"/>
    <p:sldId id="266" r:id="rId27"/>
    <p:sldId id="262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77"/>
            <p14:sldId id="268"/>
            <p14:sldId id="259"/>
            <p14:sldId id="278"/>
            <p14:sldId id="258"/>
            <p14:sldId id="269"/>
            <p14:sldId id="270"/>
            <p14:sldId id="271"/>
            <p14:sldId id="279"/>
            <p14:sldId id="272"/>
            <p14:sldId id="261"/>
            <p14:sldId id="280"/>
            <p14:sldId id="273"/>
            <p14:sldId id="275"/>
            <p14:sldId id="281"/>
            <p14:sldId id="276"/>
            <p14:sldId id="282"/>
            <p14:sldId id="283"/>
            <p14:sldId id="260"/>
            <p14:sldId id="265"/>
            <p14:sldId id="266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D91"/>
    <a:srgbClr val="E2068C"/>
    <a:srgbClr val="FFFFFF"/>
    <a:srgbClr val="7FCC27"/>
    <a:srgbClr val="231F20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127" d="100"/>
          <a:sy n="127" d="100"/>
        </p:scale>
        <p:origin x="6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0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3787-346D-40CE-86B9-2940CD4D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4FE6-909F-4E4D-B427-FC183859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ECFA-E83A-40DD-9704-08CA7F9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A09-2006-40F8-BFEA-A3D894027D28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FEE5-D580-42A6-B600-4112610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310D-CBE5-49DB-AF11-EAB738D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DF5A-24AD-454C-A8FF-ABB3EF05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Architecture / Multi-Tenancy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523505" y="1825625"/>
            <a:ext cx="60341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Multi-tenant infrastructure</a:t>
            </a:r>
          </a:p>
          <a:p>
            <a:pPr lvl="1"/>
            <a:r>
              <a:rPr lang="en-US" sz="2000" dirty="0"/>
              <a:t>Tenant determination, auto data isolation, dynamic database selection, tenant basis setting system… etc.</a:t>
            </a:r>
          </a:p>
          <a:p>
            <a:r>
              <a:rPr lang="en-US" sz="2400" dirty="0"/>
              <a:t>Multi-tenancy unaware applications!</a:t>
            </a:r>
          </a:p>
          <a:p>
            <a:r>
              <a:rPr lang="en-US" sz="2400" dirty="0"/>
              <a:t>Pre-built tenant management module to create and manage your tenants!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91BE85-079C-4F58-BDCB-39F36D58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62" y="1978025"/>
            <a:ext cx="4000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7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81862"/>
          </a:xfrm>
        </p:spPr>
        <p:txBody>
          <a:bodyPr/>
          <a:lstStyle/>
          <a:p>
            <a:r>
              <a:rPr lang="en-US" sz="7200" dirty="0"/>
              <a:t>ABP vs ASP.NET 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59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ASP.NET Boilerplate vs ABP.IO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523504" y="1825625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 years of continuous development</a:t>
            </a:r>
          </a:p>
          <a:p>
            <a:r>
              <a:rPr lang="en-US" sz="2400" dirty="0"/>
              <a:t>7,000+ stars on GitHub</a:t>
            </a:r>
          </a:p>
          <a:p>
            <a:r>
              <a:rPr lang="en-US" sz="2400" dirty="0"/>
              <a:t>1,5M downloads on NuGet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140F-EDD7-4A49-8924-889C64B5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97" y="4555851"/>
            <a:ext cx="2114097" cy="193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37CC4-4E05-4288-B27B-94D7F937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16" y="4555851"/>
            <a:ext cx="2433077" cy="1931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0082A-38E1-4DE4-ACC6-A5E5ED32F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424" y="1825625"/>
            <a:ext cx="6306669" cy="2569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6D928F-E465-4C0B-A451-10CE3BABB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04" y="5066350"/>
            <a:ext cx="2180276" cy="995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F53552-070F-44D1-B2D1-FED6A6C5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92" y="5140089"/>
            <a:ext cx="2464265" cy="8483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FC689-30D0-4E10-8902-8757CE0A9D27}"/>
              </a:ext>
            </a:extLst>
          </p:cNvPr>
          <p:cNvCxnSpPr>
            <a:cxnSpLocks/>
          </p:cNvCxnSpPr>
          <p:nvPr/>
        </p:nvCxnSpPr>
        <p:spPr>
          <a:xfrm>
            <a:off x="2730673" y="5564257"/>
            <a:ext cx="1349297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0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new solution!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81862"/>
          </a:xfrm>
        </p:spPr>
        <p:txBody>
          <a:bodyPr/>
          <a:lstStyle/>
          <a:p>
            <a:r>
              <a:rPr lang="en-US" sz="7200" dirty="0"/>
              <a:t>Highlights /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950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Cross-cutting Concerns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8B2D3-97BF-4BF1-BF8C-F60C7C1B8AE8}"/>
              </a:ext>
            </a:extLst>
          </p:cNvPr>
          <p:cNvSpPr txBox="1"/>
          <p:nvPr/>
        </p:nvSpPr>
        <p:spPr>
          <a:xfrm>
            <a:off x="3065816" y="1413164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2F59B-B3E1-463D-BBF7-3B7148D08D1A}"/>
              </a:ext>
            </a:extLst>
          </p:cNvPr>
          <p:cNvSpPr txBox="1"/>
          <p:nvPr/>
        </p:nvSpPr>
        <p:spPr>
          <a:xfrm>
            <a:off x="6913536" y="141316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A7DB1-2B93-4A3C-B8BD-1560AB8DF677}"/>
              </a:ext>
            </a:extLst>
          </p:cNvPr>
          <p:cNvSpPr txBox="1"/>
          <p:nvPr/>
        </p:nvSpPr>
        <p:spPr>
          <a:xfrm>
            <a:off x="4871100" y="141322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E6851-FB7B-4B7B-B97D-30DC708F4FEA}"/>
              </a:ext>
            </a:extLst>
          </p:cNvPr>
          <p:cNvSpPr txBox="1"/>
          <p:nvPr/>
        </p:nvSpPr>
        <p:spPr>
          <a:xfrm>
            <a:off x="210342" y="2776450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879B2-C97B-456B-B31D-2FB24A769967}"/>
              </a:ext>
            </a:extLst>
          </p:cNvPr>
          <p:cNvSpPr txBox="1"/>
          <p:nvPr/>
        </p:nvSpPr>
        <p:spPr>
          <a:xfrm>
            <a:off x="210341" y="3429000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4D93E-42FB-4C34-8F6D-342AEA9758E9}"/>
              </a:ext>
            </a:extLst>
          </p:cNvPr>
          <p:cNvSpPr txBox="1"/>
          <p:nvPr/>
        </p:nvSpPr>
        <p:spPr>
          <a:xfrm>
            <a:off x="10040358" y="3429000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D3FE5-767B-4519-B0FB-B6CB1A03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304" y="1912609"/>
            <a:ext cx="7489353" cy="46489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7020C-ECFC-423D-A5FB-33C1D166EC55}"/>
              </a:ext>
            </a:extLst>
          </p:cNvPr>
          <p:cNvSpPr txBox="1"/>
          <p:nvPr/>
        </p:nvSpPr>
        <p:spPr>
          <a:xfrm>
            <a:off x="10040358" y="299804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2D884-BC31-4610-9F80-5FF3799E9547}"/>
              </a:ext>
            </a:extLst>
          </p:cNvPr>
          <p:cNvSpPr txBox="1"/>
          <p:nvPr/>
        </p:nvSpPr>
        <p:spPr>
          <a:xfrm>
            <a:off x="210339" y="4934637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039036-E47A-4BA7-B251-CCCAD62E06CD}"/>
              </a:ext>
            </a:extLst>
          </p:cNvPr>
          <p:cNvSpPr txBox="1"/>
          <p:nvPr/>
        </p:nvSpPr>
        <p:spPr>
          <a:xfrm>
            <a:off x="210339" y="4043319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7CEC4-166F-4843-A8FB-60039CA4E038}"/>
              </a:ext>
            </a:extLst>
          </p:cNvPr>
          <p:cNvSpPr txBox="1"/>
          <p:nvPr/>
        </p:nvSpPr>
        <p:spPr>
          <a:xfrm>
            <a:off x="10040357" y="3857836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ECC1E-AEC6-48D7-981A-948AC8F1AC8C}"/>
              </a:ext>
            </a:extLst>
          </p:cNvPr>
          <p:cNvSpPr txBox="1"/>
          <p:nvPr/>
        </p:nvSpPr>
        <p:spPr>
          <a:xfrm>
            <a:off x="10040357" y="4327410"/>
            <a:ext cx="1941301" cy="1508105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Others: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EDC3C03-352F-497C-B08D-2DC9FB79F125}"/>
              </a:ext>
            </a:extLst>
          </p:cNvPr>
          <p:cNvCxnSpPr>
            <a:stCxn id="11" idx="3"/>
          </p:cNvCxnSpPr>
          <p:nvPr/>
        </p:nvCxnSpPr>
        <p:spPr>
          <a:xfrm>
            <a:off x="2151643" y="3044216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94DD753-9143-4F8F-BFC5-FC67CD7D73D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51642" y="3429002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C3B7859-8CE4-4960-8CF5-47FA2E113E9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151640" y="4026150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AB3F57D-31D4-4E0C-B532-666A38355E4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51640" y="5091603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61A081A-DE2A-4257-859B-CDF13D13CA4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957788" y="1685197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A21E120-30F5-4E45-9370-7C7751FFD0B7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719511" y="1126348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5B66ADA-8781-49E1-A088-6C280B33FA6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6571624" y="3155015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F327663-4CA1-4B05-AC5D-AE1DB87B9FC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6571624" y="3468612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1FA2876-962A-4F40-BBDA-71F221B3ED49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9174145" y="4014802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7843B6F-5322-41ED-910D-8248D20EA3C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345786" y="1416587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9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Auto HTTP API Controllers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B9CFA1-B4A6-4D7A-9975-1F99685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64" y="3467072"/>
            <a:ext cx="6237567" cy="2878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15082-0BD5-4E4F-BAC1-73AAA896C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9" y="1656376"/>
            <a:ext cx="4421800" cy="274480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48A89EE-60D3-4610-824A-A8849EEAFBEA}"/>
              </a:ext>
            </a:extLst>
          </p:cNvPr>
          <p:cNvCxnSpPr>
            <a:stCxn id="7" idx="2"/>
            <a:endCxn id="3" idx="1"/>
          </p:cNvCxnSpPr>
          <p:nvPr/>
        </p:nvCxnSpPr>
        <p:spPr>
          <a:xfrm rot="16200000" flipH="1">
            <a:off x="3924504" y="3455142"/>
            <a:ext cx="505125" cy="2397195"/>
          </a:xfrm>
          <a:prstGeom prst="bentConnector2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E597FB-F2CF-49D4-A957-50EA4D67BCD4}"/>
              </a:ext>
            </a:extLst>
          </p:cNvPr>
          <p:cNvSpPr txBox="1"/>
          <p:nvPr/>
        </p:nvSpPr>
        <p:spPr>
          <a:xfrm>
            <a:off x="5833069" y="1700684"/>
            <a:ext cx="333007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Service (POCO)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32D3B-6945-498B-A151-760048F64FA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181833" y="1973067"/>
            <a:ext cx="651236" cy="2042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D50877-DAF0-4995-B451-B3C32CF963BA}"/>
              </a:ext>
            </a:extLst>
          </p:cNvPr>
          <p:cNvSpPr txBox="1"/>
          <p:nvPr/>
        </p:nvSpPr>
        <p:spPr>
          <a:xfrm>
            <a:off x="7839492" y="2554401"/>
            <a:ext cx="14014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 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D3592D-4496-43F7-89D1-D51974CE954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94448" y="3028777"/>
            <a:ext cx="0" cy="438295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A881B1-208A-4695-B74A-A1E4329E1D35}"/>
              </a:ext>
            </a:extLst>
          </p:cNvPr>
          <p:cNvSpPr txBox="1"/>
          <p:nvPr/>
        </p:nvSpPr>
        <p:spPr>
          <a:xfrm>
            <a:off x="2453472" y="4848411"/>
            <a:ext cx="191879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By convention</a:t>
            </a:r>
          </a:p>
        </p:txBody>
      </p:sp>
    </p:spTree>
    <p:extLst>
      <p:ext uri="{BB962C8B-B14F-4D97-AF65-F5344CB8AC3E}">
        <p14:creationId xmlns:p14="http://schemas.microsoft.com/office/powerpoint/2010/main" val="153982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JavaScript </a:t>
            </a:r>
            <a:r>
              <a:rPr lang="en-US" sz="3200"/>
              <a:t>Dynamic Proxies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</p:spTree>
    <p:extLst>
      <p:ext uri="{BB962C8B-B14F-4D97-AF65-F5344CB8AC3E}">
        <p14:creationId xmlns:p14="http://schemas.microsoft.com/office/powerpoint/2010/main" val="330815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925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477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ABP: Open source web application framework for ASP.NET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63DE1-248A-44C6-8781-BBE5B71E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6" y="385744"/>
            <a:ext cx="2883342" cy="9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30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664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605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19981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4803919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79058"/>
          </a:xfrm>
        </p:spPr>
        <p:txBody>
          <a:bodyPr/>
          <a:lstStyle/>
          <a:p>
            <a:r>
              <a:rPr lang="en-US" sz="7200" dirty="0"/>
              <a:t>Why we’ve created the ABP framework?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663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Why we’ve created the ABP framework?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015B6D-726D-44CC-9CB1-02BE51E49473}"/>
              </a:ext>
            </a:extLst>
          </p:cNvPr>
          <p:cNvSpPr/>
          <p:nvPr/>
        </p:nvSpPr>
        <p:spPr>
          <a:xfrm>
            <a:off x="439320" y="2269998"/>
            <a:ext cx="2961491" cy="409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48B12-6D38-458F-BD17-F5CD5967E595}"/>
              </a:ext>
            </a:extLst>
          </p:cNvPr>
          <p:cNvSpPr/>
          <p:nvPr/>
        </p:nvSpPr>
        <p:spPr>
          <a:xfrm>
            <a:off x="445930" y="3159376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8E288-1127-4635-B49B-D24FAC37206D}"/>
              </a:ext>
            </a:extLst>
          </p:cNvPr>
          <p:cNvCxnSpPr>
            <a:cxnSpLocks/>
          </p:cNvCxnSpPr>
          <p:nvPr/>
        </p:nvCxnSpPr>
        <p:spPr>
          <a:xfrm>
            <a:off x="1989582" y="2679430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domain driven design">
            <a:extLst>
              <a:ext uri="{FF2B5EF4-FFF2-40B4-BE49-F238E27FC236}">
                <a16:creationId xmlns:a16="http://schemas.microsoft.com/office/drawing/2014/main" id="{A45F7879-2C48-4DAA-855F-28606E40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23" y="2346974"/>
            <a:ext cx="5257268" cy="37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58113-59F8-48E5-B4B3-F4F2BF781E21}"/>
              </a:ext>
            </a:extLst>
          </p:cNvPr>
          <p:cNvSpPr txBox="1"/>
          <p:nvPr/>
        </p:nvSpPr>
        <p:spPr>
          <a:xfrm>
            <a:off x="4616973" y="1590035"/>
            <a:ext cx="295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Domain Driven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C2459-52C3-457F-A2AC-A12B24F7302D}"/>
              </a:ext>
            </a:extLst>
          </p:cNvPr>
          <p:cNvSpPr txBox="1"/>
          <p:nvPr/>
        </p:nvSpPr>
        <p:spPr>
          <a:xfrm>
            <a:off x="8791191" y="1626538"/>
            <a:ext cx="324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Cross Cutting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Connection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u="sng" dirty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Methods / Helpers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Wrappers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56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Why we’ve created the ABP framework?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015B6D-726D-44CC-9CB1-02BE51E49473}"/>
              </a:ext>
            </a:extLst>
          </p:cNvPr>
          <p:cNvSpPr/>
          <p:nvPr/>
        </p:nvSpPr>
        <p:spPr>
          <a:xfrm>
            <a:off x="1728035" y="2419725"/>
            <a:ext cx="5014507" cy="409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48B12-6D38-458F-BD17-F5CD5967E595}"/>
              </a:ext>
            </a:extLst>
          </p:cNvPr>
          <p:cNvSpPr/>
          <p:nvPr/>
        </p:nvSpPr>
        <p:spPr>
          <a:xfrm>
            <a:off x="1735044" y="4460228"/>
            <a:ext cx="50026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8E288-1127-4635-B49B-D24FAC37206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04785" y="2829157"/>
            <a:ext cx="0" cy="4113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6449EA-5792-43CE-B40F-C930B6F56904}"/>
              </a:ext>
            </a:extLst>
          </p:cNvPr>
          <p:cNvSpPr/>
          <p:nvPr/>
        </p:nvSpPr>
        <p:spPr>
          <a:xfrm>
            <a:off x="3071886" y="3240505"/>
            <a:ext cx="3665798" cy="811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  <a:p>
            <a:pPr algn="ctr"/>
            <a:r>
              <a:rPr lang="en-US" dirty="0"/>
              <a:t>Application Framework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AD170-CF75-4582-9AEC-0D24818FD726}"/>
              </a:ext>
            </a:extLst>
          </p:cNvPr>
          <p:cNvCxnSpPr>
            <a:cxnSpLocks/>
          </p:cNvCxnSpPr>
          <p:nvPr/>
        </p:nvCxnSpPr>
        <p:spPr>
          <a:xfrm>
            <a:off x="2394195" y="2829157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286DA-AAF5-45DF-BC04-D2EE7170199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904785" y="4051715"/>
            <a:ext cx="0" cy="4094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6D40F1-7CEA-48C5-9C15-336D4FD82E5D}"/>
              </a:ext>
            </a:extLst>
          </p:cNvPr>
          <p:cNvSpPr txBox="1"/>
          <p:nvPr/>
        </p:nvSpPr>
        <p:spPr>
          <a:xfrm>
            <a:off x="7021095" y="1935747"/>
            <a:ext cx="4647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hard 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/ Keep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developers</a:t>
            </a:r>
          </a:p>
          <a:p>
            <a:endParaRPr lang="en-US" dirty="0"/>
          </a:p>
          <a:p>
            <a:r>
              <a:rPr lang="en-US" b="1" dirty="0"/>
              <a:t>      Needs a dedicated framework team!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592F7F-B5B0-48A1-808A-1B4FB59C3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4" y="4738890"/>
            <a:ext cx="2808243" cy="96675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10A9305-D075-4B13-8B8B-C11593F356D8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6737684" y="3646110"/>
            <a:ext cx="927070" cy="157615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81862"/>
          </a:xfrm>
        </p:spPr>
        <p:txBody>
          <a:bodyPr/>
          <a:lstStyle/>
          <a:p>
            <a:r>
              <a:rPr lang="en-US" sz="7200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49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Architecture / Domain Driven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5261811" y="1825625"/>
            <a:ext cx="64066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Application model, based on </a:t>
            </a:r>
            <a:r>
              <a:rPr lang="en-US" sz="2400" b="1" dirty="0"/>
              <a:t>DDD </a:t>
            </a:r>
            <a:r>
              <a:rPr lang="en-US" sz="2400" dirty="0"/>
              <a:t>patterns &amp; principles</a:t>
            </a:r>
          </a:p>
          <a:p>
            <a:pPr lvl="1"/>
            <a:r>
              <a:rPr lang="en-US" sz="2000" b="1" dirty="0"/>
              <a:t>Layers</a:t>
            </a:r>
            <a:r>
              <a:rPr lang="en-US" sz="2000" dirty="0"/>
              <a:t>: Domain, Application, Presentation and Infrastructure.</a:t>
            </a:r>
          </a:p>
          <a:p>
            <a:r>
              <a:rPr lang="en-US" sz="2400" dirty="0"/>
              <a:t>Well structured </a:t>
            </a:r>
            <a:r>
              <a:rPr lang="en-US" sz="2400" b="1" dirty="0"/>
              <a:t>startup template</a:t>
            </a:r>
            <a:r>
              <a:rPr lang="en-US" sz="2400" dirty="0"/>
              <a:t>s</a:t>
            </a:r>
          </a:p>
          <a:p>
            <a:r>
              <a:rPr lang="en-US" sz="2400" b="1" dirty="0"/>
              <a:t>Infrastructure </a:t>
            </a:r>
            <a:r>
              <a:rPr lang="en-US" sz="2400" dirty="0"/>
              <a:t>for entities, repositories, unit of work, application services… etc.</a:t>
            </a:r>
          </a:p>
          <a:p>
            <a:r>
              <a:rPr lang="en-US" sz="2400" dirty="0"/>
              <a:t>Documentation &amp; </a:t>
            </a:r>
            <a:r>
              <a:rPr lang="en-US" sz="2400" b="1" dirty="0"/>
              <a:t>best practice guides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1C003-5EE0-46D9-BA17-3AC6C914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22" y="2161673"/>
            <a:ext cx="3352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EE22C4-DFB5-459B-A276-F7DFEBBC2A58}"/>
              </a:ext>
            </a:extLst>
          </p:cNvPr>
          <p:cNvSpPr/>
          <p:nvPr/>
        </p:nvSpPr>
        <p:spPr>
          <a:xfrm>
            <a:off x="523504" y="1769979"/>
            <a:ext cx="7064412" cy="23474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/>
              <a:t>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Architecture / Modularity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8E0E8-B429-4B39-83DD-0277B6A4AF4B}"/>
              </a:ext>
            </a:extLst>
          </p:cNvPr>
          <p:cNvSpPr/>
          <p:nvPr/>
        </p:nvSpPr>
        <p:spPr>
          <a:xfrm>
            <a:off x="759326" y="2390274"/>
            <a:ext cx="3283285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Module A</a:t>
            </a:r>
          </a:p>
          <a:p>
            <a:pPr algn="ctr"/>
            <a:r>
              <a:rPr lang="en-US" sz="1400" dirty="0"/>
              <a:t>Entities, Services, APIs, UI Pages,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350BB-259F-437D-907F-6F7778B36027}"/>
              </a:ext>
            </a:extLst>
          </p:cNvPr>
          <p:cNvSpPr/>
          <p:nvPr/>
        </p:nvSpPr>
        <p:spPr>
          <a:xfrm>
            <a:off x="4184316" y="2390274"/>
            <a:ext cx="3283285" cy="721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Module B</a:t>
            </a:r>
          </a:p>
          <a:p>
            <a:pPr algn="ctr"/>
            <a:r>
              <a:rPr lang="en-US" sz="1400" dirty="0"/>
              <a:t>Entities, Services, APIs, UI Pages,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48E5F-30B7-4C29-BFAE-0B7BFA17E3B3}"/>
              </a:ext>
            </a:extLst>
          </p:cNvPr>
          <p:cNvSpPr/>
          <p:nvPr/>
        </p:nvSpPr>
        <p:spPr>
          <a:xfrm>
            <a:off x="759326" y="3259222"/>
            <a:ext cx="3283285" cy="721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Module C</a:t>
            </a:r>
          </a:p>
          <a:p>
            <a:pPr algn="ctr"/>
            <a:r>
              <a:rPr lang="en-US" sz="1400" dirty="0"/>
              <a:t>Entities, Services, APIs, UI Pages,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E6346-36DA-41C9-A373-62338578B213}"/>
              </a:ext>
            </a:extLst>
          </p:cNvPr>
          <p:cNvSpPr/>
          <p:nvPr/>
        </p:nvSpPr>
        <p:spPr>
          <a:xfrm>
            <a:off x="4184316" y="3259222"/>
            <a:ext cx="3283285" cy="721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Module D</a:t>
            </a:r>
          </a:p>
          <a:p>
            <a:pPr algn="ctr"/>
            <a:r>
              <a:rPr lang="en-US" sz="1400" dirty="0"/>
              <a:t>Entities, Services, APIs, UI Pages,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987E5-B0A3-4054-8330-9808C6C0EDFC}"/>
              </a:ext>
            </a:extLst>
          </p:cNvPr>
          <p:cNvSpPr txBox="1"/>
          <p:nvPr/>
        </p:nvSpPr>
        <p:spPr>
          <a:xfrm>
            <a:off x="7887368" y="1721853"/>
            <a:ext cx="3919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Pre-Built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Tenant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67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CF6-8856-4921-97FA-B962872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551" y="365125"/>
            <a:ext cx="7529945" cy="104803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Architecture / Microservices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1317-A204-4729-A427-EBDB9F2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4" y="483528"/>
            <a:ext cx="3169722" cy="81123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2399CC-EFF6-4058-89C7-4D020BCBC9F2}"/>
              </a:ext>
            </a:extLst>
          </p:cNvPr>
          <p:cNvSpPr txBox="1">
            <a:spLocks/>
          </p:cNvSpPr>
          <p:nvPr/>
        </p:nvSpPr>
        <p:spPr>
          <a:xfrm>
            <a:off x="632012" y="1825625"/>
            <a:ext cx="4805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Communication patterns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Distributed events (pub/sub model)</a:t>
            </a:r>
          </a:p>
          <a:p>
            <a:r>
              <a:rPr lang="en-US" sz="2400" dirty="0"/>
              <a:t>IdentityServer4 integration</a:t>
            </a:r>
          </a:p>
          <a:p>
            <a:r>
              <a:rPr lang="en-US" sz="2400" dirty="0"/>
              <a:t>Pre-built modules have been designed as microservice compatible.</a:t>
            </a:r>
          </a:p>
        </p:txBody>
      </p:sp>
      <p:pic>
        <p:nvPicPr>
          <p:cNvPr id="4100" name="Picture 4" descr="microservice-sample-diagram-2">
            <a:extLst>
              <a:ext uri="{FF2B5EF4-FFF2-40B4-BE49-F238E27FC236}">
                <a16:creationId xmlns:a16="http://schemas.microsoft.com/office/drawing/2014/main" id="{B20A510F-565F-40A2-8B66-5223C24B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07" y="2480048"/>
            <a:ext cx="6207213" cy="325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1E3498-957F-45EF-88D8-DA777B7FF739}"/>
              </a:ext>
            </a:extLst>
          </p:cNvPr>
          <p:cNvSpPr/>
          <p:nvPr/>
        </p:nvSpPr>
        <p:spPr>
          <a:xfrm>
            <a:off x="6123187" y="1825625"/>
            <a:ext cx="5410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A complete microservice solution sample!</a:t>
            </a:r>
          </a:p>
        </p:txBody>
      </p:sp>
    </p:spTree>
    <p:extLst>
      <p:ext uri="{BB962C8B-B14F-4D97-AF65-F5344CB8AC3E}">
        <p14:creationId xmlns:p14="http://schemas.microsoft.com/office/powerpoint/2010/main" val="351399457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408</Words>
  <Application>Microsoft Office PowerPoint</Application>
  <PresentationFormat>Widescreen</PresentationFormat>
  <Paragraphs>120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ABP: Open source web application framework for ASP.NET Core 3.0</vt:lpstr>
      <vt:lpstr>Why we’ve created the ABP framework?</vt:lpstr>
      <vt:lpstr>Why we’ve created the ABP framework?</vt:lpstr>
      <vt:lpstr>Why we’ve created the ABP framework?</vt:lpstr>
      <vt:lpstr>Architecture</vt:lpstr>
      <vt:lpstr>Architecture / Domain Driven Design</vt:lpstr>
      <vt:lpstr>Architecture / Modularity</vt:lpstr>
      <vt:lpstr>Architecture / Microservices</vt:lpstr>
      <vt:lpstr>Architecture / Multi-Tenancy</vt:lpstr>
      <vt:lpstr>ABP vs ASP.NET Boilerplate</vt:lpstr>
      <vt:lpstr>ASP.NET Boilerplate vs ABP.IO</vt:lpstr>
      <vt:lpstr>Demo: Create a new solution!</vt:lpstr>
      <vt:lpstr>Highlights / Features</vt:lpstr>
      <vt:lpstr>Cross-cutting Concerns</vt:lpstr>
      <vt:lpstr>Auto HTTP API Controllers</vt:lpstr>
      <vt:lpstr>JavaScript Dynamic Proxies</vt:lpstr>
      <vt:lpstr>Title</vt:lpstr>
      <vt:lpstr>Title</vt:lpstr>
      <vt:lpstr>Title</vt:lpstr>
      <vt:lpstr>PowerPoint Presentation</vt:lpstr>
      <vt:lpstr>PowerPoint Presentation</vt:lpstr>
      <vt:lpstr>Demo intro slide</vt:lpstr>
      <vt:lpstr>Code Sample Title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Halil Kalkan</cp:lastModifiedBy>
  <cp:revision>22</cp:revision>
  <dcterms:created xsi:type="dcterms:W3CDTF">2018-01-09T22:22:16Z</dcterms:created>
  <dcterms:modified xsi:type="dcterms:W3CDTF">2019-09-12T13:38:23Z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