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8" r:id="rId6"/>
    <p:sldId id="263" r:id="rId7"/>
    <p:sldId id="267" r:id="rId8"/>
    <p:sldId id="259" r:id="rId9"/>
    <p:sldId id="260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pframework/abp/blob/dev/docs/en/Dapr/Index.m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What’s coming with ABP 7.0?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Dynamic Permissions &amp; Features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9A8686-2FED-6E51-36F4-F067E6218D61}"/>
              </a:ext>
            </a:extLst>
          </p:cNvPr>
          <p:cNvSpPr/>
          <p:nvPr/>
        </p:nvSpPr>
        <p:spPr>
          <a:xfrm>
            <a:off x="6217921" y="1788804"/>
            <a:ext cx="2592125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1</a:t>
            </a:r>
            <a:br>
              <a:rPr lang="en-US" dirty="0"/>
            </a:br>
            <a:endParaRPr lang="en-US" dirty="0"/>
          </a:p>
          <a:p>
            <a:pPr algn="r"/>
            <a:r>
              <a:rPr lang="en-US" sz="1600" dirty="0">
                <a:solidFill>
                  <a:srgbClr val="FFFF00"/>
                </a:solidFill>
              </a:rPr>
              <a:t>Permission A,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7869B5-D8ED-9663-8287-A45B793F0E23}"/>
              </a:ext>
            </a:extLst>
          </p:cNvPr>
          <p:cNvSpPr/>
          <p:nvPr/>
        </p:nvSpPr>
        <p:spPr>
          <a:xfrm>
            <a:off x="6217920" y="3060495"/>
            <a:ext cx="2592125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2</a:t>
            </a:r>
            <a:br>
              <a:rPr lang="en-US" dirty="0"/>
            </a:br>
            <a:endParaRPr lang="en-US" dirty="0"/>
          </a:p>
          <a:p>
            <a:pPr algn="r"/>
            <a:r>
              <a:rPr lang="en-US" sz="1600" dirty="0">
                <a:solidFill>
                  <a:srgbClr val="FFFF00"/>
                </a:solidFill>
              </a:rPr>
              <a:t>Permission C, D, 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579F52-4B1C-99A4-2B4F-A7654BC0F674}"/>
              </a:ext>
            </a:extLst>
          </p:cNvPr>
          <p:cNvSpPr/>
          <p:nvPr/>
        </p:nvSpPr>
        <p:spPr>
          <a:xfrm>
            <a:off x="9477292" y="2773018"/>
            <a:ext cx="1876508" cy="15107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Permission</a:t>
            </a:r>
            <a:br>
              <a:rPr lang="en-US" sz="1600" dirty="0"/>
            </a:br>
            <a:r>
              <a:rPr lang="en-US" sz="1600" dirty="0"/>
              <a:t>Management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8B2DCC-ADE5-7975-51F5-E2119C5DDFDB}"/>
              </a:ext>
            </a:extLst>
          </p:cNvPr>
          <p:cNvSpPr/>
          <p:nvPr/>
        </p:nvSpPr>
        <p:spPr>
          <a:xfrm>
            <a:off x="6217919" y="4332186"/>
            <a:ext cx="2592125" cy="93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Permission Management Microservice</a:t>
            </a:r>
            <a:endParaRPr lang="en-US" sz="1600" dirty="0">
              <a:solidFill>
                <a:srgbClr val="FFFF00"/>
              </a:solidFill>
            </a:endParaRPr>
          </a:p>
        </p:txBody>
      </p:sp>
      <p:pic>
        <p:nvPicPr>
          <p:cNvPr id="10" name="Picture 2" descr="authorization-new-permission-ui-localized">
            <a:extLst>
              <a:ext uri="{FF2B5EF4-FFF2-40B4-BE49-F238E27FC236}">
                <a16:creationId xmlns:a16="http://schemas.microsoft.com/office/drawing/2014/main" id="{D6DF28E6-EAAD-8022-A3CF-B63946E95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741" y="3804589"/>
            <a:ext cx="4426431" cy="198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BD7A08-861A-7F74-909C-ABD03914A854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8810046" y="2255425"/>
            <a:ext cx="942054" cy="73883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580F16-212B-81E8-04E5-3686C08FC26D}"/>
              </a:ext>
            </a:extLst>
          </p:cNvPr>
          <p:cNvCxnSpPr>
            <a:stCxn id="7" idx="3"/>
            <a:endCxn id="8" idx="2"/>
          </p:cNvCxnSpPr>
          <p:nvPr/>
        </p:nvCxnSpPr>
        <p:spPr>
          <a:xfrm>
            <a:off x="8810045" y="3527116"/>
            <a:ext cx="667247" cy="127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86B4EB-23E1-2AE7-F25D-EF38DAEFE673}"/>
              </a:ext>
            </a:extLst>
          </p:cNvPr>
          <p:cNvCxnSpPr>
            <a:stCxn id="9" idx="3"/>
            <a:endCxn id="8" idx="3"/>
          </p:cNvCxnSpPr>
          <p:nvPr/>
        </p:nvCxnSpPr>
        <p:spPr>
          <a:xfrm flipV="1">
            <a:off x="8810044" y="4062522"/>
            <a:ext cx="942056" cy="73628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E339CE-5E35-4472-0309-897AEE349AA9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5595172" y="4798807"/>
            <a:ext cx="622747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59EB98-F560-C40F-97AF-77FF3D999889}"/>
              </a:ext>
            </a:extLst>
          </p:cNvPr>
          <p:cNvSpPr txBox="1"/>
          <p:nvPr/>
        </p:nvSpPr>
        <p:spPr>
          <a:xfrm>
            <a:off x="1765488" y="3417216"/>
            <a:ext cx="323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Permission Management  UI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30158A-8613-1F19-E964-BEF2553D2874}"/>
              </a:ext>
            </a:extLst>
          </p:cNvPr>
          <p:cNvSpPr txBox="1"/>
          <p:nvPr/>
        </p:nvSpPr>
        <p:spPr>
          <a:xfrm>
            <a:off x="9543054" y="4430664"/>
            <a:ext cx="2202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Database Tables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err="1"/>
              <a:t>AbpPermissionGrants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06E046-F492-F4C2-E076-795415EC39F9}"/>
              </a:ext>
            </a:extLst>
          </p:cNvPr>
          <p:cNvSpPr txBox="1"/>
          <p:nvPr/>
        </p:nvSpPr>
        <p:spPr>
          <a:xfrm>
            <a:off x="9543054" y="4981725"/>
            <a:ext cx="2304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AbpPermissionGroups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 err="1">
                <a:solidFill>
                  <a:srgbClr val="0070C0"/>
                </a:solidFill>
              </a:rPr>
              <a:t>AbpPermissions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85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24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01088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Upgrading to .NET 7.0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Dapr integration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features &amp; permissions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External localization system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Dapr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invocation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C# API Client Proxies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integration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Publish &amp; Subscribe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Already documented:</a:t>
            </a:r>
            <a:b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https://github.com/abpframework/abp/blob/dev/docs/en/Dapr/Index.md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781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Dynamic C# Client Proxies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E19B9-B1AD-1727-380E-3C1CB829E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16" y="2469486"/>
            <a:ext cx="4296618" cy="3309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DED3D7-A2E1-B9AD-DE63-6FBBCBF9F376}"/>
              </a:ext>
            </a:extLst>
          </p:cNvPr>
          <p:cNvSpPr/>
          <p:nvPr/>
        </p:nvSpPr>
        <p:spPr>
          <a:xfrm>
            <a:off x="7242116" y="1491276"/>
            <a:ext cx="4296618" cy="3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Application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720D24-7AD5-F118-0471-E65D020E6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69486"/>
            <a:ext cx="4541528" cy="26905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394F04-AC79-29ED-445A-89E2CA9B2981}"/>
              </a:ext>
            </a:extLst>
          </p:cNvPr>
          <p:cNvSpPr/>
          <p:nvPr/>
        </p:nvSpPr>
        <p:spPr>
          <a:xfrm>
            <a:off x="838199" y="1491275"/>
            <a:ext cx="4541527" cy="3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Client Application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376B49-24C8-660B-992F-D904BF2B2FEF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5379726" y="1690687"/>
            <a:ext cx="1862390" cy="1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5B406C-B21B-D312-0F22-45B79DD3B085}"/>
              </a:ext>
            </a:extLst>
          </p:cNvPr>
          <p:cNvCxnSpPr>
            <a:cxnSpLocks/>
          </p:cNvCxnSpPr>
          <p:nvPr/>
        </p:nvCxnSpPr>
        <p:spPr>
          <a:xfrm flipV="1">
            <a:off x="5288438" y="3648178"/>
            <a:ext cx="2281286" cy="9852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644F2D-679C-08AF-49B0-20EA55760195}"/>
              </a:ext>
            </a:extLst>
          </p:cNvPr>
          <p:cNvSpPr txBox="1"/>
          <p:nvPr/>
        </p:nvSpPr>
        <p:spPr>
          <a:xfrm>
            <a:off x="838199" y="5159997"/>
            <a:ext cx="19641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ABP Framework</a:t>
            </a:r>
            <a:br>
              <a:rPr lang="en-US" dirty="0"/>
            </a:br>
            <a:r>
              <a:rPr lang="en-US" dirty="0"/>
              <a:t>Authentication</a:t>
            </a:r>
            <a:br>
              <a:rPr lang="en-US" dirty="0"/>
            </a:br>
            <a:r>
              <a:rPr lang="en-US" dirty="0"/>
              <a:t>JSON serialization</a:t>
            </a:r>
            <a:br>
              <a:rPr lang="en-US" dirty="0"/>
            </a:br>
            <a:r>
              <a:rPr lang="en-US" dirty="0"/>
              <a:t>Exception handling</a:t>
            </a:r>
            <a:br>
              <a:rPr lang="en-US" dirty="0"/>
            </a:br>
            <a:r>
              <a:rPr lang="en-US" dirty="0"/>
              <a:t>Multi-tenancy</a:t>
            </a:r>
          </a:p>
          <a:p>
            <a:r>
              <a:rPr lang="en-US" dirty="0"/>
              <a:t>Retry, …. and more</a:t>
            </a:r>
          </a:p>
        </p:txBody>
      </p:sp>
    </p:spTree>
    <p:extLst>
      <p:ext uri="{BB962C8B-B14F-4D97-AF65-F5344CB8AC3E}">
        <p14:creationId xmlns:p14="http://schemas.microsoft.com/office/powerpoint/2010/main" val="224684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Dynamic C# Client Proxies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E19B9-B1AD-1727-380E-3C1CB829E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16" y="2469486"/>
            <a:ext cx="4296618" cy="3309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DED3D7-A2E1-B9AD-DE63-6FBBCBF9F376}"/>
              </a:ext>
            </a:extLst>
          </p:cNvPr>
          <p:cNvSpPr/>
          <p:nvPr/>
        </p:nvSpPr>
        <p:spPr>
          <a:xfrm>
            <a:off x="7242116" y="1491276"/>
            <a:ext cx="4296618" cy="3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Application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720D24-7AD5-F118-0471-E65D020E6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69486"/>
            <a:ext cx="4541528" cy="26905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394F04-AC79-29ED-445A-89E2CA9B2981}"/>
              </a:ext>
            </a:extLst>
          </p:cNvPr>
          <p:cNvSpPr/>
          <p:nvPr/>
        </p:nvSpPr>
        <p:spPr>
          <a:xfrm>
            <a:off x="838199" y="1491275"/>
            <a:ext cx="4541527" cy="3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Client Application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5B406C-B21B-D312-0F22-45B79DD3B085}"/>
              </a:ext>
            </a:extLst>
          </p:cNvPr>
          <p:cNvCxnSpPr>
            <a:cxnSpLocks/>
          </p:cNvCxnSpPr>
          <p:nvPr/>
        </p:nvCxnSpPr>
        <p:spPr>
          <a:xfrm flipV="1">
            <a:off x="5288438" y="3648178"/>
            <a:ext cx="2281286" cy="9852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EF7D158-EFDC-B706-92F3-5C903FD894AF}"/>
              </a:ext>
            </a:extLst>
          </p:cNvPr>
          <p:cNvSpPr/>
          <p:nvPr/>
        </p:nvSpPr>
        <p:spPr>
          <a:xfrm>
            <a:off x="3968685" y="1974942"/>
            <a:ext cx="1411041" cy="3988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Dapr Sidecar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28E735A-6E07-B39D-D35B-BEED689F94B5}"/>
              </a:ext>
            </a:extLst>
          </p:cNvPr>
          <p:cNvCxnSpPr>
            <a:cxnSpLocks/>
            <a:stCxn id="11" idx="2"/>
            <a:endCxn id="20" idx="1"/>
          </p:cNvCxnSpPr>
          <p:nvPr/>
        </p:nvCxnSpPr>
        <p:spPr>
          <a:xfrm rot="16200000" flipH="1">
            <a:off x="3396697" y="1602364"/>
            <a:ext cx="284255" cy="859722"/>
          </a:xfrm>
          <a:prstGeom prst="bentConnector2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00390F6-3FA3-42A2-4376-311EDCF83A14}"/>
              </a:ext>
            </a:extLst>
          </p:cNvPr>
          <p:cNvSpPr/>
          <p:nvPr/>
        </p:nvSpPr>
        <p:spPr>
          <a:xfrm>
            <a:off x="7242116" y="1974941"/>
            <a:ext cx="1411041" cy="3988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Dapr Sidecar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DB86B3F-5841-9351-7D5F-20B85F6032B9}"/>
              </a:ext>
            </a:extLst>
          </p:cNvPr>
          <p:cNvCxnSpPr>
            <a:stCxn id="27" idx="3"/>
            <a:endCxn id="8" idx="2"/>
          </p:cNvCxnSpPr>
          <p:nvPr/>
        </p:nvCxnSpPr>
        <p:spPr>
          <a:xfrm flipV="1">
            <a:off x="8653157" y="1890099"/>
            <a:ext cx="737268" cy="284253"/>
          </a:xfrm>
          <a:prstGeom prst="bentConnector2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1B0DDE-0FCF-4D23-72EE-36AB0230C84B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379726" y="2174351"/>
            <a:ext cx="1862390" cy="1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644F2D-679C-08AF-49B0-20EA55760195}"/>
              </a:ext>
            </a:extLst>
          </p:cNvPr>
          <p:cNvSpPr txBox="1"/>
          <p:nvPr/>
        </p:nvSpPr>
        <p:spPr>
          <a:xfrm>
            <a:off x="838199" y="5159997"/>
            <a:ext cx="19641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ABP Framework</a:t>
            </a:r>
            <a:br>
              <a:rPr lang="en-US" dirty="0"/>
            </a:br>
            <a:r>
              <a:rPr lang="en-US" dirty="0"/>
              <a:t>Authentication</a:t>
            </a:r>
            <a:br>
              <a:rPr lang="en-US" dirty="0"/>
            </a:br>
            <a:r>
              <a:rPr lang="en-US" dirty="0"/>
              <a:t>JSON serialization</a:t>
            </a:r>
            <a:br>
              <a:rPr lang="en-US" dirty="0"/>
            </a:br>
            <a:r>
              <a:rPr lang="en-US" dirty="0"/>
              <a:t>Exception handling</a:t>
            </a:r>
            <a:br>
              <a:rPr lang="en-US" dirty="0"/>
            </a:br>
            <a:r>
              <a:rPr lang="en-US" dirty="0"/>
              <a:t>Multi-tenancy</a:t>
            </a:r>
          </a:p>
          <a:p>
            <a:r>
              <a:rPr lang="en-US" dirty="0"/>
              <a:t>Retry, …. and more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0D7402-8D68-BBC4-CB1A-858CAFA29B08}"/>
              </a:ext>
            </a:extLst>
          </p:cNvPr>
          <p:cNvSpPr txBox="1"/>
          <p:nvPr/>
        </p:nvSpPr>
        <p:spPr>
          <a:xfrm>
            <a:off x="2951484" y="5159997"/>
            <a:ext cx="22486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Dapr</a:t>
            </a:r>
            <a:br>
              <a:rPr lang="en-US" b="1" u="sng" dirty="0"/>
            </a:br>
            <a:r>
              <a:rPr lang="en-US" dirty="0"/>
              <a:t>Service discovery</a:t>
            </a:r>
            <a:br>
              <a:rPr lang="en-US" dirty="0"/>
            </a:br>
            <a:r>
              <a:rPr lang="en-US" dirty="0"/>
              <a:t>Tracing / observability</a:t>
            </a:r>
            <a:br>
              <a:rPr lang="en-US" dirty="0"/>
            </a:br>
            <a:r>
              <a:rPr lang="en-US" dirty="0"/>
              <a:t>Security</a:t>
            </a:r>
          </a:p>
          <a:p>
            <a:r>
              <a:rPr lang="en-US" dirty="0"/>
              <a:t>Retry, …. and more</a:t>
            </a:r>
          </a:p>
        </p:txBody>
      </p:sp>
    </p:spTree>
    <p:extLst>
      <p:ext uri="{BB962C8B-B14F-4D97-AF65-F5344CB8AC3E}">
        <p14:creationId xmlns:p14="http://schemas.microsoft.com/office/powerpoint/2010/main" val="419070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7" grpId="0" animBg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62F7B-9C6F-E5CF-AFAC-C49F8B0A5CB5}"/>
              </a:ext>
            </a:extLst>
          </p:cNvPr>
          <p:cNvSpPr/>
          <p:nvPr/>
        </p:nvSpPr>
        <p:spPr>
          <a:xfrm>
            <a:off x="1518613" y="2289874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5CB18A-D9D7-AB11-E6C6-6D5276D3CE8F}"/>
              </a:ext>
            </a:extLst>
          </p:cNvPr>
          <p:cNvSpPr/>
          <p:nvPr/>
        </p:nvSpPr>
        <p:spPr>
          <a:xfrm>
            <a:off x="7979860" y="2298851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E8F668-D7FA-3183-2E29-1FF6DA4FDD5C}"/>
              </a:ext>
            </a:extLst>
          </p:cNvPr>
          <p:cNvSpPr/>
          <p:nvPr/>
        </p:nvSpPr>
        <p:spPr>
          <a:xfrm>
            <a:off x="4749237" y="3319538"/>
            <a:ext cx="230078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D0007A5E-C500-124B-9D4F-DCD0AABCD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11" y="4591851"/>
            <a:ext cx="863600" cy="863600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E1632CEA-1C91-7F7F-41B8-BA08AC50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9" y="4591851"/>
            <a:ext cx="863600" cy="863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CD39EA-BE85-B336-C90A-21E1AE5DFE4C}"/>
              </a:ext>
            </a:extLst>
          </p:cNvPr>
          <p:cNvSpPr/>
          <p:nvPr/>
        </p:nvSpPr>
        <p:spPr>
          <a:xfrm>
            <a:off x="2669006" y="3387917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2BAD00-3737-F332-EB87-933C6AD9A8F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065530" y="2606116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CC3252-462C-C780-4941-2800EAB2B92C}"/>
              </a:ext>
            </a:extLst>
          </p:cNvPr>
          <p:cNvCxnSpPr/>
          <p:nvPr/>
        </p:nvCxnSpPr>
        <p:spPr>
          <a:xfrm>
            <a:off x="3064043" y="2606116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E462AEE-5B8D-BFC1-7939-8761622B9311}"/>
              </a:ext>
            </a:extLst>
          </p:cNvPr>
          <p:cNvCxnSpPr>
            <a:cxnSpLocks/>
            <a:stCxn id="11" idx="2"/>
            <a:endCxn id="9" idx="3"/>
          </p:cNvCxnSpPr>
          <p:nvPr/>
        </p:nvCxnSpPr>
        <p:spPr>
          <a:xfrm rot="5400000">
            <a:off x="2358844" y="3962518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909CDF-BF4A-4941-E5F3-8AC75A1B11ED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4170948" y="3603984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0BBE0C9-D4F0-2093-085E-5222ED8DCCD7}"/>
              </a:ext>
            </a:extLst>
          </p:cNvPr>
          <p:cNvSpPr/>
          <p:nvPr/>
        </p:nvSpPr>
        <p:spPr>
          <a:xfrm>
            <a:off x="7628311" y="3353301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484B9A-433B-4217-E545-3106BAF634EB}"/>
              </a:ext>
            </a:extLst>
          </p:cNvPr>
          <p:cNvCxnSpPr>
            <a:cxnSpLocks/>
          </p:cNvCxnSpPr>
          <p:nvPr/>
        </p:nvCxnSpPr>
        <p:spPr>
          <a:xfrm>
            <a:off x="7050022" y="3611403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3D234D-F1A2-38A5-3A20-BA63303A87CC}"/>
              </a:ext>
            </a:extLst>
          </p:cNvPr>
          <p:cNvCxnSpPr/>
          <p:nvPr/>
        </p:nvCxnSpPr>
        <p:spPr>
          <a:xfrm>
            <a:off x="8538411" y="2616117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E1BB85-3327-D6A9-E5B9-D7D36A3A9D3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551836" y="2616117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06A675C-F696-DCD7-30AD-4643B0B9280A}"/>
              </a:ext>
            </a:extLst>
          </p:cNvPr>
          <p:cNvCxnSpPr>
            <a:stCxn id="10" idx="1"/>
            <a:endCxn id="16" idx="2"/>
          </p:cNvCxnSpPr>
          <p:nvPr/>
        </p:nvCxnSpPr>
        <p:spPr>
          <a:xfrm rot="10800000">
            <a:off x="8379283" y="3785435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AD4526-32B7-B431-1653-A8D8A983F01C}"/>
              </a:ext>
            </a:extLst>
          </p:cNvPr>
          <p:cNvSpPr txBox="1"/>
          <p:nvPr/>
        </p:nvSpPr>
        <p:spPr>
          <a:xfrm>
            <a:off x="2452048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DB8828-0D20-4236-E01D-ECF9AE71845A}"/>
              </a:ext>
            </a:extLst>
          </p:cNvPr>
          <p:cNvSpPr txBox="1"/>
          <p:nvPr/>
        </p:nvSpPr>
        <p:spPr>
          <a:xfrm rot="16200000">
            <a:off x="1022748" y="3484729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781365-CB47-A37A-0751-F7E66B02BDAC}"/>
              </a:ext>
            </a:extLst>
          </p:cNvPr>
          <p:cNvSpPr txBox="1"/>
          <p:nvPr/>
        </p:nvSpPr>
        <p:spPr>
          <a:xfrm rot="16200000">
            <a:off x="8858813" y="3485594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B6E6CA-5823-532B-C686-2B152F5B485A}"/>
              </a:ext>
            </a:extLst>
          </p:cNvPr>
          <p:cNvSpPr txBox="1"/>
          <p:nvPr/>
        </p:nvSpPr>
        <p:spPr>
          <a:xfrm>
            <a:off x="7826754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B416F2-9E1E-A523-BDB1-7CA97E55BB24}"/>
              </a:ext>
            </a:extLst>
          </p:cNvPr>
          <p:cNvSpPr txBox="1"/>
          <p:nvPr/>
        </p:nvSpPr>
        <p:spPr>
          <a:xfrm>
            <a:off x="4891909" y="4212175"/>
            <a:ext cx="187647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re-connect</a:t>
            </a:r>
          </a:p>
          <a:p>
            <a:pPr algn="ctr"/>
            <a:r>
              <a:rPr lang="en-US" sz="1600" dirty="0"/>
              <a:t>re-try</a:t>
            </a:r>
          </a:p>
          <a:p>
            <a:pPr algn="ctr"/>
            <a:r>
              <a:rPr lang="en-US" sz="1600" dirty="0"/>
              <a:t>publish/subscribe</a:t>
            </a:r>
          </a:p>
          <a:p>
            <a:pPr algn="ctr"/>
            <a:r>
              <a:rPr lang="en-US" sz="1600" dirty="0"/>
              <a:t>background workers</a:t>
            </a:r>
          </a:p>
          <a:p>
            <a:pPr algn="ctr"/>
            <a:r>
              <a:rPr lang="en-US" sz="1600" dirty="0"/>
              <a:t>auto-events</a:t>
            </a:r>
          </a:p>
          <a:p>
            <a:pPr algn="ctr"/>
            <a:r>
              <a:rPr lang="en-US" sz="1600" dirty="0"/>
              <a:t>distributed locking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27B9A48-8061-A3E2-306B-11734E575080}"/>
              </a:ext>
            </a:extLst>
          </p:cNvPr>
          <p:cNvCxnSpPr>
            <a:endCxn id="25" idx="1"/>
          </p:cNvCxnSpPr>
          <p:nvPr/>
        </p:nvCxnSpPr>
        <p:spPr>
          <a:xfrm rot="16200000" flipH="1">
            <a:off x="3988771" y="4093867"/>
            <a:ext cx="1374450" cy="43182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8815A82-36DB-F0F2-1730-4C2D6269A9F0}"/>
              </a:ext>
            </a:extLst>
          </p:cNvPr>
          <p:cNvCxnSpPr>
            <a:endCxn id="25" idx="3"/>
          </p:cNvCxnSpPr>
          <p:nvPr/>
        </p:nvCxnSpPr>
        <p:spPr>
          <a:xfrm rot="5400000">
            <a:off x="6367588" y="4025409"/>
            <a:ext cx="1372394" cy="57079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B9464E8-7EAD-536B-97A7-102832A019D4}"/>
              </a:ext>
            </a:extLst>
          </p:cNvPr>
          <p:cNvSpPr txBox="1"/>
          <p:nvPr/>
        </p:nvSpPr>
        <p:spPr>
          <a:xfrm rot="16200000">
            <a:off x="2586549" y="2808708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354684-E447-5042-98D7-748E41D23012}"/>
              </a:ext>
            </a:extLst>
          </p:cNvPr>
          <p:cNvSpPr txBox="1"/>
          <p:nvPr/>
        </p:nvSpPr>
        <p:spPr>
          <a:xfrm rot="16200000">
            <a:off x="8058136" y="2815432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262779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62F7B-9C6F-E5CF-AFAC-C49F8B0A5CB5}"/>
              </a:ext>
            </a:extLst>
          </p:cNvPr>
          <p:cNvSpPr/>
          <p:nvPr/>
        </p:nvSpPr>
        <p:spPr>
          <a:xfrm>
            <a:off x="951570" y="1893947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5CB18A-D9D7-AB11-E6C6-6D5276D3CE8F}"/>
              </a:ext>
            </a:extLst>
          </p:cNvPr>
          <p:cNvSpPr/>
          <p:nvPr/>
        </p:nvSpPr>
        <p:spPr>
          <a:xfrm>
            <a:off x="9279258" y="1930583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E8F668-D7FA-3183-2E29-1FF6DA4FDD5C}"/>
              </a:ext>
            </a:extLst>
          </p:cNvPr>
          <p:cNvSpPr/>
          <p:nvPr/>
        </p:nvSpPr>
        <p:spPr>
          <a:xfrm>
            <a:off x="5322808" y="2919500"/>
            <a:ext cx="191283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D0007A5E-C500-124B-9D4F-DCD0AABCD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68" y="4195924"/>
            <a:ext cx="863600" cy="863600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E1632CEA-1C91-7F7F-41B8-BA08AC50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67" y="4223583"/>
            <a:ext cx="863600" cy="863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CD39EA-BE85-B336-C90A-21E1AE5DFE4C}"/>
              </a:ext>
            </a:extLst>
          </p:cNvPr>
          <p:cNvSpPr/>
          <p:nvPr/>
        </p:nvSpPr>
        <p:spPr>
          <a:xfrm>
            <a:off x="2101963" y="2991990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2BAD00-3737-F332-EB87-933C6AD9A8F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498487" y="2210189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CC3252-462C-C780-4941-2800EAB2B92C}"/>
              </a:ext>
            </a:extLst>
          </p:cNvPr>
          <p:cNvCxnSpPr/>
          <p:nvPr/>
        </p:nvCxnSpPr>
        <p:spPr>
          <a:xfrm>
            <a:off x="2497000" y="2210189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E462AEE-5B8D-BFC1-7939-8761622B9311}"/>
              </a:ext>
            </a:extLst>
          </p:cNvPr>
          <p:cNvCxnSpPr>
            <a:cxnSpLocks/>
            <a:stCxn id="11" idx="2"/>
            <a:endCxn id="9" idx="3"/>
          </p:cNvCxnSpPr>
          <p:nvPr/>
        </p:nvCxnSpPr>
        <p:spPr>
          <a:xfrm rot="5400000">
            <a:off x="1791801" y="3566591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909CDF-BF4A-4941-E5F3-8AC75A1B11ED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3603905" y="3201786"/>
            <a:ext cx="318977" cy="627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0BBE0C9-D4F0-2093-085E-5222ED8DCCD7}"/>
              </a:ext>
            </a:extLst>
          </p:cNvPr>
          <p:cNvSpPr/>
          <p:nvPr/>
        </p:nvSpPr>
        <p:spPr>
          <a:xfrm>
            <a:off x="8927709" y="2985033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484B9A-433B-4217-E545-3106BAF634EB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8605188" y="3201100"/>
            <a:ext cx="322521" cy="1011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3D234D-F1A2-38A5-3A20-BA63303A87CC}"/>
              </a:ext>
            </a:extLst>
          </p:cNvPr>
          <p:cNvCxnSpPr/>
          <p:nvPr/>
        </p:nvCxnSpPr>
        <p:spPr>
          <a:xfrm>
            <a:off x="9837809" y="2247849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E1BB85-3327-D6A9-E5B9-D7D36A3A9D3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0851234" y="2247849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06A675C-F696-DCD7-30AD-4643B0B9280A}"/>
              </a:ext>
            </a:extLst>
          </p:cNvPr>
          <p:cNvCxnSpPr>
            <a:stCxn id="10" idx="1"/>
            <a:endCxn id="16" idx="2"/>
          </p:cNvCxnSpPr>
          <p:nvPr/>
        </p:nvCxnSpPr>
        <p:spPr>
          <a:xfrm rot="10800000">
            <a:off x="9678681" y="3417167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AD4526-32B7-B431-1653-A8D8A983F01C}"/>
              </a:ext>
            </a:extLst>
          </p:cNvPr>
          <p:cNvSpPr txBox="1"/>
          <p:nvPr/>
        </p:nvSpPr>
        <p:spPr>
          <a:xfrm>
            <a:off x="1885005" y="4638147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DB8828-0D20-4236-E01D-ECF9AE71845A}"/>
              </a:ext>
            </a:extLst>
          </p:cNvPr>
          <p:cNvSpPr txBox="1"/>
          <p:nvPr/>
        </p:nvSpPr>
        <p:spPr>
          <a:xfrm rot="16200000">
            <a:off x="455705" y="3088802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781365-CB47-A37A-0751-F7E66B02BDAC}"/>
              </a:ext>
            </a:extLst>
          </p:cNvPr>
          <p:cNvSpPr txBox="1"/>
          <p:nvPr/>
        </p:nvSpPr>
        <p:spPr>
          <a:xfrm rot="16200000">
            <a:off x="10158211" y="3117326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B6E6CA-5823-532B-C686-2B152F5B485A}"/>
              </a:ext>
            </a:extLst>
          </p:cNvPr>
          <p:cNvSpPr txBox="1"/>
          <p:nvPr/>
        </p:nvSpPr>
        <p:spPr>
          <a:xfrm>
            <a:off x="9126152" y="4665806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9464E8-7EAD-536B-97A7-102832A019D4}"/>
              </a:ext>
            </a:extLst>
          </p:cNvPr>
          <p:cNvSpPr txBox="1"/>
          <p:nvPr/>
        </p:nvSpPr>
        <p:spPr>
          <a:xfrm rot="16200000">
            <a:off x="2019506" y="2412781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354684-E447-5042-98D7-748E41D23012}"/>
              </a:ext>
            </a:extLst>
          </p:cNvPr>
          <p:cNvSpPr txBox="1"/>
          <p:nvPr/>
        </p:nvSpPr>
        <p:spPr>
          <a:xfrm rot="16200000">
            <a:off x="9357534" y="2447164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0421F2-EC37-EE07-5241-EAC4F28AC221}"/>
              </a:ext>
            </a:extLst>
          </p:cNvPr>
          <p:cNvSpPr/>
          <p:nvPr/>
        </p:nvSpPr>
        <p:spPr>
          <a:xfrm>
            <a:off x="3922882" y="2839359"/>
            <a:ext cx="923825" cy="7248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Dapr</a:t>
            </a:r>
            <a:br>
              <a:rPr lang="en-US" dirty="0"/>
            </a:br>
            <a:r>
              <a:rPr lang="en-US" dirty="0"/>
              <a:t>Sidecar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CB30D7-C7F1-B99D-5D5D-125287E67572}"/>
              </a:ext>
            </a:extLst>
          </p:cNvPr>
          <p:cNvSpPr/>
          <p:nvPr/>
        </p:nvSpPr>
        <p:spPr>
          <a:xfrm>
            <a:off x="7681363" y="2848786"/>
            <a:ext cx="923825" cy="7248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Dapr</a:t>
            </a:r>
            <a:br>
              <a:rPr lang="en-US" dirty="0"/>
            </a:br>
            <a:r>
              <a:rPr lang="en-US" dirty="0"/>
              <a:t>Sidecar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5A6497-34CF-A336-CA54-FDCE3497A26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846707" y="3201786"/>
            <a:ext cx="476101" cy="627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86F870-DE73-843A-5671-B7C09CBC2016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>
            <a:off x="7235643" y="3208057"/>
            <a:ext cx="445720" cy="31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6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2152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Introduced the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IntegrationService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]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attribute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Default HTTP API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URL prefix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/integration-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api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/…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instead of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api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/…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is disabled by default, but can be enabled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Unit of work, Validation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etc. works as expected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269C9-5DD9-7A4B-F7D6-BBC11B4E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989" y="2423457"/>
            <a:ext cx="66675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7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Dynamic Permissions &amp;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E7C372-A611-9139-7432-7936D2041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97" y="1770200"/>
            <a:ext cx="5586454" cy="17637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F9FB28-0D5F-DF9D-A355-8962A14BF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520" y="1770200"/>
            <a:ext cx="5366538" cy="42250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F007B4-4241-275E-E09E-77BAE98062FC}"/>
              </a:ext>
            </a:extLst>
          </p:cNvPr>
          <p:cNvSpPr txBox="1"/>
          <p:nvPr/>
        </p:nvSpPr>
        <p:spPr>
          <a:xfrm>
            <a:off x="2257058" y="1400868"/>
            <a:ext cx="227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Define Permissions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DA2A86-17BB-6853-794D-89EC7AAE74A4}"/>
              </a:ext>
            </a:extLst>
          </p:cNvPr>
          <p:cNvSpPr txBox="1"/>
          <p:nvPr/>
        </p:nvSpPr>
        <p:spPr>
          <a:xfrm>
            <a:off x="7982849" y="1426510"/>
            <a:ext cx="222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Check Permissions</a:t>
            </a:r>
          </a:p>
        </p:txBody>
      </p:sp>
      <p:pic>
        <p:nvPicPr>
          <p:cNvPr id="1026" name="Picture 2" descr="authorization-new-permission-ui-localized">
            <a:extLst>
              <a:ext uri="{FF2B5EF4-FFF2-40B4-BE49-F238E27FC236}">
                <a16:creationId xmlns:a16="http://schemas.microsoft.com/office/drawing/2014/main" id="{893EF38F-3676-BFB0-C929-33A8F445C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7" y="4040687"/>
            <a:ext cx="5586454" cy="250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847C3C-C598-2228-85BF-9B5ACAC90BE8}"/>
              </a:ext>
            </a:extLst>
          </p:cNvPr>
          <p:cNvSpPr txBox="1"/>
          <p:nvPr/>
        </p:nvSpPr>
        <p:spPr>
          <a:xfrm>
            <a:off x="2257058" y="3692969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 Grant Permissions</a:t>
            </a:r>
          </a:p>
        </p:txBody>
      </p:sp>
    </p:spTree>
    <p:extLst>
      <p:ext uri="{BB962C8B-B14F-4D97-AF65-F5344CB8AC3E}">
        <p14:creationId xmlns:p14="http://schemas.microsoft.com/office/powerpoint/2010/main" val="318890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341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Euclid Circular B</vt:lpstr>
      <vt:lpstr>Office Theme</vt:lpstr>
      <vt:lpstr>What’s coming with ABP 7.0?</vt:lpstr>
      <vt:lpstr>Overall</vt:lpstr>
      <vt:lpstr>Dapr Integration</vt:lpstr>
      <vt:lpstr>ABP Dynamic C# Client Proxies</vt:lpstr>
      <vt:lpstr>ABP Dynamic C# Client Proxies</vt:lpstr>
      <vt:lpstr>Distributed Event Bus</vt:lpstr>
      <vt:lpstr>Distributed Event Bus</vt:lpstr>
      <vt:lpstr>Integration services</vt:lpstr>
      <vt:lpstr>Dynamic Permissions &amp; Features</vt:lpstr>
      <vt:lpstr>Dynamic Permissions &amp; Features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29</cp:revision>
  <dcterms:created xsi:type="dcterms:W3CDTF">2022-02-27T10:42:11Z</dcterms:created>
  <dcterms:modified xsi:type="dcterms:W3CDTF">2022-09-16T11:48:46Z</dcterms:modified>
</cp:coreProperties>
</file>