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78" r:id="rId3"/>
    <p:sldId id="270" r:id="rId4"/>
    <p:sldId id="271" r:id="rId5"/>
    <p:sldId id="260" r:id="rId6"/>
    <p:sldId id="268" r:id="rId7"/>
    <p:sldId id="269" r:id="rId8"/>
    <p:sldId id="272" r:id="rId9"/>
    <p:sldId id="273" r:id="rId10"/>
    <p:sldId id="276" r:id="rId11"/>
    <p:sldId id="274" r:id="rId12"/>
    <p:sldId id="275" r:id="rId13"/>
    <p:sldId id="279" r:id="rId14"/>
    <p:sldId id="277" r:id="rId15"/>
    <p:sldId id="280" r:id="rId16"/>
    <p:sldId id="281" r:id="rId17"/>
    <p:sldId id="286" r:id="rId18"/>
    <p:sldId id="267" r:id="rId19"/>
    <p:sldId id="283" r:id="rId20"/>
    <p:sldId id="284" r:id="rId21"/>
    <p:sldId id="282" r:id="rId22"/>
    <p:sldId id="287" r:id="rId23"/>
    <p:sldId id="288" r:id="rId24"/>
    <p:sldId id="289" r:id="rId25"/>
    <p:sldId id="290" r:id="rId26"/>
    <p:sldId id="293" r:id="rId27"/>
    <p:sldId id="294" r:id="rId28"/>
    <p:sldId id="295" r:id="rId29"/>
    <p:sldId id="296" r:id="rId30"/>
    <p:sldId id="297" r:id="rId31"/>
    <p:sldId id="298" r:id="rId32"/>
    <p:sldId id="292" r:id="rId33"/>
    <p:sldId id="301" r:id="rId34"/>
    <p:sldId id="302" r:id="rId35"/>
    <p:sldId id="300" r:id="rId36"/>
    <p:sldId id="299" r:id="rId37"/>
    <p:sldId id="266" r:id="rId38"/>
    <p:sldId id="261" r:id="rId39"/>
    <p:sldId id="291" r:id="rId40"/>
    <p:sldId id="262" r:id="rId41"/>
    <p:sldId id="263" r:id="rId42"/>
    <p:sldId id="264" r:id="rId43"/>
    <p:sldId id="26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C6"/>
    <a:srgbClr val="C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314CD-B97C-434B-8FF7-5A1477BB5901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FAD7A-2CBF-4610-97E3-2D2790A4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680-D4AE-4C22-81B0-60D37522C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D83C-3C21-4444-A46C-399B6E0E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A238-1F28-482F-B7E6-2C3C2F89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31CB-C7BC-40FF-A584-5201039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E726-B44B-4BDB-85C0-DFA76431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C4AB-3FB9-49B6-8D98-F1D436EF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AE606-F861-43D0-9723-2009E3FB4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40B5-9B89-4A5A-AF2F-624F786C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1F4A-64D3-4208-B33D-990F5719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2DA5-AD65-43E5-BDC2-DB6206F8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C52CC-0356-4E91-B038-B0937A8F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FDED9-B8DA-42C2-9EBB-9D543FC5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D0D8-E622-41DB-B0DF-EAA960AA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4ABA-612E-4CCB-A635-ACD47FAE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E724-4DD6-4248-96C2-BFB9B3EF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3B93-D407-4890-8123-20721493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7EBA-F852-4546-A21A-C99A3756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627B-2DBF-4D31-8BF6-C31A42B4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AA33-6C0F-416A-B61A-2F580B3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1E1C-B376-412B-8479-C77E7BB8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3658-8F20-4180-A2FE-66E2F71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3692-67B6-47DC-90C4-1005E1B3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F4FBA-9672-45DD-A136-0BC9E564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7849-86D1-490E-AF34-5FA553A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4EE6-50E8-473A-8FD4-5F5BF8D9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CAE7-F1D4-4216-AECA-47330B81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B1BE-D640-47AF-973E-60CD872B1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E1B6A-9974-4E93-BA0C-BCF2AFD8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0B33F-58A8-421A-A37C-90F53621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ABCC-F8DA-4E2D-B112-11F561A9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7DDD-D43A-4B71-B821-2516016D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34C-5F53-4643-AFBB-574B30C4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93FC1-0695-4E24-AE39-2FFE5FD9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A93F0-8911-4085-97AD-3A25B2171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4415E-522B-4808-945C-B9F013C4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112AD-223F-4093-9F96-41E7E32F1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2200D-0FEA-427B-8869-F92A3907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0F1D1-05CD-407D-AF49-7E1637F3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878ED-8305-4C12-9F45-7FDAECE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37EA-63CE-4C24-9773-DC090E8D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785EB-61A8-4E24-8636-40737CD6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64414-EC87-4AE3-A72D-D0C5A898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4016-8201-49EC-8B06-52DB96F5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76FF2-9750-459D-9678-4B831562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B5042-E41B-46B3-8786-5DB0A0C7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6248D-064F-4038-A037-0C348029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A4D3-F66C-49F2-8275-260EF1AE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6F66-5889-4AFD-8EFB-F5A74241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20799-D63B-47BC-AA5D-01C0DA41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6DAA-FFA5-4A19-9F14-DF64EA78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7F5F-3DA9-42FF-B144-98A3AE52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8BCB-E130-4E8B-A9CF-D55F9369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0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446-412F-4764-A293-A29766A1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885D6-9109-46C1-9063-BE37C0D1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FDAA-EB8D-4D83-9F02-C40840AE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394E-5FFF-43C6-9526-0AFBDA24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6403D-7A05-40B8-8EC3-4EA350AB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DA891-939E-4BE8-A8C2-B4C15331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1EA4F-C283-434B-9889-BCC78009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88BC-D649-449C-94F5-09C01B21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B2D6-45D6-4521-A86A-CD38A17BA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0110-3C4D-456C-A362-E05F666D0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7FB5-9173-4F77-929D-848868208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CED8B-B185-4731-BF55-748A06FE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07" y="1117456"/>
            <a:ext cx="2971800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4644"/>
            <a:ext cx="9144000" cy="618981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Halil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İbrahim KALKAN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2055"/>
            <a:ext cx="9144000" cy="526473"/>
          </a:xfrm>
        </p:spPr>
        <p:txBody>
          <a:bodyPr>
            <a:normAutofit/>
          </a:bodyPr>
          <a:lstStyle/>
          <a:p>
            <a:pPr algn="r"/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halilibrahimkalkan.com | 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@hikalkan | Twitter: @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14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F77C3-5D4B-41EC-BBEA-97AA16723398}"/>
              </a:ext>
            </a:extLst>
          </p:cNvPr>
          <p:cNvSpPr/>
          <p:nvPr/>
        </p:nvSpPr>
        <p:spPr>
          <a:xfrm>
            <a:off x="584579" y="1156806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 ASP.NET Core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045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3045" y="2959688"/>
            <a:ext cx="4190999" cy="775853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</a:t>
            </a:r>
          </a:p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E72910A-3EC0-440A-9573-B23359DD29F8}"/>
              </a:ext>
            </a:extLst>
          </p:cNvPr>
          <p:cNvSpPr txBox="1">
            <a:spLocks/>
          </p:cNvSpPr>
          <p:nvPr/>
        </p:nvSpPr>
        <p:spPr>
          <a:xfrm>
            <a:off x="6013545" y="2959686"/>
            <a:ext cx="4190999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</a:t>
            </a:r>
          </a:p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9DC293-E672-4902-A123-63A944F2AD23}"/>
              </a:ext>
            </a:extLst>
          </p:cNvPr>
          <p:cNvSpPr/>
          <p:nvPr/>
        </p:nvSpPr>
        <p:spPr>
          <a:xfrm>
            <a:off x="5736452" y="3070521"/>
            <a:ext cx="554182" cy="554182"/>
          </a:xfrm>
          <a:prstGeom prst="ellips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5595597" y="2976625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67638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41C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Business Modules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unit of code base that implements some business functionalities. Consists of;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database schema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(and data)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Application/business code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Entities, Services, DTOs…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Remote API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REST,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GraphQL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 Pages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Components</a:t>
            </a:r>
          </a:p>
        </p:txBody>
      </p:sp>
    </p:spTree>
    <p:extLst>
      <p:ext uri="{BB962C8B-B14F-4D97-AF65-F5344CB8AC3E}">
        <p14:creationId xmlns:p14="http://schemas.microsoft.com/office/powerpoint/2010/main" val="4021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41C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Infrastructure (Framework) Modules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unit of code base that provides some common infrastructure services. Examples;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Authorization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Localization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Audit logging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Caching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Email sending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Integration modules (EF Core, MongoDB… etc.)</a:t>
            </a:r>
          </a:p>
        </p:txBody>
      </p:sp>
    </p:spTree>
    <p:extLst>
      <p:ext uri="{BB962C8B-B14F-4D97-AF65-F5344CB8AC3E}">
        <p14:creationId xmlns:p14="http://schemas.microsoft.com/office/powerpoint/2010/main" val="111031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32635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Registration (for DI)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Configuration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Startup Actions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Module Dependencies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Abstractions for Infrastructure: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IRepository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IEmailSender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IBackgroundJobManager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INotificationSender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Common Functionality: 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Bundling &amp; Minification, Logging, Caching, Authorization, Validation, Theming, Event Bus…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643458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ASP.NET Core Services: Localization, Razor Views, Static Files, Conventional APIs… etc.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database providers (like EF Core, MongoDB)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Adapters to 3</a:t>
            </a:r>
            <a:r>
              <a:rPr lang="en-US" sz="1400" baseline="30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-party libraries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17368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Reduce code duplication by defining useful conventions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Automate whatever possible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71959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 Boilerplate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Open Source Web Application Framework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241964"/>
            <a:ext cx="4368801" cy="2803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5,200+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stars on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600,000+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downloads on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Nuget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years of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continuos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development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aspnetboilerplate.com</a:t>
            </a:r>
            <a:b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github.com/aspnetboilerplate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Twitter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1600" b="1" dirty="0" err="1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aspboilerplate</a:t>
            </a:r>
            <a:endParaRPr lang="en-US" sz="1600" b="1" dirty="0">
              <a:solidFill>
                <a:srgbClr val="0041C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F2A1F-A769-4A56-8843-8988B87E3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16" y="494904"/>
            <a:ext cx="6393783" cy="54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Implementation of the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Infrastructure/Framework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8310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5293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9519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10687"/>
            <a:ext cx="4368801" cy="3305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Investigate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sort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modules using module dependencies starting from the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ROOT MODULE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PLUGIN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CONFIGURE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INITIALIZE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all modules.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5D174-909D-46F4-BF34-DC203F99152C}"/>
              </a:ext>
            </a:extLst>
          </p:cNvPr>
          <p:cNvSpPr txBox="1"/>
          <p:nvPr/>
        </p:nvSpPr>
        <p:spPr>
          <a:xfrm>
            <a:off x="7506269" y="1542197"/>
            <a:ext cx="163773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BB9BF-13DD-4A36-AE84-D514EBB05EBD}"/>
              </a:ext>
            </a:extLst>
          </p:cNvPr>
          <p:cNvSpPr txBox="1"/>
          <p:nvPr/>
        </p:nvSpPr>
        <p:spPr>
          <a:xfrm>
            <a:off x="6441743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13556-38B9-4D84-A967-467BB81ADA15}"/>
              </a:ext>
            </a:extLst>
          </p:cNvPr>
          <p:cNvSpPr txBox="1"/>
          <p:nvPr/>
        </p:nvSpPr>
        <p:spPr>
          <a:xfrm>
            <a:off x="8498006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F1FEB-299F-4826-A983-C706C14F1165}"/>
              </a:ext>
            </a:extLst>
          </p:cNvPr>
          <p:cNvSpPr txBox="1"/>
          <p:nvPr/>
        </p:nvSpPr>
        <p:spPr>
          <a:xfrm>
            <a:off x="7485798" y="3453726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9F739-8CB7-4636-B840-65566926CBAE}"/>
              </a:ext>
            </a:extLst>
          </p:cNvPr>
          <p:cNvSpPr txBox="1"/>
          <p:nvPr/>
        </p:nvSpPr>
        <p:spPr>
          <a:xfrm>
            <a:off x="6179609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031AD-C52E-4087-9807-BC84717E5678}"/>
              </a:ext>
            </a:extLst>
          </p:cNvPr>
          <p:cNvSpPr txBox="1"/>
          <p:nvPr/>
        </p:nvSpPr>
        <p:spPr>
          <a:xfrm>
            <a:off x="8597537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8792A-81D4-4019-ADFB-1A51AD2FF623}"/>
              </a:ext>
            </a:extLst>
          </p:cNvPr>
          <p:cNvSpPr txBox="1"/>
          <p:nvPr/>
        </p:nvSpPr>
        <p:spPr>
          <a:xfrm>
            <a:off x="8597536" y="5370225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3000EB-D6B4-4F5C-94B3-AC07FE92C498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7260609" y="1911529"/>
            <a:ext cx="1064526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0C37F6-438A-4869-B169-D78EA20E48C3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8325135" y="1911529"/>
            <a:ext cx="991737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B1541B-4B84-46E4-83EE-05B226501096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6998475" y="2841851"/>
            <a:ext cx="262134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CD2465-B8F5-47AD-AA48-6F4A38B575B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260609" y="2841851"/>
            <a:ext cx="865771" cy="6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FBBD18-53D4-493E-9D94-74D3D1F1FA7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451100" y="2841851"/>
            <a:ext cx="86577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2CC6CC-3321-428E-8195-8A262304D2C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304664" y="3823058"/>
            <a:ext cx="839336" cy="5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208A91-0301-48C9-ACDC-BB0A02FEB0F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9316872" y="2841851"/>
            <a:ext cx="99531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E7CB63-D3C6-4D72-9293-A85958C798D2}"/>
              </a:ext>
            </a:extLst>
          </p:cNvPr>
          <p:cNvCxnSpPr>
            <a:stCxn id="18" idx="2"/>
          </p:cNvCxnSpPr>
          <p:nvPr/>
        </p:nvCxnSpPr>
        <p:spPr>
          <a:xfrm flipH="1">
            <a:off x="9416401" y="4753380"/>
            <a:ext cx="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A65005-2FAF-40C8-AF6B-7916483F5185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7817340" y="4568714"/>
            <a:ext cx="78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655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A7B15-7BF7-4B0B-9289-02401D9A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1083946"/>
            <a:ext cx="8699932" cy="52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869743"/>
            <a:ext cx="4368801" cy="33464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Pyhsical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Files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Static files under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wwwroot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folder.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Embedded Files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Module files for UI views, localization, static resources…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Dynamic Files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Runtime generated files like CSS/JS bundles.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Overriding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Dynamic &gt; Physical &gt; Embedded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5D22A-803E-4E31-A39C-2C136D7D7125}"/>
              </a:ext>
            </a:extLst>
          </p:cNvPr>
          <p:cNvSpPr txBox="1"/>
          <p:nvPr/>
        </p:nvSpPr>
        <p:spPr>
          <a:xfrm>
            <a:off x="5557775" y="3251006"/>
            <a:ext cx="5414748" cy="461665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Virtual File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AE716-5C52-414C-B7AC-7C08AAF8B7E0}"/>
              </a:ext>
            </a:extLst>
          </p:cNvPr>
          <p:cNvSpPr txBox="1"/>
          <p:nvPr/>
        </p:nvSpPr>
        <p:spPr>
          <a:xfrm>
            <a:off x="5557775" y="4244142"/>
            <a:ext cx="1712794" cy="646331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wwwroot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2A309-2D55-490E-950D-874DE3D690C9}"/>
              </a:ext>
            </a:extLst>
          </p:cNvPr>
          <p:cNvSpPr txBox="1"/>
          <p:nvPr/>
        </p:nvSpPr>
        <p:spPr>
          <a:xfrm>
            <a:off x="7429793" y="4244142"/>
            <a:ext cx="1712794" cy="646331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Embedded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(DLL)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4EAEA-FE15-4E1D-A241-565AE54EC973}"/>
              </a:ext>
            </a:extLst>
          </p:cNvPr>
          <p:cNvSpPr txBox="1"/>
          <p:nvPr/>
        </p:nvSpPr>
        <p:spPr>
          <a:xfrm>
            <a:off x="9259730" y="4244141"/>
            <a:ext cx="1712794" cy="646331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(Memory)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C42A2E-44C1-45B1-925A-1D76444217A0}"/>
              </a:ext>
            </a:extLst>
          </p:cNvPr>
          <p:cNvCxnSpPr>
            <a:cxnSpLocks/>
          </p:cNvCxnSpPr>
          <p:nvPr/>
        </p:nvCxnSpPr>
        <p:spPr>
          <a:xfrm>
            <a:off x="6366681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FEA35E-05DB-45A2-B682-50E1985D8BEE}"/>
              </a:ext>
            </a:extLst>
          </p:cNvPr>
          <p:cNvCxnSpPr>
            <a:cxnSpLocks/>
          </p:cNvCxnSpPr>
          <p:nvPr/>
        </p:nvCxnSpPr>
        <p:spPr>
          <a:xfrm>
            <a:off x="8279643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CE8A22-A856-405D-84AC-5B3F6DB49CDB}"/>
              </a:ext>
            </a:extLst>
          </p:cNvPr>
          <p:cNvCxnSpPr>
            <a:cxnSpLocks/>
          </p:cNvCxnSpPr>
          <p:nvPr/>
        </p:nvCxnSpPr>
        <p:spPr>
          <a:xfrm>
            <a:off x="10076598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F2BC15-D6B9-472C-9E09-AE01AFB95280}"/>
              </a:ext>
            </a:extLst>
          </p:cNvPr>
          <p:cNvSpPr txBox="1"/>
          <p:nvPr/>
        </p:nvSpPr>
        <p:spPr>
          <a:xfrm>
            <a:off x="5557775" y="1283479"/>
            <a:ext cx="2189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Static File Requests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css</a:t>
            </a:r>
            <a:r>
              <a:rPr lang="en-US" sz="2000" dirty="0"/>
              <a:t>, .</a:t>
            </a:r>
            <a:r>
              <a:rPr lang="en-US" sz="2000" dirty="0" err="1"/>
              <a:t>js</a:t>
            </a:r>
            <a:r>
              <a:rPr lang="en-US" sz="2000" dirty="0"/>
              <a:t>, .</a:t>
            </a:r>
            <a:r>
              <a:rPr lang="en-US" sz="2000" dirty="0" err="1"/>
              <a:t>png</a:t>
            </a:r>
            <a:r>
              <a:rPr lang="en-US" sz="2000" dirty="0"/>
              <a:t>…)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6DC4C-0BB1-4F97-83A6-2C555694627A}"/>
              </a:ext>
            </a:extLst>
          </p:cNvPr>
          <p:cNvSpPr txBox="1"/>
          <p:nvPr/>
        </p:nvSpPr>
        <p:spPr>
          <a:xfrm>
            <a:off x="9221723" y="1311128"/>
            <a:ext cx="1750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View Requests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cshtml</a:t>
            </a:r>
            <a:r>
              <a:rPr lang="en-US" sz="2000" dirty="0"/>
              <a:t>)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EB05B40-D8CE-435D-AFF9-18BBCD4D3A72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6544438" y="2099680"/>
            <a:ext cx="1259640" cy="104300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63CA74F-1D72-4AA9-8F73-7AB5F53E1261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8922680" y="2076561"/>
            <a:ext cx="1231991" cy="1116896"/>
          </a:xfrm>
          <a:prstGeom prst="curvedConnector3">
            <a:avLst>
              <a:gd name="adj1" fmla="val 4778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IFileProvider</a:t>
            </a: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E1A62-9515-4297-AE37-C72C567F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097346"/>
            <a:ext cx="9782948" cy="32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Razor View Engine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7EADB-D33B-4F3E-ACA0-8CBAC8F21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98" y="2400784"/>
            <a:ext cx="9700131" cy="335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Replace Static File Middleware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BCB964-8A37-4AD0-A843-66F2999C3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285673"/>
            <a:ext cx="9853684" cy="2274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4B21CA-ECDF-40B7-ABEC-6F66E93B2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00" y="5176868"/>
            <a:ext cx="2877198" cy="4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798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Depending on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3-rd Party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JS/CSS Libraries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729552"/>
            <a:ext cx="4071928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NPM/Yarn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UI package manager.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Should depend on the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same version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a library from all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Determine a set of common libraries.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6ED67-BCC8-48B9-BB3B-5B13C5EC6685}"/>
              </a:ext>
            </a:extLst>
          </p:cNvPr>
          <p:cNvSpPr txBox="1"/>
          <p:nvPr/>
        </p:nvSpPr>
        <p:spPr>
          <a:xfrm>
            <a:off x="8703585" y="930564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AB02B-38C3-48D3-B596-01F8AE137CBB}"/>
              </a:ext>
            </a:extLst>
          </p:cNvPr>
          <p:cNvSpPr txBox="1"/>
          <p:nvPr/>
        </p:nvSpPr>
        <p:spPr>
          <a:xfrm>
            <a:off x="9969415" y="1830058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B72BE-556A-4CE5-8D34-0E173309F902}"/>
              </a:ext>
            </a:extLst>
          </p:cNvPr>
          <p:cNvSpPr txBox="1"/>
          <p:nvPr/>
        </p:nvSpPr>
        <p:spPr>
          <a:xfrm>
            <a:off x="7544146" y="1830058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r>
              <a:rPr lang="en-US" dirty="0">
                <a:solidFill>
                  <a:schemeClr val="bg1"/>
                </a:solidFill>
              </a:rPr>
              <a:t> 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6B747-7D98-465E-B2D0-63C5A38D4130}"/>
              </a:ext>
            </a:extLst>
          </p:cNvPr>
          <p:cNvSpPr txBox="1"/>
          <p:nvPr/>
        </p:nvSpPr>
        <p:spPr>
          <a:xfrm>
            <a:off x="6495631" y="930564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Font Awesome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7C3A0-CDB8-4778-816B-71A027124E09}"/>
              </a:ext>
            </a:extLst>
          </p:cNvPr>
          <p:cNvSpPr txBox="1"/>
          <p:nvPr/>
        </p:nvSpPr>
        <p:spPr>
          <a:xfrm>
            <a:off x="10071256" y="2760622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BS </a:t>
            </a:r>
            <a:r>
              <a:rPr lang="en-US" dirty="0" err="1">
                <a:solidFill>
                  <a:schemeClr val="bg1"/>
                </a:solidFill>
              </a:rPr>
              <a:t>Datatables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F76BF-3A21-4549-BA7D-5F0A3BADBE26}"/>
              </a:ext>
            </a:extLst>
          </p:cNvPr>
          <p:cNvSpPr txBox="1"/>
          <p:nvPr/>
        </p:nvSpPr>
        <p:spPr>
          <a:xfrm>
            <a:off x="7109692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C1C9E-E665-4518-A871-DF2CC482ECFA}"/>
              </a:ext>
            </a:extLst>
          </p:cNvPr>
          <p:cNvSpPr txBox="1"/>
          <p:nvPr/>
        </p:nvSpPr>
        <p:spPr>
          <a:xfrm>
            <a:off x="9369360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- 2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C0B4AF54-609D-4FFC-A01E-E7241B8BC92B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6301880" y="2412423"/>
            <a:ext cx="222505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FE699C7-62CA-48D5-AC9A-6C37BD5E239D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7365688" y="2862170"/>
            <a:ext cx="132556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998A45-8139-495E-BCCC-1B33A6AB1FFE}"/>
              </a:ext>
            </a:extLst>
          </p:cNvPr>
          <p:cNvCxnSpPr>
            <a:stCxn id="10" idx="0"/>
          </p:cNvCxnSpPr>
          <p:nvPr/>
        </p:nvCxnSpPr>
        <p:spPr>
          <a:xfrm flipV="1">
            <a:off x="8462922" y="1299896"/>
            <a:ext cx="571896" cy="53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BD91DA-B8CB-45DE-AA21-19BC09B93176}"/>
              </a:ext>
            </a:extLst>
          </p:cNvPr>
          <p:cNvCxnSpPr/>
          <p:nvPr/>
        </p:nvCxnSpPr>
        <p:spPr>
          <a:xfrm flipH="1" flipV="1">
            <a:off x="9969415" y="1306246"/>
            <a:ext cx="518889" cy="52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9BEF07-7E9D-4B2A-8986-54D6E0EE9217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10825812" y="2199390"/>
            <a:ext cx="164220" cy="56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F9D6F6-DF5E-4F04-8DFA-9F64524D0550}"/>
              </a:ext>
            </a:extLst>
          </p:cNvPr>
          <p:cNvCxnSpPr>
            <a:stCxn id="18" idx="0"/>
          </p:cNvCxnSpPr>
          <p:nvPr/>
        </p:nvCxnSpPr>
        <p:spPr>
          <a:xfrm flipV="1">
            <a:off x="10288136" y="3129954"/>
            <a:ext cx="29671" cy="39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EBBA10-A728-4B93-9820-4DCCA90FD8CC}"/>
              </a:ext>
            </a:extLst>
          </p:cNvPr>
          <p:cNvCxnSpPr/>
          <p:nvPr/>
        </p:nvCxnSpPr>
        <p:spPr>
          <a:xfrm flipH="1" flipV="1">
            <a:off x="8947244" y="2205740"/>
            <a:ext cx="722195" cy="131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798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Depending on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3-rd Party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JS/CSS Libraries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729552"/>
            <a:ext cx="5566358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NPM/Yarn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UI package manager.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Should depend on the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same version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a library from all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Copy just needed files from </a:t>
            </a: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node_modules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wwwroot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/libs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folder.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css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files to the page.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TODOOOOOOOO!</a:t>
            </a:r>
          </a:p>
        </p:txBody>
      </p:sp>
    </p:spTree>
    <p:extLst>
      <p:ext uri="{BB962C8B-B14F-4D97-AF65-F5344CB8AC3E}">
        <p14:creationId xmlns:p14="http://schemas.microsoft.com/office/powerpoint/2010/main" val="191932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Bundling &amp; Minification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bundle &amp; minify files distributed into DLLs as embedded resources.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be combined with the Virtual File System.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prevent duplication of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 in a bundle and in a page.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add dependencies to the bundle/page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2538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Bundle Contributors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E30E2-330C-495A-A41C-E4E6C2DC8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14946"/>
            <a:ext cx="10242692" cy="30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Goals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application complexity by creating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separately developed, isolated and integrated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application units.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 reuse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Use same module by different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6186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12" y="273099"/>
            <a:ext cx="4858328" cy="133730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 views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8C94D-709B-43B3-9654-8BE3D45EE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12" y="2311372"/>
            <a:ext cx="796290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4CCBD6-03EB-424E-938A-AD436EB1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12" y="3745333"/>
            <a:ext cx="8515350" cy="1409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2E29E-ADBA-4525-AB64-94919D9E6C6B}"/>
              </a:ext>
            </a:extLst>
          </p:cNvPr>
          <p:cNvSpPr txBox="1"/>
          <p:nvPr/>
        </p:nvSpPr>
        <p:spPr>
          <a:xfrm>
            <a:off x="735412" y="1828762"/>
            <a:ext cx="538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a single-file (and it’s dependencies) as a bundle: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89481-7C15-4B2C-A402-D19597FE2A0F}"/>
              </a:ext>
            </a:extLst>
          </p:cNvPr>
          <p:cNvSpPr txBox="1"/>
          <p:nvPr/>
        </p:nvSpPr>
        <p:spPr>
          <a:xfrm>
            <a:off x="735412" y="3230913"/>
            <a:ext cx="330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Creating a new bundle on the fly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33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123032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by code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9FA80-07C1-4853-B5F7-F16395AF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9" y="1641557"/>
            <a:ext cx="5855409" cy="4339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53762-15E9-42EF-80EC-55B665E14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250" y="1641557"/>
            <a:ext cx="5286750" cy="49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1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framework should provide toolbars, menus, header/footer areas, alert areas, sidebars, content areas and so 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4D156-AFFC-4AED-89A3-CC1517B3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4" y="273176"/>
            <a:ext cx="5162026" cy="5937575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3495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739C5-97E2-48D8-9F30-4C40341BD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78" y="3741099"/>
            <a:ext cx="8826099" cy="1567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31189-F67B-4FC8-B1F9-5945A3AF7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78" y="1572013"/>
            <a:ext cx="8995896" cy="15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83928-D214-4E2F-B836-C05424FD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81" y="1272153"/>
            <a:ext cx="10840661" cy="48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3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framework should provide toolbars, menus, header/footer areas, alert areas, sidebars, content areas and so 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4D156-AFFC-4AED-89A3-CC1517B3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4" y="273176"/>
            <a:ext cx="5162026" cy="5937575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20354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85FDCD-746F-4F0E-8A2D-C82A599F7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07" y="1179079"/>
            <a:ext cx="5999788" cy="449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8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Mia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Dolor Sit </a:t>
            </a:r>
            <a:r>
              <a:rPr lang="en-US" sz="40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dolor sit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601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1962727" y="3091873"/>
            <a:ext cx="8266546" cy="2025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varius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risus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eu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Maecenas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mauris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lacinia at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sapien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et,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suscipit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quam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91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1962727" y="3091873"/>
            <a:ext cx="8266546" cy="2025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varius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risus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eu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Maecenas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mauris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lacinia at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sapien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et,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suscipit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quam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4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Problems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Lack of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integration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communication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of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Complexity of the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infrastructure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needs to 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framework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877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id et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id et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547922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58EF8C-3DAD-4FC9-9B38-D069D41E8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id et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4068623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2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numCol="1"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 numCol="1"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1093211" y="2733965"/>
            <a:ext cx="5150571" cy="290368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4C2F35F-4153-4064-9360-4B8B6B0FE40B}"/>
              </a:ext>
            </a:extLst>
          </p:cNvPr>
          <p:cNvSpPr txBox="1">
            <a:spLocks/>
          </p:cNvSpPr>
          <p:nvPr/>
        </p:nvSpPr>
        <p:spPr>
          <a:xfrm>
            <a:off x="6208496" y="2733965"/>
            <a:ext cx="5150571" cy="290368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88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Services directly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injects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use other 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a single unit.</a:t>
            </a:r>
          </a:p>
        </p:txBody>
      </p:sp>
    </p:spTree>
    <p:extLst>
      <p:ext uri="{BB962C8B-B14F-4D97-AF65-F5344CB8AC3E}">
        <p14:creationId xmlns:p14="http://schemas.microsoft.com/office/powerpoint/2010/main" val="186980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Layered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layer can only depend on the layers below.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Infrastructure layer supports other layers by implementing abstractions via Vendors.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B8280-B603-4B61-AE0A-70F201C5EB0B}"/>
              </a:ext>
            </a:extLst>
          </p:cNvPr>
          <p:cNvSpPr/>
          <p:nvPr/>
        </p:nvSpPr>
        <p:spPr>
          <a:xfrm>
            <a:off x="8345606" y="1369290"/>
            <a:ext cx="3107486" cy="23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Infrastructure</a:t>
            </a:r>
          </a:p>
          <a:p>
            <a:pPr algn="r"/>
            <a:r>
              <a:rPr lang="en-US" dirty="0"/>
              <a:t>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26DF9-513B-4A2F-92FB-9D8D86D048C9}"/>
              </a:ext>
            </a:extLst>
          </p:cNvPr>
          <p:cNvSpPr txBox="1"/>
          <p:nvPr/>
        </p:nvSpPr>
        <p:spPr>
          <a:xfrm>
            <a:off x="7369427" y="1608798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45C4C-30B4-4E33-A1CD-A0FAF3166ACE}"/>
              </a:ext>
            </a:extLst>
          </p:cNvPr>
          <p:cNvSpPr txBox="1"/>
          <p:nvPr/>
        </p:nvSpPr>
        <p:spPr>
          <a:xfrm>
            <a:off x="7369427" y="2338747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26391-F50F-4680-81A5-A93D77ED8B4B}"/>
              </a:ext>
            </a:extLst>
          </p:cNvPr>
          <p:cNvSpPr txBox="1"/>
          <p:nvPr/>
        </p:nvSpPr>
        <p:spPr>
          <a:xfrm>
            <a:off x="7369427" y="3068696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FFF052-8BB5-4DE5-9DB4-1D1EB1ECE8C8}"/>
              </a:ext>
            </a:extLst>
          </p:cNvPr>
          <p:cNvCxnSpPr/>
          <p:nvPr/>
        </p:nvCxnSpPr>
        <p:spPr>
          <a:xfrm>
            <a:off x="7773557" y="1980654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00EF07-569E-45A4-A66E-F96C7FDE8DBE}"/>
              </a:ext>
            </a:extLst>
          </p:cNvPr>
          <p:cNvCxnSpPr/>
          <p:nvPr/>
        </p:nvCxnSpPr>
        <p:spPr>
          <a:xfrm>
            <a:off x="7773557" y="2725789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6DC2852-BAB9-462F-8E9E-974CB05EAA99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344055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CD072E-D065-4111-8896-9BE0FF4D1691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271060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1E759A8-4163-4EA3-A9A9-169449F140D9}"/>
              </a:ext>
            </a:extLst>
          </p:cNvPr>
          <p:cNvCxnSpPr>
            <a:cxnSpLocks/>
          </p:cNvCxnSpPr>
          <p:nvPr/>
        </p:nvCxnSpPr>
        <p:spPr>
          <a:xfrm rot="10800000">
            <a:off x="8031706" y="1976714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600360-AAF4-4E5A-AFC9-18A96A21340D}"/>
              </a:ext>
            </a:extLst>
          </p:cNvPr>
          <p:cNvSpPr txBox="1"/>
          <p:nvPr/>
        </p:nvSpPr>
        <p:spPr>
          <a:xfrm>
            <a:off x="7369427" y="745898"/>
            <a:ext cx="408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Domain Driven Design (DDD) Layers</a:t>
            </a:r>
          </a:p>
        </p:txBody>
      </p:sp>
    </p:spTree>
    <p:extLst>
      <p:ext uri="{BB962C8B-B14F-4D97-AF65-F5344CB8AC3E}">
        <p14:creationId xmlns:p14="http://schemas.microsoft.com/office/powerpoint/2010/main" val="2329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85A514-A12F-4F2C-9C04-41192C9E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0" y="1382810"/>
            <a:ext cx="6795090" cy="49906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D2E92F-3A3D-4B96-B121-92327AFBB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650" y="409489"/>
            <a:ext cx="3822490" cy="49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1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96215" y="3611992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functionalities are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separated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into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multiple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modules (bounded contexts).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Every module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layered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module can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 on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another via project/DLL reference.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Still deployed as 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single unit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2F66E2-A3D7-4269-A11B-DA066935A5B4}"/>
              </a:ext>
            </a:extLst>
          </p:cNvPr>
          <p:cNvSpPr/>
          <p:nvPr/>
        </p:nvSpPr>
        <p:spPr>
          <a:xfrm>
            <a:off x="5711588" y="930565"/>
            <a:ext cx="5083791" cy="428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36144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565761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3F40B-D650-479B-AC98-9A8FF2B91478}"/>
              </a:ext>
            </a:extLst>
          </p:cNvPr>
          <p:cNvSpPr/>
          <p:nvPr/>
        </p:nvSpPr>
        <p:spPr>
          <a:xfrm>
            <a:off x="6336144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C9F6C-58FE-4F7F-8FA5-70279C8EA8AE}"/>
              </a:ext>
            </a:extLst>
          </p:cNvPr>
          <p:cNvSpPr/>
          <p:nvPr/>
        </p:nvSpPr>
        <p:spPr>
          <a:xfrm>
            <a:off x="8565761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4F6AEE-5D1B-4131-B69A-0E2ABD946089}"/>
              </a:ext>
            </a:extLst>
          </p:cNvPr>
          <p:cNvCxnSpPr>
            <a:endCxn id="6" idx="2"/>
          </p:cNvCxnSpPr>
          <p:nvPr/>
        </p:nvCxnSpPr>
        <p:spPr>
          <a:xfrm flipV="1">
            <a:off x="7242048" y="2389597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70CA89-603E-481D-A23F-9F094C306E3B}"/>
              </a:ext>
            </a:extLst>
          </p:cNvPr>
          <p:cNvCxnSpPr>
            <a:cxnSpLocks/>
          </p:cNvCxnSpPr>
          <p:nvPr/>
        </p:nvCxnSpPr>
        <p:spPr>
          <a:xfrm flipV="1">
            <a:off x="7710985" y="2389598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841273-D1A9-4A68-9F67-7909778CCC23}"/>
              </a:ext>
            </a:extLst>
          </p:cNvPr>
          <p:cNvCxnSpPr/>
          <p:nvPr/>
        </p:nvCxnSpPr>
        <p:spPr>
          <a:xfrm flipV="1">
            <a:off x="9479024" y="3547183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30084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Microservices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08890" y="2662072"/>
            <a:ext cx="4368801" cy="3265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Modules become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Every microservice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layered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module can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 on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another via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remote communication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(REST,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GraphQL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Messaging…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microservice is separately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deployed, updated, versioned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48828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627175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107B99-2942-4BC0-A3D9-54E1B7B78060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H="1" flipV="1">
            <a:off x="7249407" y="2389597"/>
            <a:ext cx="12684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8B0DF7-D829-4FA0-A6E4-FE8795D789EC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8175354" y="3921101"/>
            <a:ext cx="4518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41D851-03FB-450C-8D3F-E861494A234B}"/>
              </a:ext>
            </a:extLst>
          </p:cNvPr>
          <p:cNvCxnSpPr/>
          <p:nvPr/>
        </p:nvCxnSpPr>
        <p:spPr>
          <a:xfrm flipV="1">
            <a:off x="7499445" y="2389597"/>
            <a:ext cx="1521725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1690</Words>
  <Application>Microsoft Office PowerPoint</Application>
  <PresentationFormat>Widescreen</PresentationFormat>
  <Paragraphs>260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Halil İbrahim KALKAN</vt:lpstr>
      <vt:lpstr>Designing Modularity Introduction</vt:lpstr>
      <vt:lpstr>Modular Architecture Goals</vt:lpstr>
      <vt:lpstr>Modular Architecture Problems</vt:lpstr>
      <vt:lpstr>Monolithic Application</vt:lpstr>
      <vt:lpstr>Monolithic Application Layered Architecture</vt:lpstr>
      <vt:lpstr>PowerPoint Presentation</vt:lpstr>
      <vt:lpstr>Monolithic Application Modular Architecture</vt:lpstr>
      <vt:lpstr>Microservices Architecture</vt:lpstr>
      <vt:lpstr>What is a Module?</vt:lpstr>
      <vt:lpstr>What is a Module?</vt:lpstr>
      <vt:lpstr>What is a Module?</vt:lpstr>
      <vt:lpstr>Why need to a Framework?</vt:lpstr>
      <vt:lpstr>Why need to a Framework?</vt:lpstr>
      <vt:lpstr>Why need to a Framework?</vt:lpstr>
      <vt:lpstr>Why need to a Framework?</vt:lpstr>
      <vt:lpstr>Why need to a Framework?</vt:lpstr>
      <vt:lpstr>ASP.NET Boilerplate Open Source Web Application Framework</vt:lpstr>
      <vt:lpstr>Implementation of the Infrastructure/Framework</vt:lpstr>
      <vt:lpstr>Application Startup</vt:lpstr>
      <vt:lpstr>Application Startup</vt:lpstr>
      <vt:lpstr>Virtual File System</vt:lpstr>
      <vt:lpstr>Virtual File System IFileProvider Interface</vt:lpstr>
      <vt:lpstr>Virtual File System Configure Razor View Engine</vt:lpstr>
      <vt:lpstr>Virtual File System Replace Static File Middleware</vt:lpstr>
      <vt:lpstr>Depending on 3-rd Party JS/CSS Libraries</vt:lpstr>
      <vt:lpstr>Depending on 3-rd Party JS/CSS Libraries</vt:lpstr>
      <vt:lpstr>Bundling &amp; Minification</vt:lpstr>
      <vt:lpstr>Bundle Contributors</vt:lpstr>
      <vt:lpstr>Create Bundle in views</vt:lpstr>
      <vt:lpstr>Create Bundle by code</vt:lpstr>
      <vt:lpstr>UI Layout</vt:lpstr>
      <vt:lpstr>Menu Contributor</vt:lpstr>
      <vt:lpstr>Menu Contributor</vt:lpstr>
      <vt:lpstr>UI Layout</vt:lpstr>
      <vt:lpstr>What is a Modular Application</vt:lpstr>
      <vt:lpstr>Lorem Ipsum Mia Dolor Sit Amet</vt:lpstr>
      <vt:lpstr>What is a Modular Application</vt:lpstr>
      <vt:lpstr>What is a Modular Application</vt:lpstr>
      <vt:lpstr>What is a Modular Application</vt:lpstr>
      <vt:lpstr>What is a Modular Application</vt:lpstr>
      <vt:lpstr>What is a Modular Application</vt:lpstr>
      <vt:lpstr>What is a Modular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armagan</dc:creator>
  <cp:lastModifiedBy>Halil Kalkan</cp:lastModifiedBy>
  <cp:revision>66</cp:revision>
  <dcterms:created xsi:type="dcterms:W3CDTF">2018-08-16T07:55:06Z</dcterms:created>
  <dcterms:modified xsi:type="dcterms:W3CDTF">2018-08-20T11:56:35Z</dcterms:modified>
</cp:coreProperties>
</file>