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C4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Presenters:</a:t>
            </a:r>
            <a:b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 &amp; </a:t>
            </a:r>
            <a:r>
              <a:rPr lang="en-US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ABP.IO: Filling the Gap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0B361-9F1B-9028-E9ED-EBDD0055314C}"/>
              </a:ext>
            </a:extLst>
          </p:cNvPr>
          <p:cNvSpPr/>
          <p:nvPr/>
        </p:nvSpPr>
        <p:spPr>
          <a:xfrm>
            <a:off x="1879346" y="3296339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ABP.IO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694CC2-1367-3327-5952-11A442208198}"/>
              </a:ext>
            </a:extLst>
          </p:cNvPr>
          <p:cNvSpPr/>
          <p:nvPr/>
        </p:nvSpPr>
        <p:spPr>
          <a:xfrm>
            <a:off x="1879346" y="4354086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10" name="Picture 9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12AA7779-DF7F-FB7A-6AFE-0174494C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51140"/>
            <a:ext cx="1690958" cy="16909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A6902EA-BFC9-3D18-7813-3C820945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411241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45B650B9-E6FD-EC71-564D-3BAA70ED8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2274804"/>
            <a:ext cx="821601" cy="82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D91C09-9480-C591-BFCA-376994E3AF19}"/>
              </a:ext>
            </a:extLst>
          </p:cNvPr>
          <p:cNvSpPr/>
          <p:nvPr/>
        </p:nvSpPr>
        <p:spPr>
          <a:xfrm>
            <a:off x="1879346" y="2238592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</p:spTree>
    <p:extLst>
      <p:ext uri="{BB962C8B-B14F-4D97-AF65-F5344CB8AC3E}">
        <p14:creationId xmlns:p14="http://schemas.microsoft.com/office/powerpoint/2010/main" val="24996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47F0B-36A4-6770-DDCA-23A69FC784AA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13FCF-22EA-1B45-90FD-C0C618DA42BE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255A3-188E-5FD3-00E2-82BFC2DBDF1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68719-61FF-22BC-0AF9-1AF7045F9477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4260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E6B5F-BAD2-D22A-072B-5DF40D49245B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22D5A-0889-A6A6-519F-82C46B49B947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AED3A-0004-202D-4C66-D48ED93DC04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BE135-EA09-2E23-70B3-21C0FB551725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823E6-59EE-5C00-32E4-01D785EC13E0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4CB11-5228-3E2C-7BCC-A405A2A734F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7CC11-5234-9FA4-0CA9-1EF71A3D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C9086-80A6-CE91-9788-3388E57D6A10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E5E33-0B43-EB46-334C-C23BE7A6E000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56A5D-E25E-0E9D-18E8-A4670EB946FD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2E6C0F-FF86-823F-06C3-75FE6292A058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B8516-DD5F-9580-EFE0-FEC0CF1870DE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A5EFC13-A365-D656-814A-9E8FB5533647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35D9063-4555-A55C-F3A5-45E650D3033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60D8715-EBF5-DABD-E267-5BFA3C0831D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3F31A38-3EDD-7E22-42D2-CBBA312AC25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1C7A05-B6E1-F978-53A4-95B30CC95714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0C04D09-0C3D-D82B-4F3C-0E032C54304F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D4A302-E115-5EC7-01C2-1120A31B011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9A206B-0945-4C3E-A79C-C0D800B18456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535E24D-13DC-A046-95C0-766B36B057F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69698AB-47E6-7094-CBA2-3D5158893DE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Tag Helpers / Dynamic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7B7ED-FCA8-9397-4C3B-1A15F821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984"/>
            <a:ext cx="5711531" cy="34594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AE74-2F02-6DA9-0EDA-B6988F38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159" y="1499460"/>
            <a:ext cx="3897391" cy="4643148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F70BAC9-4784-8D5E-A44B-6AF0611EEA6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790704" y="3821034"/>
            <a:ext cx="2939455" cy="29760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4F7AC5-86DB-279D-DDFB-E0AE0C2A6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331" y="2178052"/>
            <a:ext cx="3631373" cy="388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4C66B8-FB37-2FC3-AB73-0EAF38608FFA}"/>
              </a:ext>
            </a:extLst>
          </p:cNvPr>
          <p:cNvSpPr txBox="1"/>
          <p:nvPr/>
        </p:nvSpPr>
        <p:spPr>
          <a:xfrm>
            <a:off x="6215514" y="3734998"/>
            <a:ext cx="2695073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+Validation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+Localization</a:t>
            </a:r>
          </a:p>
        </p:txBody>
      </p:sp>
    </p:spTree>
    <p:extLst>
      <p:ext uri="{BB962C8B-B14F-4D97-AF65-F5344CB8AC3E}">
        <p14:creationId xmlns:p14="http://schemas.microsoft.com/office/powerpoint/2010/main" val="33197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Theming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11D15-FFCC-D8AF-935E-2C07671E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48" y="1509619"/>
            <a:ext cx="7845680" cy="47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9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/ Database Options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BF918-1B7F-F674-38A0-BBBBDAF7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630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B0B24-7DD8-690B-AC93-4DAD0F57E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3" y="4206009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FC487-94EC-1CAA-4252-4436BCDE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2283"/>
            <a:ext cx="8156361" cy="4053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15BD4-4A59-7F54-790A-71B0FBB4875B}"/>
              </a:ext>
            </a:extLst>
          </p:cNvPr>
          <p:cNvSpPr txBox="1"/>
          <p:nvPr/>
        </p:nvSpPr>
        <p:spPr>
          <a:xfrm>
            <a:off x="838200" y="5455717"/>
            <a:ext cx="8077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Coming soon</a:t>
            </a:r>
            <a:br>
              <a:rPr lang="en-US" sz="2400" u="sng" dirty="0"/>
            </a:br>
            <a:r>
              <a:rPr lang="en-US" sz="2400" b="1" dirty="0">
                <a:solidFill>
                  <a:srgbClr val="0070C0"/>
                </a:solidFill>
              </a:rPr>
              <a:t>Microservice Development with .NET and the ABP Framework</a:t>
            </a:r>
          </a:p>
        </p:txBody>
      </p:sp>
    </p:spTree>
    <p:extLst>
      <p:ext uri="{BB962C8B-B14F-4D97-AF65-F5344CB8AC3E}">
        <p14:creationId xmlns:p14="http://schemas.microsoft.com/office/powerpoint/2010/main" val="38250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in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115"/>
            <a:ext cx="10515600" cy="3786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marL="0" indent="0" algn="ctr">
              <a:buNone/>
            </a:pP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4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50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9025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Train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your developers how to use all these, or document..!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Also apply the same fix and improvements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that solution template!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900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Duplications across different solutions</a:t>
            </a:r>
          </a:p>
          <a:p>
            <a:pPr marL="0" indent="0">
              <a:buNone/>
            </a:pPr>
            <a:endParaRPr lang="en-US" sz="3900" b="1" u="sng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fine-tuning 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abstracting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en-US" baseline="30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-party libraries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Classes, conventions, code-parts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similar in every project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Helpers,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 classes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extension methods, ASP.NET Core filters (exception handling, audit logging,…)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 features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multi-tenancy, BLOB storing, email sending, event bus integration…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repositories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base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entities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contains know-how, not only for the business, but also related to the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ASP.NET Boilerplate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5719-9DE0-3E3D-AE98-2F03C5A9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2" y="2003644"/>
            <a:ext cx="2819400" cy="17294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AFDEE79-1EC3-0332-855D-668ABFA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851" y="1683521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20961-2844-114C-E9E2-62FE392557D9}"/>
              </a:ext>
            </a:extLst>
          </p:cNvPr>
          <p:cNvSpPr txBox="1"/>
          <p:nvPr/>
        </p:nvSpPr>
        <p:spPr>
          <a:xfrm>
            <a:off x="8350193" y="2959871"/>
            <a:ext cx="3377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Web Application Framework</a:t>
            </a:r>
          </a:p>
          <a:p>
            <a:pPr algn="ctr"/>
            <a:r>
              <a:rPr lang="en-US" sz="1600" b="0" i="0" cap="all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STRONG INFRASTRUCTURE FOR MODERN WEB APPLICATIONS</a:t>
            </a:r>
          </a:p>
        </p:txBody>
      </p:sp>
      <p:pic>
        <p:nvPicPr>
          <p:cNvPr id="1030" name="Picture 6" descr="NuGet ve .NET kitaplıkları | Microsoft Docs">
            <a:extLst>
              <a:ext uri="{FF2B5EF4-FFF2-40B4-BE49-F238E27FC236}">
                <a16:creationId xmlns:a16="http://schemas.microsoft.com/office/drawing/2014/main" id="{93882A58-B80F-9656-C103-2ED63B55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90" y="2368722"/>
            <a:ext cx="2284178" cy="6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75BA2-853C-B8C1-DC8A-EF49EBEAC518}"/>
              </a:ext>
            </a:extLst>
          </p:cNvPr>
          <p:cNvSpPr txBox="1"/>
          <p:nvPr/>
        </p:nvSpPr>
        <p:spPr>
          <a:xfrm>
            <a:off x="4853906" y="3063236"/>
            <a:ext cx="232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 of NuGet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947-6563-D0F3-0D7D-4D3CA41F9096}"/>
              </a:ext>
            </a:extLst>
          </p:cNvPr>
          <p:cNvSpPr txBox="1"/>
          <p:nvPr/>
        </p:nvSpPr>
        <p:spPr>
          <a:xfrm>
            <a:off x="604015" y="3779656"/>
            <a:ext cx="2961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Startup solution templates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E0F2B-BBF6-B8B7-9E8C-3409CA988A81}"/>
              </a:ext>
            </a:extLst>
          </p:cNvPr>
          <p:cNvSpPr txBox="1"/>
          <p:nvPr/>
        </p:nvSpPr>
        <p:spPr>
          <a:xfrm>
            <a:off x="3660577" y="1794078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50B64-2AAF-A20E-2EB0-4F4689AA1488}"/>
              </a:ext>
            </a:extLst>
          </p:cNvPr>
          <p:cNvSpPr txBox="1"/>
          <p:nvPr/>
        </p:nvSpPr>
        <p:spPr>
          <a:xfrm>
            <a:off x="7231626" y="1706729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EF3EC5-AB4F-9DF5-4FC0-BA8B959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0" y="4339065"/>
            <a:ext cx="1332506" cy="3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E456A3-34B5-2E94-917C-26E591C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4771532"/>
            <a:ext cx="1548309" cy="4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D2763-4A01-B9AA-2D2B-2C21F618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2" y="5227852"/>
            <a:ext cx="1253987" cy="3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815DAD-7792-5BAC-18FA-3BE7B5C4AE08}"/>
              </a:ext>
            </a:extLst>
          </p:cNvPr>
          <p:cNvSpPr txBox="1"/>
          <p:nvPr/>
        </p:nvSpPr>
        <p:spPr>
          <a:xfrm>
            <a:off x="1153776" y="5632640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MVC (Razor Pages)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432F1-7E1F-1FC7-B263-27443CE633EC}"/>
              </a:ext>
            </a:extLst>
          </p:cNvPr>
          <p:cNvSpPr txBox="1"/>
          <p:nvPr/>
        </p:nvSpPr>
        <p:spPr>
          <a:xfrm>
            <a:off x="8514851" y="3970598"/>
            <a:ext cx="3328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 years</a:t>
            </a:r>
            <a:r>
              <a:rPr lang="en-US" dirty="0"/>
              <a:t> of active development (still going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10K Stars</a:t>
            </a:r>
            <a:r>
              <a:rPr lang="en-US" dirty="0"/>
              <a:t>, 172 contributors, 230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5,000</a:t>
            </a:r>
            <a:r>
              <a:rPr lang="en-US" dirty="0"/>
              <a:t> issues, 1,200 PRs closed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2" grpId="0"/>
      <p:bldP spid="16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Generic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924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Most applications have common non-business related, generic application features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Login, register, two-factor auth, forgot password,…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Users, roles, organization units, permissions,…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Tenants, packages, subscriptions…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Trace and report user interactions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GDPR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Download, delete user data, cookie consent,…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Payment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Gateway integrations, checkout, basket,…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a system to support that kind of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complex modularity</a:t>
            </a:r>
          </a:p>
        </p:txBody>
      </p:sp>
    </p:spTree>
    <p:extLst>
      <p:ext uri="{BB962C8B-B14F-4D97-AF65-F5344CB8AC3E}">
        <p14:creationId xmlns:p14="http://schemas.microsoft.com/office/powerpoint/2010/main" val="31992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Evolution of 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717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(Distributed event bus, inter-microservice calls)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Polyglot persistence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(Built-in EF Core &amp; MongoDB support)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Complete modularity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(microservice-compatible modules)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 of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16D9A5-A3CC-C8D9-55F5-341CDCC6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880" y="3826473"/>
            <a:ext cx="8144240" cy="26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52DD8EDF-272D-D448-3965-05167CBF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39" y="3362540"/>
            <a:ext cx="1498572" cy="14985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579FCB-673A-5F4C-B82C-FCAFB90462A1}"/>
              </a:ext>
            </a:extLst>
          </p:cNvPr>
          <p:cNvSpPr/>
          <p:nvPr/>
        </p:nvSpPr>
        <p:spPr>
          <a:xfrm>
            <a:off x="3847003" y="3203337"/>
            <a:ext cx="1918066" cy="4466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7615AC8-59D9-BC1E-135E-A13465CD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07" y="3244091"/>
            <a:ext cx="365125" cy="365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DC047-B127-CCDF-25FD-F7FE5A862B12}"/>
              </a:ext>
            </a:extLst>
          </p:cNvPr>
          <p:cNvSpPr/>
          <p:nvPr/>
        </p:nvSpPr>
        <p:spPr>
          <a:xfrm>
            <a:off x="6935983" y="3203337"/>
            <a:ext cx="1991909" cy="446634"/>
          </a:xfrm>
          <a:prstGeom prst="rect">
            <a:avLst/>
          </a:prstGeom>
          <a:solidFill>
            <a:srgbClr val="292D3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030039-9F06-29B5-AB6C-18FE19295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12" y="3250605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B78FEE-C224-37D6-8079-15344AD6C6B9}"/>
              </a:ext>
            </a:extLst>
          </p:cNvPr>
          <p:cNvSpPr/>
          <p:nvPr/>
        </p:nvSpPr>
        <p:spPr>
          <a:xfrm>
            <a:off x="5378022" y="4637795"/>
            <a:ext cx="1991909" cy="446634"/>
          </a:xfrm>
          <a:prstGeom prst="rect">
            <a:avLst/>
          </a:prstGeom>
          <a:solidFill>
            <a:srgbClr val="586EC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E9AA284-1F4A-473F-0DCF-E57346732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41" y="4680225"/>
            <a:ext cx="373380" cy="3733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413DDF-7616-E089-A548-A87E10EB0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80" y="1475491"/>
            <a:ext cx="609524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646AB-B831-262B-1C61-BBD988807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53" y="1555890"/>
            <a:ext cx="354457" cy="354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708CC4-637C-834D-9C53-8772D159C649}"/>
              </a:ext>
            </a:extLst>
          </p:cNvPr>
          <p:cNvSpPr txBox="1"/>
          <p:nvPr/>
        </p:nvSpPr>
        <p:spPr>
          <a:xfrm>
            <a:off x="4658853" y="1915860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48ACA9-6F10-8CED-6280-EDB77B903D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53" y="1814357"/>
            <a:ext cx="429057" cy="4290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9E82D3-9739-D676-91B1-83C388162637}"/>
              </a:ext>
            </a:extLst>
          </p:cNvPr>
          <p:cNvSpPr txBox="1"/>
          <p:nvPr/>
        </p:nvSpPr>
        <p:spPr>
          <a:xfrm>
            <a:off x="3533402" y="1752037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36" name="Picture 35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B6F0ADE1-9DCF-5FBF-AF42-347F5945E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33" y="2032653"/>
            <a:ext cx="838986" cy="8389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C04FB9-45D8-387F-86BE-7C6A68F0FEB9}"/>
              </a:ext>
            </a:extLst>
          </p:cNvPr>
          <p:cNvSpPr txBox="1"/>
          <p:nvPr/>
        </p:nvSpPr>
        <p:spPr>
          <a:xfrm>
            <a:off x="2454516" y="256995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67B13-1904-E1DD-C9E2-2467F0F02A10}"/>
              </a:ext>
            </a:extLst>
          </p:cNvPr>
          <p:cNvSpPr txBox="1"/>
          <p:nvPr/>
        </p:nvSpPr>
        <p:spPr>
          <a:xfrm>
            <a:off x="2311922" y="4149340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8A9999-3F28-14F5-C6EE-979F2AA6BD9C}"/>
              </a:ext>
            </a:extLst>
          </p:cNvPr>
          <p:cNvSpPr txBox="1"/>
          <p:nvPr/>
        </p:nvSpPr>
        <p:spPr>
          <a:xfrm>
            <a:off x="1583508" y="360921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08E0C-6835-145A-23C7-DD0E50A9E4C2}"/>
              </a:ext>
            </a:extLst>
          </p:cNvPr>
          <p:cNvSpPr txBox="1"/>
          <p:nvPr/>
        </p:nvSpPr>
        <p:spPr>
          <a:xfrm>
            <a:off x="1583508" y="3034060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C0C2-B31D-1D54-90BD-2C888D65FDDF}"/>
              </a:ext>
            </a:extLst>
          </p:cNvPr>
          <p:cNvSpPr txBox="1"/>
          <p:nvPr/>
        </p:nvSpPr>
        <p:spPr>
          <a:xfrm>
            <a:off x="3778094" y="4149340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FAE611-B81C-DF46-39F2-117F20563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29" y="4169089"/>
            <a:ext cx="318805" cy="3188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04B5EE-E29E-BFBA-6DA0-DD7C8AC8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55" y="4168641"/>
            <a:ext cx="327789" cy="3277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15E3C4-C945-C025-65EC-478A85603F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35" y="3052914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052D6AE-8D0C-DCB9-ADA8-D805F15EE9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93" y="3597260"/>
            <a:ext cx="338554" cy="338554"/>
          </a:xfrm>
          <a:prstGeom prst="rect">
            <a:avLst/>
          </a:prstGeom>
        </p:spPr>
      </p:pic>
      <p:pic>
        <p:nvPicPr>
          <p:cNvPr id="51" name="Picture 5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70FEBE9D-8AB1-3385-E43C-8D6464C50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8" y="4874311"/>
            <a:ext cx="1236768" cy="24250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8160AC-FBE3-6957-AF4C-BD8B557E99AF}"/>
              </a:ext>
            </a:extLst>
          </p:cNvPr>
          <p:cNvSpPr txBox="1"/>
          <p:nvPr/>
        </p:nvSpPr>
        <p:spPr>
          <a:xfrm>
            <a:off x="640730" y="523830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8324553-C016-C90A-E9E2-83EDC9770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89" y="1871151"/>
            <a:ext cx="429057" cy="42905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CD9D66-002E-10E4-54BD-FE37F028A65D}"/>
              </a:ext>
            </a:extLst>
          </p:cNvPr>
          <p:cNvSpPr txBox="1"/>
          <p:nvPr/>
        </p:nvSpPr>
        <p:spPr>
          <a:xfrm>
            <a:off x="8579438" y="1808831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A718A4-0094-A5C2-FBBB-74B25C4A5C16}"/>
              </a:ext>
            </a:extLst>
          </p:cNvPr>
          <p:cNvSpPr txBox="1"/>
          <p:nvPr/>
        </p:nvSpPr>
        <p:spPr>
          <a:xfrm>
            <a:off x="10244576" y="3270662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E2690-AB86-F9C3-7318-F7C75D56BCCD}"/>
              </a:ext>
            </a:extLst>
          </p:cNvPr>
          <p:cNvSpPr txBox="1"/>
          <p:nvPr/>
        </p:nvSpPr>
        <p:spPr>
          <a:xfrm>
            <a:off x="10246534" y="2573680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D762CEC6-6FA5-BBB5-7878-041C64D0E5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217" y="3890678"/>
            <a:ext cx="1364611" cy="30476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169AB9-8257-F125-6D0C-8282D366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044" y="4496430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D64477C-4656-8C5D-4656-0D84361FAB90}"/>
              </a:ext>
            </a:extLst>
          </p:cNvPr>
          <p:cNvSpPr txBox="1"/>
          <p:nvPr/>
        </p:nvSpPr>
        <p:spPr>
          <a:xfrm>
            <a:off x="4208001" y="4957038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CD44A-80AD-970E-4AC2-734BF5DDB824}"/>
              </a:ext>
            </a:extLst>
          </p:cNvPr>
          <p:cNvSpPr txBox="1"/>
          <p:nvPr/>
        </p:nvSpPr>
        <p:spPr>
          <a:xfrm>
            <a:off x="4535400" y="5527857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F7CD1-197D-31B7-60D1-8EEA2B56B21F}"/>
              </a:ext>
            </a:extLst>
          </p:cNvPr>
          <p:cNvSpPr txBox="1"/>
          <p:nvPr/>
        </p:nvSpPr>
        <p:spPr>
          <a:xfrm>
            <a:off x="6063908" y="5648472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2B43E6-A1A7-1869-83DF-D1A497742B03}"/>
              </a:ext>
            </a:extLst>
          </p:cNvPr>
          <p:cNvSpPr txBox="1"/>
          <p:nvPr/>
        </p:nvSpPr>
        <p:spPr>
          <a:xfrm>
            <a:off x="8065695" y="5141704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0F98AA-E941-A907-3897-E21E9EBFBA1C}"/>
              </a:ext>
            </a:extLst>
          </p:cNvPr>
          <p:cNvSpPr txBox="1"/>
          <p:nvPr/>
        </p:nvSpPr>
        <p:spPr>
          <a:xfrm>
            <a:off x="7299946" y="560763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733E291-6F6D-6073-ED08-E2653DE9D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90" y="4941649"/>
            <a:ext cx="369332" cy="3693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CAE5A5D-829E-DA61-57D9-D2C5A830D1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34" y="5527857"/>
            <a:ext cx="369332" cy="36933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616CD73-19C4-6B6E-7196-9CAD8CBF15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66" y="5660396"/>
            <a:ext cx="555169" cy="55516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5FCFE9-6847-DD82-D9A5-6669E36E62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11" y="5645628"/>
            <a:ext cx="245532" cy="2455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15654EB-3A8D-7BED-6C58-DDB24E4822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069" y="5118080"/>
            <a:ext cx="369332" cy="369332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A794EA-D970-5B8D-25E3-A84F3891D10E}"/>
              </a:ext>
            </a:extLst>
          </p:cNvPr>
          <p:cNvCxnSpPr>
            <a:cxnSpLocks/>
          </p:cNvCxnSpPr>
          <p:nvPr/>
        </p:nvCxnSpPr>
        <p:spPr>
          <a:xfrm flipH="1" flipV="1">
            <a:off x="5769204" y="3638747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6680BD-49E4-9E57-9A88-40C30C507A3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373976" y="4328491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1CB16E-2EC6-7785-F96B-38B2FB6EE512}"/>
              </a:ext>
            </a:extLst>
          </p:cNvPr>
          <p:cNvCxnSpPr>
            <a:cxnSpLocks/>
          </p:cNvCxnSpPr>
          <p:nvPr/>
        </p:nvCxnSpPr>
        <p:spPr>
          <a:xfrm flipV="1">
            <a:off x="6655998" y="3649971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A1799C-069F-A5AB-5FB8-76E6A0DDFB8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223687" y="2500635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DA25AA3-BDF5-0FBD-6055-5B424B54EAC9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048993" y="2336812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8E39898-898A-FAE4-AD30-332F2153AE84}"/>
              </a:ext>
            </a:extLst>
          </p:cNvPr>
          <p:cNvCxnSpPr>
            <a:cxnSpLocks/>
          </p:cNvCxnSpPr>
          <p:nvPr/>
        </p:nvCxnSpPr>
        <p:spPr>
          <a:xfrm flipH="1" flipV="1">
            <a:off x="2972450" y="2703968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EC5226-6B32-5184-1E8F-3D9CAA2F5FE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2893482" y="3203337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482D5A4-9A9E-B9B6-C886-28AC6C9E3CF9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2965618" y="3494671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12A7A7-47C0-8E81-E45E-E85F57C7392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795933" y="3641908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14C087-A043-3679-D025-B4995359EB2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438531" y="3659320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181F386-9826-D126-8D98-7A8681E05A4D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1987831" y="4281730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A9275E2-1C17-1A8B-E7AF-26A2240881CD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2009021" y="4541788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5E2BD8B-DE1F-552E-C71B-7E4F3D4C9BFA}"/>
              </a:ext>
            </a:extLst>
          </p:cNvPr>
          <p:cNvCxnSpPr>
            <a:cxnSpLocks/>
          </p:cNvCxnSpPr>
          <p:nvPr/>
        </p:nvCxnSpPr>
        <p:spPr>
          <a:xfrm flipH="1" flipV="1">
            <a:off x="8645399" y="2362528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DA2309-E90A-3278-4CA3-D7393178205B}"/>
              </a:ext>
            </a:extLst>
          </p:cNvPr>
          <p:cNvCxnSpPr>
            <a:cxnSpLocks/>
          </p:cNvCxnSpPr>
          <p:nvPr/>
        </p:nvCxnSpPr>
        <p:spPr>
          <a:xfrm flipV="1">
            <a:off x="8927892" y="2744915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6D4C46D-49F9-64BC-A77B-19F09137A58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927892" y="3426654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D29CD3-54E3-EFEF-C69B-A7FA7FF9395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921686" y="3595334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BD77967-72DA-9F39-1C87-22E9A33F9AAA}"/>
              </a:ext>
            </a:extLst>
          </p:cNvPr>
          <p:cNvCxnSpPr>
            <a:cxnSpLocks/>
          </p:cNvCxnSpPr>
          <p:nvPr/>
        </p:nvCxnSpPr>
        <p:spPr>
          <a:xfrm>
            <a:off x="8621526" y="3643810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018E40A-5042-4A8F-092E-F42B5BCB0C8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4936983" y="4866915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7AFA60-3257-C04C-F876-A5CEFCDAAAB5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4938716" y="5063861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313C833-8904-743E-1DCB-22436931DA3D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5819751" y="5098280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7A305A4-CC7A-90B7-E383-9C0D97B651A8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6815686" y="5084429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E894432-C56B-54C7-FCF6-A9C56D14654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7360504" y="5069999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42DBE96-3257-327A-4810-0EDBFC8A077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856" y="2605081"/>
            <a:ext cx="297467" cy="29746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EBECA1D1-D591-D195-369B-BD9929A66F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575" y="3252440"/>
            <a:ext cx="334900" cy="33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4" grpId="0" animBg="1"/>
      <p:bldP spid="31" grpId="0"/>
      <p:bldP spid="35" grpId="0"/>
      <p:bldP spid="38" grpId="0"/>
      <p:bldP spid="39" grpId="0"/>
      <p:bldP spid="40" grpId="0"/>
      <p:bldP spid="41" grpId="0"/>
      <p:bldP spid="42" grpId="0"/>
      <p:bldP spid="53" grpId="0"/>
      <p:bldP spid="55" grpId="0"/>
      <p:bldP spid="56" grpId="0"/>
      <p:bldP spid="57" grpId="0"/>
      <p:bldP spid="66" grpId="0"/>
      <p:bldP spid="67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600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Euclid Circular B</vt:lpstr>
      <vt:lpstr>Roboto</vt:lpstr>
      <vt:lpstr>Office Theme</vt:lpstr>
      <vt:lpstr>The ABP Framework</vt:lpstr>
      <vt:lpstr>File -&gt; New -&gt; Project</vt:lpstr>
      <vt:lpstr>A Solution Template</vt:lpstr>
      <vt:lpstr>Solution Template: Pains</vt:lpstr>
      <vt:lpstr>Solution Template: Shortcomings</vt:lpstr>
      <vt:lpstr>The ASP.NET Boilerplate Project</vt:lpstr>
      <vt:lpstr>Generic Application Requirements</vt:lpstr>
      <vt:lpstr>Evolution of ASP.NET Boilerplate</vt:lpstr>
      <vt:lpstr>The ABP.IO Platform</vt:lpstr>
      <vt:lpstr>ABP.IO: Filling the Gap</vt:lpstr>
      <vt:lpstr>The Architecture</vt:lpstr>
      <vt:lpstr>Don’t Repeat Yourself!</vt:lpstr>
      <vt:lpstr>Tag Helpers / Dynamic Forms</vt:lpstr>
      <vt:lpstr>UI Theming</vt:lpstr>
      <vt:lpstr>UI / Database Options</vt:lpstr>
      <vt:lpstr>ABP Books</vt:lpstr>
      <vt:lpstr>ABP in Action!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82</cp:revision>
  <dcterms:created xsi:type="dcterms:W3CDTF">2022-02-27T10:42:11Z</dcterms:created>
  <dcterms:modified xsi:type="dcterms:W3CDTF">2022-07-11T13:33:23Z</dcterms:modified>
</cp:coreProperties>
</file>