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9" r:id="rId6"/>
    <p:sldId id="271" r:id="rId7"/>
    <p:sldId id="270" r:id="rId8"/>
    <p:sldId id="258" r:id="rId9"/>
    <p:sldId id="260" r:id="rId10"/>
    <p:sldId id="264" r:id="rId11"/>
    <p:sldId id="261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9" r:id="rId21"/>
    <p:sldId id="284" r:id="rId22"/>
    <p:sldId id="285" r:id="rId23"/>
    <p:sldId id="286" r:id="rId24"/>
    <p:sldId id="287" r:id="rId25"/>
    <p:sldId id="288" r:id="rId26"/>
    <p:sldId id="289" r:id="rId27"/>
    <p:sldId id="280" r:id="rId28"/>
    <p:sldId id="282" r:id="rId29"/>
    <p:sldId id="291" r:id="rId30"/>
    <p:sldId id="278" r:id="rId31"/>
    <p:sldId id="290" r:id="rId32"/>
    <p:sldId id="292" r:id="rId33"/>
    <p:sldId id="293" r:id="rId34"/>
    <p:sldId id="294" r:id="rId35"/>
    <p:sldId id="295" r:id="rId36"/>
    <p:sldId id="297" r:id="rId37"/>
    <p:sldId id="298" r:id="rId38"/>
    <p:sldId id="299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1D5-9EFF-4BE6-AAF2-048C9803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0587-62F5-4812-BEE2-885D5700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D79-B7D7-4F6E-A9AE-7C1D194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0B29-4458-4BE1-BB0E-B36FE7B4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9D1-755C-4370-8800-A0D271E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F6B-7BFE-45E8-9368-E67BE15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332AE-F724-4FD4-9136-0DDF8F3B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E25-9DC3-4C2E-8521-8204A69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58C6-4A8A-4123-8AA2-89B33CD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D6-8C81-4823-915E-F1160E1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4D20-8959-4033-B07A-66A2DF1B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2671-7301-4034-A6B4-0E9A662E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BB-8F5E-403B-90F3-E782E66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27-E12D-4DE6-BD72-DD60107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0B8A-38B4-44E1-B600-1E09C8B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50D5-D981-4445-A429-150727B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3352-0856-4BBD-8CAC-3EFD5DA5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6566-846C-4343-AF2F-D9C4424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DBF-8538-45B3-BFFD-A7D4B27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7272-3B60-46B9-94F3-8FA9165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881-E6F4-4E00-90A6-93D7356C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50C6-CEA0-474D-8AC2-28FB4091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76C1-012C-4B36-AB3A-FC554E4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63E6-AE44-48C6-8908-A58F5D5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295-6DAC-4CE4-BA9A-3EB59394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29BE-EDF8-455D-AA08-511DFA4C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F2E1-C1AC-438D-89D4-BD6CF5EF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AF5B-A8FD-4C9B-A497-6CABBC22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1FB-7854-4189-9798-BC6E92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F1C52-C5F3-4D79-9E71-99ACAB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335F-59C1-4E0B-890D-62CB6D7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7CC-00BC-4414-A6A9-AC81B358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E47-CD80-4263-A525-873BE56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B5-FB67-424A-8688-44416431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0ABE1-DA87-47CE-9B89-2EB9BC066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786F-B742-4D45-AED8-0A84538D1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ABF1E-C554-4FCB-BDE4-524A62C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E8EE7-9812-4659-BE57-9436A0E2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F3DA0-2F96-41CC-BE4F-1D8A29B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4948-F08A-4EC2-B307-F518950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4811F-CC83-4DA4-839B-2CF6B768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DC66-D4C5-40E9-88CC-054BD8C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47EC-A847-4EAA-8EA1-E757B21E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78677-C049-4D2B-AB4C-F628444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A9E6-8ED5-4A90-977D-336AAED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0708-697C-4B97-9656-360A01A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E4-E964-41FE-9A2B-73FC474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6DD6-B5CE-4435-8095-06EF3C3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D25E-28B2-4C39-A1B3-DD336C3C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3CE-BEEA-41DC-9F84-F7F9F90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9D2A-D821-4348-968F-DF534DE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53A4-8CA7-451A-9161-511633AF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3E6-6CA4-4E74-9F0E-F4A8D09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1F7E-F36F-4D55-9FCD-4A1466F8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AC43-F222-419B-962C-86A1DF66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5204-93B3-4A27-A5BB-A27F7CF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2964-ADA7-47A1-A40F-DC5A5E0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F758-FA99-477C-9028-D7C9CE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FD66-482F-41EE-9942-24B2999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BF9C-2B37-4ED2-9C0B-6999B023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289B-7B1F-4AC8-9C85-1A0C569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14E5-4AF3-4755-A9B6-4787E365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E078-8FBB-4404-8305-D693CF35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Implementing</a:t>
            </a:r>
            <a:br>
              <a:rPr lang="en-US" sz="4800" dirty="0"/>
            </a:br>
            <a:r>
              <a:rPr lang="en-US" dirty="0"/>
              <a:t>Domain Driven Design (DDD)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 to implement DDD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Tip: Keep it small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0E2E-086C-48DC-8C48-74FC526B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8" y="1867703"/>
            <a:ext cx="5196002" cy="317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ED210-010C-448A-97BD-9639A82B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36" y="1867703"/>
            <a:ext cx="3997739" cy="1781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9E6E49-E51B-4629-A261-E487AA9E9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37" y="2763402"/>
            <a:ext cx="479560" cy="41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6F30-EDB9-4224-9EB5-16BCA4AC8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15" y="4366161"/>
            <a:ext cx="372404" cy="42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026C0-4C38-466D-996F-62D14E094E32}"/>
              </a:ext>
            </a:extLst>
          </p:cNvPr>
          <p:cNvSpPr txBox="1"/>
          <p:nvPr/>
        </p:nvSpPr>
        <p:spPr>
          <a:xfrm>
            <a:off x="6994566" y="3851564"/>
            <a:ext cx="435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Integrity &amp;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serializable (required for NoSQL databases)</a:t>
            </a:r>
          </a:p>
        </p:txBody>
      </p:sp>
    </p:spTree>
    <p:extLst>
      <p:ext uri="{BB962C8B-B14F-4D97-AF65-F5344CB8AC3E}">
        <p14:creationId xmlns:p14="http://schemas.microsoft.com/office/powerpoint/2010/main" val="25544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Primary Keys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84C9E-4146-4BEE-880C-D64C98D8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8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Aggregate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4BBF-BCCA-45C4-8CCC-5A65881744BC}"/>
              </a:ext>
            </a:extLst>
          </p:cNvPr>
          <p:cNvSpPr txBox="1"/>
          <p:nvPr/>
        </p:nvSpPr>
        <p:spPr>
          <a:xfrm>
            <a:off x="802636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single</a:t>
            </a:r>
            <a:r>
              <a:rPr lang="en-US" dirty="0"/>
              <a:t> Primary Key (Id)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0D96E33-E880-4134-86EF-3CD52EDA0DBA}"/>
              </a:ext>
            </a:extLst>
          </p:cNvPr>
          <p:cNvSpPr txBox="1">
            <a:spLocks/>
          </p:cNvSpPr>
          <p:nvPr/>
        </p:nvSpPr>
        <p:spPr>
          <a:xfrm>
            <a:off x="5990112" y="1825625"/>
            <a:ext cx="36981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FF772-DB60-410A-B6CC-8AFCFA0408E3}"/>
              </a:ext>
            </a:extLst>
          </p:cNvPr>
          <p:cNvSpPr txBox="1"/>
          <p:nvPr/>
        </p:nvSpPr>
        <p:spPr>
          <a:xfrm>
            <a:off x="5990112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composite</a:t>
            </a:r>
            <a:r>
              <a:rPr lang="en-US" dirty="0"/>
              <a:t>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9DBF-92D2-4B36-933B-D59F8E8B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76" y="2892754"/>
            <a:ext cx="5210201" cy="2696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0E6B1-78FC-44A7-8987-397B2DFE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9" y="2844596"/>
            <a:ext cx="4316408" cy="2317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99C95-20DB-4154-A7AA-3D1F6B3E16D0}"/>
              </a:ext>
            </a:extLst>
          </p:cNvPr>
          <p:cNvSpPr txBox="1"/>
          <p:nvPr/>
        </p:nvSpPr>
        <p:spPr>
          <a:xfrm>
            <a:off x="838200" y="5267388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Prefer </a:t>
            </a:r>
            <a:r>
              <a:rPr lang="en-US" b="1" dirty="0"/>
              <a:t>GUID</a:t>
            </a:r>
            <a:r>
              <a:rPr lang="en-US" dirty="0"/>
              <a:t> as the PK</a:t>
            </a:r>
          </a:p>
        </p:txBody>
      </p:sp>
    </p:spTree>
    <p:extLst>
      <p:ext uri="{BB962C8B-B14F-4D97-AF65-F5344CB8AC3E}">
        <p14:creationId xmlns:p14="http://schemas.microsoft.com/office/powerpoint/2010/main" val="1799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21" y="1825625"/>
            <a:ext cx="510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Force to create a </a:t>
            </a:r>
            <a:r>
              <a:rPr lang="en-US" sz="2000" b="1" dirty="0"/>
              <a:t>VALID</a:t>
            </a:r>
            <a:r>
              <a:rPr lang="en-US" sz="2000" dirty="0"/>
              <a:t> entity</a:t>
            </a:r>
          </a:p>
          <a:p>
            <a:r>
              <a:rPr lang="en-US" sz="2000" dirty="0"/>
              <a:t>Get </a:t>
            </a:r>
            <a:r>
              <a:rPr lang="en-US" sz="2000" b="1" dirty="0"/>
              <a:t>minimum </a:t>
            </a:r>
            <a:r>
              <a:rPr lang="en-US" sz="2000" dirty="0"/>
              <a:t>required arguments</a:t>
            </a:r>
          </a:p>
          <a:p>
            <a:r>
              <a:rPr lang="en-US" sz="2000" dirty="0"/>
              <a:t>Initialize </a:t>
            </a:r>
            <a:r>
              <a:rPr lang="en-US" sz="2000" b="1" dirty="0"/>
              <a:t>sub collections</a:t>
            </a:r>
          </a:p>
          <a:p>
            <a:r>
              <a:rPr lang="en-US" sz="2000" dirty="0"/>
              <a:t>Get id as an </a:t>
            </a:r>
            <a:r>
              <a:rPr lang="en-US" sz="2000" b="1" dirty="0"/>
              <a:t>argument</a:t>
            </a:r>
            <a:r>
              <a:rPr lang="en-US" sz="2000" dirty="0"/>
              <a:t> (don’t use </a:t>
            </a:r>
            <a:r>
              <a:rPr lang="en-US" sz="2000" dirty="0" err="1"/>
              <a:t>Guid.NewGuid</a:t>
            </a:r>
            <a:r>
              <a:rPr lang="en-US" sz="2000" dirty="0"/>
              <a:t>())</a:t>
            </a:r>
          </a:p>
          <a:p>
            <a:pPr lvl="1"/>
            <a:r>
              <a:rPr lang="en-US" sz="1600" dirty="0"/>
              <a:t>Use a service to create GUIDs, like </a:t>
            </a:r>
            <a:r>
              <a:rPr lang="en-US" sz="1600" b="1" dirty="0" err="1"/>
              <a:t>IGuidGenerator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2FB63-5EE2-4406-B0B5-3EF4FF5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59" y="1544733"/>
            <a:ext cx="5225041" cy="5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Property Accessors /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25625"/>
            <a:ext cx="448194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Maintain object </a:t>
            </a:r>
            <a:r>
              <a:rPr lang="en-US" sz="2000" b="1" dirty="0"/>
              <a:t>VALIDITY</a:t>
            </a:r>
          </a:p>
          <a:p>
            <a:r>
              <a:rPr lang="en-US" sz="2000" dirty="0"/>
              <a:t>Use private setters</a:t>
            </a:r>
          </a:p>
          <a:p>
            <a:r>
              <a:rPr lang="en-US" sz="2000" dirty="0"/>
              <a:t>Change properties via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8559-3CB7-4BD7-8CED-74B61468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4" y="1647145"/>
            <a:ext cx="5720423" cy="51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 &amp;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853" y="1426151"/>
            <a:ext cx="4481945" cy="113528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Implement </a:t>
            </a:r>
            <a:r>
              <a:rPr lang="en-US" sz="2000" b="1" dirty="0"/>
              <a:t>Business Rules</a:t>
            </a:r>
          </a:p>
          <a:p>
            <a:r>
              <a:rPr lang="en-US" sz="2000" dirty="0"/>
              <a:t>Define a good method name matches to the </a:t>
            </a:r>
            <a:r>
              <a:rPr lang="en-US" sz="2000" b="1" dirty="0"/>
              <a:t>domain action</a:t>
            </a:r>
          </a:p>
          <a:p>
            <a:r>
              <a:rPr lang="en-US" sz="2000" dirty="0"/>
              <a:t>Define and throw specialized </a:t>
            </a:r>
            <a:r>
              <a:rPr lang="en-US" sz="2000" b="1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3D0F-87F2-42B8-B41F-465F658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6345" cy="1376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2F173-0BFD-49BB-88D6-90DFD3F7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1" y="3245922"/>
            <a:ext cx="5523596" cy="3246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7230-E716-488A-9433-EC63C689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8" y="3190745"/>
            <a:ext cx="5202381" cy="33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158DF-9FAB-400A-9EE0-123D4865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408"/>
            <a:ext cx="6957651" cy="37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  <a:p>
            <a:pPr lvl="1"/>
            <a:endParaRPr lang="en-US" sz="4400" dirty="0"/>
          </a:p>
          <a:p>
            <a:pPr marL="457200" lvl="1" indent="0" algn="ctr">
              <a:buNone/>
            </a:pPr>
            <a:r>
              <a:rPr lang="en-US" sz="4400" dirty="0"/>
              <a:t>ALTERNATIVE..?</a:t>
            </a:r>
          </a:p>
          <a:p>
            <a:pPr marL="457200" lvl="1" indent="0" algn="ctr">
              <a:buNone/>
            </a:pPr>
            <a:r>
              <a:rPr lang="en-US" sz="4000" dirty="0"/>
              <a:t>Create a </a:t>
            </a:r>
            <a:r>
              <a:rPr lang="en-US" sz="4000" b="1" dirty="0"/>
              <a:t>Domain Service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3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7B28-2B93-49AF-A420-DECFC76E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interface in the domain layer, implement in the infrastructure</a:t>
            </a:r>
          </a:p>
          <a:p>
            <a:r>
              <a:rPr lang="en-US" dirty="0"/>
              <a:t>Do not include domain logic</a:t>
            </a:r>
          </a:p>
          <a:p>
            <a:r>
              <a:rPr lang="en-US" dirty="0"/>
              <a:t>Repository interface should be database provider / ORM independent</a:t>
            </a:r>
          </a:p>
          <a:p>
            <a:r>
              <a:rPr lang="en-US" dirty="0"/>
              <a:t>Create repositories for </a:t>
            </a:r>
            <a:r>
              <a:rPr lang="en-US" b="1" dirty="0"/>
              <a:t>aggregate roots</a:t>
            </a:r>
            <a:r>
              <a:rPr lang="en-US" dirty="0"/>
              <a:t>, not entities</a:t>
            </a:r>
          </a:p>
        </p:txBody>
      </p:sp>
    </p:spTree>
    <p:extLst>
      <p:ext uri="{BB962C8B-B14F-4D97-AF65-F5344CB8AC3E}">
        <p14:creationId xmlns:p14="http://schemas.microsoft.com/office/powerpoint/2010/main" val="210285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3A81E-E4B8-4201-98E7-BD4F90DC9FB2}"/>
              </a:ext>
            </a:extLst>
          </p:cNvPr>
          <p:cNvSpPr txBox="1"/>
          <p:nvPr/>
        </p:nvSpPr>
        <p:spPr>
          <a:xfrm>
            <a:off x="7460360" y="5031180"/>
            <a:ext cx="38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an In-Active issue?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1B06-1F38-4FC5-97D1-BDC00890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583878" cy="40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1AF23-83C7-4B33-A3A0-ADFC4E09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5" y="1656906"/>
            <a:ext cx="7193476" cy="504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</p:txBody>
      </p:sp>
    </p:spTree>
    <p:extLst>
      <p:ext uri="{BB962C8B-B14F-4D97-AF65-F5344CB8AC3E}">
        <p14:creationId xmlns:p14="http://schemas.microsoft.com/office/powerpoint/2010/main" val="90753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AE3-9FF7-4FE9-8E69-E007BF9B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B646-1F40-4940-8112-85079E18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What is DDD? Why and where we should use it?</a:t>
            </a:r>
          </a:p>
          <a:p>
            <a:r>
              <a:rPr lang="en-US" dirty="0"/>
              <a:t>Part-II: DDD</a:t>
            </a:r>
          </a:p>
          <a:p>
            <a:pPr lvl="1"/>
            <a:r>
              <a:rPr lang="en-US" dirty="0"/>
              <a:t>Architecture &amp; Layers</a:t>
            </a:r>
          </a:p>
          <a:p>
            <a:pPr lvl="1"/>
            <a:r>
              <a:rPr lang="en-US" dirty="0"/>
              <a:t>Execution Flow</a:t>
            </a:r>
          </a:p>
          <a:p>
            <a:pPr lvl="1"/>
            <a:r>
              <a:rPr lang="en-US" dirty="0"/>
              <a:t>Building Blocks</a:t>
            </a:r>
          </a:p>
          <a:p>
            <a:pPr lvl="1"/>
            <a:r>
              <a:rPr lang="en-US" dirty="0"/>
              <a:t>Common Rules</a:t>
            </a:r>
          </a:p>
          <a:p>
            <a:r>
              <a:rPr lang="en-US" dirty="0"/>
              <a:t>Part-III: Implementation</a:t>
            </a:r>
          </a:p>
          <a:p>
            <a:pPr lvl="1"/>
            <a:r>
              <a:rPr lang="en-US" dirty="0"/>
              <a:t>Layering a Visual Studio Solution</a:t>
            </a:r>
          </a:p>
          <a:p>
            <a:pPr lvl="1"/>
            <a:r>
              <a:rPr lang="en-US" dirty="0"/>
              <a:t>Building Blocks: Key rules &amp; samples</a:t>
            </a:r>
          </a:p>
        </p:txBody>
      </p:sp>
    </p:spTree>
    <p:extLst>
      <p:ext uri="{BB962C8B-B14F-4D97-AF65-F5344CB8AC3E}">
        <p14:creationId xmlns:p14="http://schemas.microsoft.com/office/powerpoint/2010/main" val="2789523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Solution: The Specification Pattern!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64024-8FF5-4BD0-8B85-25CFB0BF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0" y="1634836"/>
            <a:ext cx="5944337" cy="5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C85E9-7997-4976-BA41-35FE6116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2442792"/>
            <a:ext cx="6642018" cy="21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E6FB4-FEA1-4DEF-9298-D3044738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2" y="2327358"/>
            <a:ext cx="10656125" cy="38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Define a specification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81BE2-318B-4B17-8F44-D0B05CADE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0207"/>
            <a:ext cx="78371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0AC01-C084-42C9-9001-DD9BB9A5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57800" cy="969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6A22A-483B-4831-A628-B510B746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4896"/>
            <a:ext cx="7727868" cy="257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D1C11-869D-4780-9CFC-D3AE1539E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21727"/>
            <a:ext cx="5642882" cy="10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3C0D9-5BC9-4043-A357-B1CA1A9F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6" y="1832758"/>
            <a:ext cx="4659138" cy="39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988AFE-84D3-4FE8-A964-05B07B9F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65" y="1648831"/>
            <a:ext cx="6264459" cy="420484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5E0A82D-CFB7-4801-BC0A-7BBD01CDE9F3}"/>
              </a:ext>
            </a:extLst>
          </p:cNvPr>
          <p:cNvSpPr/>
          <p:nvPr/>
        </p:nvSpPr>
        <p:spPr>
          <a:xfrm>
            <a:off x="4526504" y="4627419"/>
            <a:ext cx="999481" cy="3443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203-A237-4817-9C8C-856833C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Combining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A24F7-F0FF-4E0E-97AC-BB8766EB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0927" cy="2808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C95D5-C36D-4E74-92F3-B6E562CE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7349"/>
            <a:ext cx="6227467" cy="18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3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51A68-EA70-4F50-9A9F-4D510AE7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9905"/>
            <a:ext cx="4233925" cy="302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F21F5-B569-4D96-BBEE-735F40DD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11" y="2167244"/>
            <a:ext cx="4931167" cy="1728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0BC940-1850-4062-951A-6FA5B17106C4}"/>
              </a:ext>
            </a:extLst>
          </p:cNvPr>
          <p:cNvSpPr/>
          <p:nvPr/>
        </p:nvSpPr>
        <p:spPr>
          <a:xfrm>
            <a:off x="5288478" y="2825683"/>
            <a:ext cx="1041070" cy="411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459E-6CBC-44E2-99B0-6203402B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7E21-1A01-4199-BD9E-3FF6FD74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model: A special entity-like class to read data from the database.</a:t>
            </a:r>
          </a:p>
          <a:p>
            <a:r>
              <a:rPr lang="en-US" dirty="0"/>
              <a:t>Minimize read models, do not use for single-entity operations</a:t>
            </a:r>
          </a:p>
          <a:p>
            <a:r>
              <a:rPr lang="en-US" dirty="0"/>
              <a:t>Define &amp; use read models only in performance critical parts</a:t>
            </a:r>
          </a:p>
          <a:p>
            <a:pPr lvl="1"/>
            <a:r>
              <a:rPr lang="en-US" dirty="0"/>
              <a:t>TODO: Example</a:t>
            </a:r>
          </a:p>
          <a:p>
            <a:r>
              <a:rPr lang="en-US" dirty="0"/>
              <a:t>Do not reuse aggregate roots or entities inside read models</a:t>
            </a:r>
          </a:p>
          <a:p>
            <a:pPr lvl="1"/>
            <a:r>
              <a:rPr lang="en-US" dirty="0"/>
              <a:t>TODO: Example (</a:t>
            </a:r>
            <a:r>
              <a:rPr lang="en-US" dirty="0" err="1"/>
              <a:t>UserWithRole</a:t>
            </a:r>
            <a:r>
              <a:rPr lang="en-US" dirty="0"/>
              <a:t>, </a:t>
            </a:r>
            <a:r>
              <a:rPr lang="en-US" dirty="0" err="1"/>
              <a:t>SimpleUser</a:t>
            </a:r>
            <a:r>
              <a:rPr lang="en-US" dirty="0"/>
              <a:t>, </a:t>
            </a:r>
            <a:r>
              <a:rPr lang="en-US" dirty="0" err="1"/>
              <a:t>DetailedUser</a:t>
            </a:r>
            <a:r>
              <a:rPr lang="en-US" dirty="0"/>
              <a:t>… etc.)</a:t>
            </a:r>
          </a:p>
        </p:txBody>
      </p:sp>
    </p:spTree>
    <p:extLst>
      <p:ext uri="{BB962C8B-B14F-4D97-AF65-F5344CB8AC3E}">
        <p14:creationId xmlns:p14="http://schemas.microsoft.com/office/powerpoint/2010/main" val="17199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FAB9-487D-494A-B454-B40FBBEF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AD6C-7AEA-4B69-925F-9A8C3132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</a:t>
            </a:r>
          </a:p>
        </p:txBody>
      </p:sp>
    </p:spTree>
    <p:extLst>
      <p:ext uri="{BB962C8B-B14F-4D97-AF65-F5344CB8AC3E}">
        <p14:creationId xmlns:p14="http://schemas.microsoft.com/office/powerpoint/2010/main" val="22114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Part-I: What is DDD?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where we should use it?</a:t>
            </a:r>
          </a:p>
        </p:txBody>
      </p:sp>
    </p:spTree>
    <p:extLst>
      <p:ext uri="{BB962C8B-B14F-4D97-AF65-F5344CB8AC3E}">
        <p14:creationId xmlns:p14="http://schemas.microsoft.com/office/powerpoint/2010/main" val="4104258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06CE-839F-4199-B466-22AF20DC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C836-7ABE-4497-B60B-67B7615C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domain logic;</a:t>
            </a:r>
          </a:p>
          <a:p>
            <a:pPr lvl="1"/>
            <a:r>
              <a:rPr lang="en-US" dirty="0"/>
              <a:t>Depends on </a:t>
            </a:r>
            <a:r>
              <a:rPr lang="en-US" b="1" dirty="0"/>
              <a:t>services/repositories</a:t>
            </a:r>
          </a:p>
          <a:p>
            <a:pPr lvl="1"/>
            <a:r>
              <a:rPr lang="en-US" dirty="0"/>
              <a:t>Needs to work with </a:t>
            </a:r>
            <a:r>
              <a:rPr lang="en-US" b="1" dirty="0"/>
              <a:t>multiple entities</a:t>
            </a:r>
            <a:r>
              <a:rPr lang="en-US" dirty="0"/>
              <a:t> / entity types</a:t>
            </a:r>
          </a:p>
          <a:p>
            <a:r>
              <a:rPr lang="en-US" dirty="0"/>
              <a:t>Create for </a:t>
            </a:r>
            <a:r>
              <a:rPr lang="en-US" b="1" dirty="0"/>
              <a:t>aggregate roots</a:t>
            </a:r>
            <a:r>
              <a:rPr lang="en-US" dirty="0"/>
              <a:t>, not for entities</a:t>
            </a:r>
          </a:p>
          <a:p>
            <a:r>
              <a:rPr lang="en-US" dirty="0"/>
              <a:t>Work with </a:t>
            </a:r>
            <a:r>
              <a:rPr lang="en-US" b="1" dirty="0"/>
              <a:t>domain objects</a:t>
            </a:r>
            <a:r>
              <a:rPr lang="en-US" dirty="0"/>
              <a:t>, not DTOs</a:t>
            </a:r>
          </a:p>
        </p:txBody>
      </p:sp>
    </p:spTree>
    <p:extLst>
      <p:ext uri="{BB962C8B-B14F-4D97-AF65-F5344CB8AC3E}">
        <p14:creationId xmlns:p14="http://schemas.microsoft.com/office/powerpoint/2010/main" val="234070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061-C025-4862-BB7A-13EE626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E0215-8F7B-4D4B-87D0-903BC11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2" y="1637448"/>
            <a:ext cx="6068748" cy="5127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2BBA2-7CC5-49FC-AFB8-6E663B11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77" y="2529171"/>
            <a:ext cx="5158411" cy="2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29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611F-109C-47D3-B70A-8E71B107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More…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2A71-B250-4E7B-97F2-FCB252B6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48542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AFCC-9F14-4DE2-B25D-DBEC3475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AC2E-582F-490A-8D51-741AA1B2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use cases</a:t>
            </a:r>
            <a:r>
              <a:rPr lang="en-US" dirty="0"/>
              <a:t> of the application (application logic), not domain logic!</a:t>
            </a:r>
          </a:p>
          <a:p>
            <a:r>
              <a:rPr lang="en-US" dirty="0"/>
              <a:t>Get &amp; return </a:t>
            </a:r>
            <a:r>
              <a:rPr lang="en-US" b="1" dirty="0"/>
              <a:t>Data Transfer Objects</a:t>
            </a:r>
            <a:r>
              <a:rPr lang="en-US" dirty="0"/>
              <a:t>, not entities!</a:t>
            </a:r>
          </a:p>
          <a:p>
            <a:r>
              <a:rPr lang="en-US" dirty="0"/>
              <a:t>Use entities, repositories and other domain objects inside</a:t>
            </a:r>
          </a:p>
        </p:txBody>
      </p:sp>
    </p:spTree>
    <p:extLst>
      <p:ext uri="{BB962C8B-B14F-4D97-AF65-F5344CB8AC3E}">
        <p14:creationId xmlns:p14="http://schemas.microsoft.com/office/powerpoint/2010/main" val="222256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CF8-884F-45A6-90A4-69F90F82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618-1B9B-4090-BCC5-B982A3C0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79668"/>
            <a:ext cx="5506191" cy="30972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 domain objects (entities, domain services &amp; repositories)</a:t>
            </a:r>
          </a:p>
          <a:p>
            <a:r>
              <a:rPr lang="en-US" dirty="0"/>
              <a:t>Get DTO as argument</a:t>
            </a:r>
          </a:p>
          <a:p>
            <a:r>
              <a:rPr lang="en-US" dirty="0"/>
              <a:t>Get entities from repository to work on</a:t>
            </a:r>
          </a:p>
          <a:p>
            <a:r>
              <a:rPr lang="en-US" dirty="0"/>
              <a:t>Use domain service to perform the domain logic</a:t>
            </a:r>
          </a:p>
          <a:p>
            <a:r>
              <a:rPr lang="en-US" dirty="0"/>
              <a:t>Always update the entity explicitly (don’t assume the change tracking)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2CA0A-AB3A-48BF-A6C0-C7D6EB02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3" y="1598006"/>
            <a:ext cx="5680412" cy="5212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54B2A-5509-432C-9977-26A4EEB7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1491838"/>
            <a:ext cx="3750561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2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Common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</a:t>
            </a:r>
            <a:r>
              <a:rPr lang="en-US" b="1" dirty="0"/>
              <a:t>serializable</a:t>
            </a:r>
          </a:p>
          <a:p>
            <a:r>
              <a:rPr lang="en-US" dirty="0"/>
              <a:t>Should have a </a:t>
            </a:r>
            <a:r>
              <a:rPr lang="en-US" b="1" dirty="0" err="1"/>
              <a:t>parameterless</a:t>
            </a:r>
            <a:r>
              <a:rPr lang="en-US" b="1" dirty="0"/>
              <a:t> public constructor</a:t>
            </a:r>
            <a:r>
              <a:rPr lang="en-US" dirty="0"/>
              <a:t> (implicit/explicit)</a:t>
            </a:r>
          </a:p>
          <a:p>
            <a:r>
              <a:rPr lang="en-US" dirty="0"/>
              <a:t>Should not contain any </a:t>
            </a:r>
            <a:r>
              <a:rPr lang="en-US" b="1" dirty="0"/>
              <a:t>business logic</a:t>
            </a:r>
          </a:p>
          <a:p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inherit from </a:t>
            </a:r>
            <a:r>
              <a:rPr lang="en-US" b="1" dirty="0"/>
              <a:t>entities</a:t>
            </a:r>
            <a:r>
              <a:rPr lang="en-US" dirty="0"/>
              <a:t>! </a:t>
            </a: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reference to </a:t>
            </a:r>
            <a:r>
              <a:rPr lang="en-US" b="1" dirty="0"/>
              <a:t>entities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7034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BCDBDA-86DC-4A3B-9729-D23E56AD4FD6}"/>
              </a:ext>
            </a:extLst>
          </p:cNvPr>
          <p:cNvSpPr txBox="1">
            <a:spLocks/>
          </p:cNvSpPr>
          <p:nvPr/>
        </p:nvSpPr>
        <p:spPr>
          <a:xfrm>
            <a:off x="7394369" y="1825625"/>
            <a:ext cx="4292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is not used in create! Do not share same DTO for create &amp; update!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Password</a:t>
            </a:r>
            <a:r>
              <a:rPr lang="en-US" sz="2000" dirty="0"/>
              <a:t> is not used in </a:t>
            </a:r>
            <a:r>
              <a:rPr lang="en-US" sz="2000" i="1" dirty="0"/>
              <a:t>Update </a:t>
            </a:r>
            <a:r>
              <a:rPr lang="en-US" sz="2000" dirty="0"/>
              <a:t>and </a:t>
            </a:r>
            <a:r>
              <a:rPr lang="en-US" sz="2000" i="1" dirty="0" err="1"/>
              <a:t>ChangeUserName</a:t>
            </a:r>
            <a:r>
              <a:rPr lang="en-US" sz="2000" dirty="0"/>
              <a:t>!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CreationTime</a:t>
            </a:r>
            <a:r>
              <a:rPr lang="en-US" sz="2000" dirty="0"/>
              <a:t> should not sent by the clients!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E2BA8-CC4F-40A3-86CC-E9FA2E91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1" y="2942612"/>
            <a:ext cx="6212133" cy="37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7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ADBC-FAC8-48BB-8DD8-EDDD7D8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90FD-6C8E-445E-BB91-A39CA922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7" y="3338512"/>
            <a:ext cx="6268408" cy="1375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D387B-3378-4287-9DA2-85959441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74" y="1908765"/>
            <a:ext cx="4661712" cy="45339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08B78A-3B72-48EA-A6AE-275378C2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</p:spTree>
    <p:extLst>
      <p:ext uri="{BB962C8B-B14F-4D97-AF65-F5344CB8AC3E}">
        <p14:creationId xmlns:p14="http://schemas.microsoft.com/office/powerpoint/2010/main" val="3050098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only the formal validation (can use data annotation attributes)</a:t>
            </a:r>
          </a:p>
          <a:p>
            <a:r>
              <a:rPr lang="en-US" sz="2400" dirty="0"/>
              <a:t>Don’t include domain validation logic (ex: unique user name constraint)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2C096-C2C7-491F-882E-19EAAF36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3" y="2727365"/>
            <a:ext cx="5074027" cy="38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7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1318-D890-40C9-B6DF-6B8706F1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56C-A6F9-4576-85F5-2560FCD5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DDD Architecture &amp;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5536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Domain Driven Design (DDD)</a:t>
            </a:r>
          </a:p>
        </p:txBody>
      </p:sp>
    </p:spTree>
    <p:extLst>
      <p:ext uri="{BB962C8B-B14F-4D97-AF65-F5344CB8AC3E}">
        <p14:creationId xmlns:p14="http://schemas.microsoft.com/office/powerpoint/2010/main" val="19058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505-C8F9-4775-94A9-F492F8B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9895-6FF8-4EDC-B65C-A27B01E4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maintain self integrity &amp; validity</a:t>
            </a:r>
          </a:p>
          <a:p>
            <a:r>
              <a:rPr lang="en-US" dirty="0"/>
              <a:t>Implements domain rules</a:t>
            </a:r>
          </a:p>
          <a:p>
            <a:r>
              <a:rPr lang="en-US" dirty="0"/>
              <a:t>Saved &amp; retrieved as a single unit (with sub-collections)</a:t>
            </a:r>
          </a:p>
        </p:txBody>
      </p:sp>
    </p:spTree>
    <p:extLst>
      <p:ext uri="{BB962C8B-B14F-4D97-AF65-F5344CB8AC3E}">
        <p14:creationId xmlns:p14="http://schemas.microsoft.com/office/powerpoint/2010/main" val="87494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Rule: Reference other aggregates by Id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18B3E-181D-4203-B032-C3465E6E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792"/>
            <a:ext cx="5312630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5D6DCD-CF5F-4CFB-A024-8AEC370A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66" y="5423065"/>
            <a:ext cx="372404" cy="422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99782-FBD4-4B6D-A1BC-56319A4F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2025"/>
            <a:ext cx="479560" cy="413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6E891-52D1-403B-8AD4-1141F7A23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5" y="4960337"/>
            <a:ext cx="479560" cy="4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729</Words>
  <Application>Microsoft Office PowerPoint</Application>
  <PresentationFormat>Widescreen</PresentationFormat>
  <Paragraphs>127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Implementing Domain Driven Design (DDD)</vt:lpstr>
      <vt:lpstr>Overview</vt:lpstr>
      <vt:lpstr>Part-I: What is DDD?</vt:lpstr>
      <vt:lpstr>TODO..!</vt:lpstr>
      <vt:lpstr>Part-III: DDD</vt:lpstr>
      <vt:lpstr>TODO..!</vt:lpstr>
      <vt:lpstr>Part-III: Implementation</vt:lpstr>
      <vt:lpstr>Aggregate Roots Principles</vt:lpstr>
      <vt:lpstr>Aggregate Roots Rule: Reference other aggregates by Id</vt:lpstr>
      <vt:lpstr>Aggregate Roots Tip: Keep it small</vt:lpstr>
      <vt:lpstr>Aggregate Roots / Entities Primary Keys</vt:lpstr>
      <vt:lpstr>Aggregate Roots / Entities Constructor</vt:lpstr>
      <vt:lpstr>Aggregate Roots / Entities Property Accessors / Methods</vt:lpstr>
      <vt:lpstr>Aggregate Roots / Entities Business Logic &amp; Exceptions</vt:lpstr>
      <vt:lpstr>Aggregate Roots / Entities Business Logic</vt:lpstr>
      <vt:lpstr>Aggregate Roots / Entities Business Logic</vt:lpstr>
      <vt:lpstr>Repositories Principles</vt:lpstr>
      <vt:lpstr>Repositories Do not include domain logic</vt:lpstr>
      <vt:lpstr>Repositories Do not include domain logic</vt:lpstr>
      <vt:lpstr>Repositories Do not include domain logic</vt:lpstr>
      <vt:lpstr>Specifications</vt:lpstr>
      <vt:lpstr>Specifications</vt:lpstr>
      <vt:lpstr>Specifications Define a specification</vt:lpstr>
      <vt:lpstr>Specifications Use the specification</vt:lpstr>
      <vt:lpstr>Specifications Use the specification</vt:lpstr>
      <vt:lpstr>Specifications Combining Specifications</vt:lpstr>
      <vt:lpstr>Repositories Querying</vt:lpstr>
      <vt:lpstr>Repositories Querying / Read Models</vt:lpstr>
      <vt:lpstr>Repositories Querying / Read Models</vt:lpstr>
      <vt:lpstr>Domain Services Principles</vt:lpstr>
      <vt:lpstr>Domain Services Example</vt:lpstr>
      <vt:lpstr>Domain Services More…</vt:lpstr>
      <vt:lpstr>Application Services Principles</vt:lpstr>
      <vt:lpstr>Application Services Example</vt:lpstr>
      <vt:lpstr>Application Services Common DTO best practices</vt:lpstr>
      <vt:lpstr>Application Services Input DTO best practices</vt:lpstr>
      <vt:lpstr>Application Services Input DTO best practices</vt:lpstr>
      <vt:lpstr>Application Services Input DTO best 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Domain Driven Design</dc:title>
  <dc:creator>Halil Kalkan</dc:creator>
  <cp:lastModifiedBy>Halil Kalkan</cp:lastModifiedBy>
  <cp:revision>71</cp:revision>
  <dcterms:created xsi:type="dcterms:W3CDTF">2019-07-06T13:27:31Z</dcterms:created>
  <dcterms:modified xsi:type="dcterms:W3CDTF">2019-07-07T12:11:26Z</dcterms:modified>
</cp:coreProperties>
</file>