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33"/>
  </p:notesMasterIdLst>
  <p:handoutMasterIdLst>
    <p:handoutMasterId r:id="rId34"/>
  </p:handoutMasterIdLst>
  <p:sldIdLst>
    <p:sldId id="256" r:id="rId3"/>
    <p:sldId id="257" r:id="rId4"/>
    <p:sldId id="258" r:id="rId5"/>
    <p:sldId id="259" r:id="rId6"/>
    <p:sldId id="266" r:id="rId7"/>
    <p:sldId id="267" r:id="rId8"/>
    <p:sldId id="268" r:id="rId9"/>
    <p:sldId id="270" r:id="rId10"/>
    <p:sldId id="274" r:id="rId11"/>
    <p:sldId id="271"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90" r:id="rId26"/>
    <p:sldId id="286" r:id="rId27"/>
    <p:sldId id="287" r:id="rId28"/>
    <p:sldId id="288" r:id="rId29"/>
    <p:sldId id="289"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autoAdjust="0"/>
  </p:normalViewPr>
  <p:slideViewPr>
    <p:cSldViewPr snapToGrid="0">
      <p:cViewPr varScale="1">
        <p:scale>
          <a:sx n="114" d="100"/>
          <a:sy n="114" d="100"/>
        </p:scale>
        <p:origin x="414" y="108"/>
      </p:cViewPr>
      <p:guideLst>
        <p:guide orient="horz" pos="2160"/>
        <p:guide pos="3840"/>
        <p:guide pos="6672"/>
        <p:guide orient="horz" pos="168"/>
        <p:guide pos="7056"/>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11/7/2017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11/7/2017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11/7/2017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a:t>Click to edit Master title style</a:t>
            </a:r>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11/7/2017</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11/7/2017</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p:txBody>
          <a:bodyPr/>
          <a:lstStyle/>
          <a:p>
            <a:r>
              <a:rPr lang="en-US" dirty="0"/>
              <a:t>Halil İbrahim Kalkan</a:t>
            </a:r>
          </a:p>
        </p:txBody>
      </p:sp>
      <p:sp>
        <p:nvSpPr>
          <p:cNvPr id="2" name="Title 1"/>
          <p:cNvSpPr>
            <a:spLocks noGrp="1"/>
          </p:cNvSpPr>
          <p:nvPr>
            <p:ph type="ctrTitle"/>
          </p:nvPr>
        </p:nvSpPr>
        <p:spPr/>
        <p:txBody>
          <a:bodyPr/>
          <a:lstStyle/>
          <a:p>
            <a:r>
              <a:rPr lang="en-US" dirty="0"/>
              <a:t>ASP.NET Core &amp; EF Core</a:t>
            </a:r>
            <a:br>
              <a:rPr lang="en-US" dirty="0"/>
            </a:br>
            <a:r>
              <a:rPr lang="en-US" dirty="0"/>
              <a:t>INTRO, FEATURES &amp; HIGHLIGHTS</a:t>
            </a:r>
            <a:br>
              <a:rPr lang="en-US" dirty="0"/>
            </a:br>
            <a:endParaRPr lang="en-US" dirty="0"/>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11D866-B0DA-49FF-925F-02C4F26692CA}"/>
              </a:ext>
            </a:extLst>
          </p:cNvPr>
          <p:cNvSpPr>
            <a:spLocks noGrp="1"/>
          </p:cNvSpPr>
          <p:nvPr>
            <p:ph type="title"/>
          </p:nvPr>
        </p:nvSpPr>
        <p:spPr/>
        <p:txBody>
          <a:bodyPr>
            <a:normAutofit fontScale="90000"/>
          </a:bodyPr>
          <a:lstStyle/>
          <a:p>
            <a:r>
              <a:rPr lang="en-US" dirty="0"/>
              <a:t>ASP.NET Core</a:t>
            </a:r>
            <a:br>
              <a:rPr lang="en-US" dirty="0"/>
            </a:br>
            <a:r>
              <a:rPr lang="en-US" sz="2700" dirty="0"/>
              <a:t>Middleware Pipeline</a:t>
            </a:r>
            <a:endParaRPr lang="tr-TR" dirty="0"/>
          </a:p>
        </p:txBody>
      </p:sp>
      <p:pic>
        <p:nvPicPr>
          <p:cNvPr id="6148" name="Picture 4"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2FEE7249-3112-4091-9D0C-CB1E3342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99530"/>
            <a:ext cx="6203267" cy="3970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C05A36-C72E-47E3-B7B5-E80C761A87FD}"/>
              </a:ext>
            </a:extLst>
          </p:cNvPr>
          <p:cNvSpPr txBox="1"/>
          <p:nvPr/>
        </p:nvSpPr>
        <p:spPr>
          <a:xfrm>
            <a:off x="7373924" y="1463875"/>
            <a:ext cx="4983060" cy="1754326"/>
          </a:xfrm>
          <a:prstGeom prst="rect">
            <a:avLst/>
          </a:prstGeom>
          <a:noFill/>
        </p:spPr>
        <p:txBody>
          <a:bodyPr wrap="square" rtlCol="0">
            <a:spAutoFit/>
          </a:bodyPr>
          <a:lstStyle/>
          <a:p>
            <a:r>
              <a:rPr lang="en-US" dirty="0"/>
              <a:t>Some Common </a:t>
            </a:r>
            <a:r>
              <a:rPr lang="en-US" dirty="0" err="1"/>
              <a:t>Middlewares</a:t>
            </a:r>
            <a:endParaRPr lang="en-US" dirty="0"/>
          </a:p>
          <a:p>
            <a:pPr marL="285750" indent="-285750">
              <a:buFont typeface="Arial" panose="020B0604020202020204" pitchFamily="34" charset="0"/>
              <a:buChar char="•"/>
            </a:pPr>
            <a:r>
              <a:rPr lang="en-US" dirty="0"/>
              <a:t>Authentication</a:t>
            </a:r>
          </a:p>
          <a:p>
            <a:pPr marL="285750" indent="-285750">
              <a:buFont typeface="Arial" panose="020B0604020202020204" pitchFamily="34" charset="0"/>
              <a:buChar char="•"/>
            </a:pPr>
            <a:r>
              <a:rPr lang="en-US" dirty="0"/>
              <a:t>Request Localization</a:t>
            </a:r>
          </a:p>
          <a:p>
            <a:pPr marL="285750" indent="-285750">
              <a:buFont typeface="Arial" panose="020B0604020202020204" pitchFamily="34" charset="0"/>
              <a:buChar char="•"/>
            </a:pPr>
            <a:r>
              <a:rPr lang="en-US" dirty="0"/>
              <a:t>Exception Page</a:t>
            </a:r>
          </a:p>
          <a:p>
            <a:pPr marL="285750" indent="-285750">
              <a:buFont typeface="Arial" panose="020B0604020202020204" pitchFamily="34" charset="0"/>
              <a:buChar char="•"/>
            </a:pPr>
            <a:r>
              <a:rPr lang="en-US" dirty="0"/>
              <a:t>Static Files</a:t>
            </a:r>
          </a:p>
          <a:p>
            <a:pPr marL="285750" indent="-285750">
              <a:buFont typeface="Arial" panose="020B0604020202020204" pitchFamily="34" charset="0"/>
              <a:buChar char="•"/>
            </a:pPr>
            <a:r>
              <a:rPr lang="en-US" dirty="0"/>
              <a:t>MVC</a:t>
            </a:r>
            <a:endParaRPr lang="tr-TR" dirty="0"/>
          </a:p>
        </p:txBody>
      </p:sp>
    </p:spTree>
    <p:extLst>
      <p:ext uri="{BB962C8B-B14F-4D97-AF65-F5344CB8AC3E}">
        <p14:creationId xmlns:p14="http://schemas.microsoft.com/office/powerpoint/2010/main" val="33191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4C6FAF-FE4F-4DA6-BA99-B5DA9799F6D4}"/>
              </a:ext>
            </a:extLst>
          </p:cNvPr>
          <p:cNvSpPr>
            <a:spLocks noGrp="1"/>
          </p:cNvSpPr>
          <p:nvPr>
            <p:ph type="title"/>
          </p:nvPr>
        </p:nvSpPr>
        <p:spPr/>
        <p:txBody>
          <a:bodyPr>
            <a:normAutofit fontScale="90000"/>
          </a:bodyPr>
          <a:lstStyle/>
          <a:p>
            <a:r>
              <a:rPr lang="en-US" dirty="0"/>
              <a:t>ASP.NET Core</a:t>
            </a:r>
            <a:br>
              <a:rPr lang="en-US" dirty="0"/>
            </a:br>
            <a:r>
              <a:rPr lang="en-US" sz="2700" dirty="0"/>
              <a:t>Simple Middleware</a:t>
            </a:r>
            <a:endParaRPr lang="tr-TR" sz="2700" dirty="0"/>
          </a:p>
        </p:txBody>
      </p:sp>
      <p:pic>
        <p:nvPicPr>
          <p:cNvPr id="4" name="Picture 3">
            <a:extLst>
              <a:ext uri="{FF2B5EF4-FFF2-40B4-BE49-F238E27FC236}">
                <a16:creationId xmlns:a16="http://schemas.microsoft.com/office/drawing/2014/main" id="{991EFDA3-C316-4BE8-85AD-D54C139A6326}"/>
              </a:ext>
            </a:extLst>
          </p:cNvPr>
          <p:cNvPicPr>
            <a:picLocks noChangeAspect="1"/>
          </p:cNvPicPr>
          <p:nvPr/>
        </p:nvPicPr>
        <p:blipFill>
          <a:blip r:embed="rId2"/>
          <a:stretch>
            <a:fillRect/>
          </a:stretch>
        </p:blipFill>
        <p:spPr>
          <a:xfrm>
            <a:off x="690038" y="1485200"/>
            <a:ext cx="9338061" cy="4882044"/>
          </a:xfrm>
          <a:prstGeom prst="rect">
            <a:avLst/>
          </a:prstGeom>
        </p:spPr>
      </p:pic>
    </p:spTree>
    <p:extLst>
      <p:ext uri="{BB962C8B-B14F-4D97-AF65-F5344CB8AC3E}">
        <p14:creationId xmlns:p14="http://schemas.microsoft.com/office/powerpoint/2010/main" val="41137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B23BB-314F-49C7-B2BE-C8D65182C875}"/>
              </a:ext>
            </a:extLst>
          </p:cNvPr>
          <p:cNvSpPr>
            <a:spLocks noGrp="1"/>
          </p:cNvSpPr>
          <p:nvPr>
            <p:ph idx="1"/>
          </p:nvPr>
        </p:nvSpPr>
        <p:spPr>
          <a:xfrm>
            <a:off x="609599" y="1600201"/>
            <a:ext cx="4834855" cy="4674764"/>
          </a:xfrm>
        </p:spPr>
        <p:txBody>
          <a:bodyPr/>
          <a:lstStyle/>
          <a:p>
            <a:r>
              <a:rPr lang="en-US" dirty="0"/>
              <a:t>Register Dependencies and set options</a:t>
            </a:r>
          </a:p>
          <a:p>
            <a:r>
              <a:rPr lang="en-US" dirty="0"/>
              <a:t>Add </a:t>
            </a:r>
            <a:r>
              <a:rPr lang="en-US" dirty="0" err="1"/>
              <a:t>Middlewares</a:t>
            </a:r>
            <a:endParaRPr lang="en-US" dirty="0"/>
          </a:p>
          <a:p>
            <a:r>
              <a:rPr lang="en-US" dirty="0"/>
              <a:t>Initialize Application</a:t>
            </a:r>
          </a:p>
          <a:p>
            <a:r>
              <a:rPr lang="en-US" dirty="0"/>
              <a:t>No more</a:t>
            </a:r>
          </a:p>
          <a:p>
            <a:pPr lvl="1"/>
            <a:r>
              <a:rPr lang="en-US" dirty="0" err="1"/>
              <a:t>Global.Asax</a:t>
            </a:r>
            <a:r>
              <a:rPr lang="en-US" dirty="0"/>
              <a:t> / </a:t>
            </a:r>
            <a:r>
              <a:rPr lang="en-US" dirty="0" err="1"/>
              <a:t>System.Web</a:t>
            </a:r>
            <a:endParaRPr lang="en-US" dirty="0"/>
          </a:p>
          <a:p>
            <a:pPr lvl="1"/>
            <a:r>
              <a:rPr lang="en-US" dirty="0" err="1"/>
              <a:t>Web.Config</a:t>
            </a:r>
            <a:endParaRPr lang="en-US" dirty="0"/>
          </a:p>
        </p:txBody>
      </p:sp>
      <p:sp>
        <p:nvSpPr>
          <p:cNvPr id="3" name="Title 2">
            <a:extLst>
              <a:ext uri="{FF2B5EF4-FFF2-40B4-BE49-F238E27FC236}">
                <a16:creationId xmlns:a16="http://schemas.microsoft.com/office/drawing/2014/main" id="{3F850B9D-1BF1-4945-ABB4-EF6721D5E1FB}"/>
              </a:ext>
            </a:extLst>
          </p:cNvPr>
          <p:cNvSpPr>
            <a:spLocks noGrp="1"/>
          </p:cNvSpPr>
          <p:nvPr>
            <p:ph type="title"/>
          </p:nvPr>
        </p:nvSpPr>
        <p:spPr/>
        <p:txBody>
          <a:bodyPr>
            <a:normAutofit fontScale="90000"/>
          </a:bodyPr>
          <a:lstStyle/>
          <a:p>
            <a:r>
              <a:rPr lang="en-US" dirty="0"/>
              <a:t>ASP.NET Core</a:t>
            </a:r>
            <a:br>
              <a:rPr lang="en-US" dirty="0"/>
            </a:br>
            <a:r>
              <a:rPr lang="en-US" sz="2700" dirty="0"/>
              <a:t>Startup Class</a:t>
            </a:r>
            <a:endParaRPr lang="tr-TR" sz="2700" dirty="0"/>
          </a:p>
        </p:txBody>
      </p:sp>
      <p:pic>
        <p:nvPicPr>
          <p:cNvPr id="4" name="Picture 3">
            <a:extLst>
              <a:ext uri="{FF2B5EF4-FFF2-40B4-BE49-F238E27FC236}">
                <a16:creationId xmlns:a16="http://schemas.microsoft.com/office/drawing/2014/main" id="{97CBB3FE-337F-4FE0-94AD-55680CBBE794}"/>
              </a:ext>
            </a:extLst>
          </p:cNvPr>
          <p:cNvPicPr>
            <a:picLocks noChangeAspect="1"/>
          </p:cNvPicPr>
          <p:nvPr/>
        </p:nvPicPr>
        <p:blipFill>
          <a:blip r:embed="rId2"/>
          <a:stretch>
            <a:fillRect/>
          </a:stretch>
        </p:blipFill>
        <p:spPr>
          <a:xfrm>
            <a:off x="5938499" y="274638"/>
            <a:ext cx="5192249" cy="6310720"/>
          </a:xfrm>
          <a:prstGeom prst="rect">
            <a:avLst/>
          </a:prstGeom>
        </p:spPr>
      </p:pic>
    </p:spTree>
    <p:extLst>
      <p:ext uri="{BB962C8B-B14F-4D97-AF65-F5344CB8AC3E}">
        <p14:creationId xmlns:p14="http://schemas.microsoft.com/office/powerpoint/2010/main" val="21960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C0B62C-FE91-4390-A1AF-355EE575DF26}"/>
              </a:ext>
            </a:extLst>
          </p:cNvPr>
          <p:cNvSpPr>
            <a:spLocks noGrp="1"/>
          </p:cNvSpPr>
          <p:nvPr>
            <p:ph idx="1"/>
          </p:nvPr>
        </p:nvSpPr>
        <p:spPr>
          <a:xfrm>
            <a:off x="609600" y="1600201"/>
            <a:ext cx="5170736" cy="4525963"/>
          </a:xfrm>
        </p:spPr>
        <p:txBody>
          <a:bodyPr>
            <a:normAutofit/>
          </a:bodyPr>
          <a:lstStyle/>
          <a:p>
            <a:r>
              <a:rPr lang="en-US" sz="2400" dirty="0"/>
              <a:t>No more MVC!</a:t>
            </a:r>
          </a:p>
          <a:p>
            <a:pPr lvl="1"/>
            <a:r>
              <a:rPr lang="en-US" sz="2000" dirty="0"/>
              <a:t>Razor Pages -&gt; UI </a:t>
            </a:r>
            <a:r>
              <a:rPr lang="en-US" sz="1600" dirty="0">
                <a:solidFill>
                  <a:schemeClr val="tx1">
                    <a:lumMod val="75000"/>
                  </a:schemeClr>
                </a:solidFill>
              </a:rPr>
              <a:t>(recommended &amp; default)</a:t>
            </a:r>
            <a:endParaRPr lang="en-US" sz="2000" dirty="0">
              <a:solidFill>
                <a:schemeClr val="tx1">
                  <a:lumMod val="75000"/>
                </a:schemeClr>
              </a:solidFill>
            </a:endParaRPr>
          </a:p>
          <a:p>
            <a:pPr lvl="1"/>
            <a:r>
              <a:rPr lang="en-US" sz="2000" dirty="0"/>
              <a:t>Controllers (without View) -&gt; (REST) API</a:t>
            </a:r>
          </a:p>
          <a:p>
            <a:r>
              <a:rPr lang="en-US" sz="2400" dirty="0"/>
              <a:t>New </a:t>
            </a:r>
            <a:r>
              <a:rPr lang="en-US" sz="2400" b="1" i="1" dirty="0"/>
              <a:t>Pages</a:t>
            </a:r>
            <a:r>
              <a:rPr lang="en-US" sz="2400" dirty="0"/>
              <a:t> folder </a:t>
            </a:r>
            <a:r>
              <a:rPr lang="en-US" sz="1600" dirty="0"/>
              <a:t>(and folder hierarchy)</a:t>
            </a:r>
          </a:p>
        </p:txBody>
      </p:sp>
      <p:sp>
        <p:nvSpPr>
          <p:cNvPr id="3" name="Title 2">
            <a:extLst>
              <a:ext uri="{FF2B5EF4-FFF2-40B4-BE49-F238E27FC236}">
                <a16:creationId xmlns:a16="http://schemas.microsoft.com/office/drawing/2014/main" id="{4F3E1690-A3F8-421F-999E-4A3CA112514C}"/>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sz="2700" dirty="0"/>
          </a:p>
        </p:txBody>
      </p:sp>
      <p:pic>
        <p:nvPicPr>
          <p:cNvPr id="8194" name="Picture 2" descr="Compare MVC vs Razor Page Files">
            <a:extLst>
              <a:ext uri="{FF2B5EF4-FFF2-40B4-BE49-F238E27FC236}">
                <a16:creationId xmlns:a16="http://schemas.microsoft.com/office/drawing/2014/main" id="{6F76263A-A810-4359-BB94-2ABBD4EF7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922" y="790664"/>
            <a:ext cx="5844348" cy="5335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633C7F-5819-426D-8A27-17E58FF19E03}"/>
              </a:ext>
            </a:extLst>
          </p:cNvPr>
          <p:cNvPicPr>
            <a:picLocks noChangeAspect="1"/>
          </p:cNvPicPr>
          <p:nvPr/>
        </p:nvPicPr>
        <p:blipFill>
          <a:blip r:embed="rId3"/>
          <a:stretch>
            <a:fillRect/>
          </a:stretch>
        </p:blipFill>
        <p:spPr>
          <a:xfrm>
            <a:off x="1137568" y="3340829"/>
            <a:ext cx="2057400" cy="1619250"/>
          </a:xfrm>
          <a:prstGeom prst="rect">
            <a:avLst/>
          </a:prstGeom>
        </p:spPr>
      </p:pic>
    </p:spTree>
    <p:extLst>
      <p:ext uri="{BB962C8B-B14F-4D97-AF65-F5344CB8AC3E}">
        <p14:creationId xmlns:p14="http://schemas.microsoft.com/office/powerpoint/2010/main" val="30318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1565C-EBFF-4F4B-90C4-78B9C97F8F41}"/>
              </a:ext>
            </a:extLst>
          </p:cNvPr>
          <p:cNvSpPr>
            <a:spLocks noGrp="1"/>
          </p:cNvSpPr>
          <p:nvPr>
            <p:ph idx="1"/>
          </p:nvPr>
        </p:nvSpPr>
        <p:spPr>
          <a:xfrm>
            <a:off x="609600" y="1600201"/>
            <a:ext cx="4314738" cy="4525963"/>
          </a:xfrm>
        </p:spPr>
        <p:txBody>
          <a:bodyPr>
            <a:normAutofit/>
          </a:bodyPr>
          <a:lstStyle/>
          <a:p>
            <a:r>
              <a:rPr lang="en-US" sz="2400" i="1" dirty="0"/>
              <a:t>New @page</a:t>
            </a:r>
            <a:r>
              <a:rPr lang="en-US" sz="2400" dirty="0"/>
              <a:t> directive</a:t>
            </a:r>
          </a:p>
          <a:p>
            <a:r>
              <a:rPr lang="en-US" sz="2400" dirty="0"/>
              <a:t>Full Razor Support</a:t>
            </a:r>
          </a:p>
          <a:p>
            <a:pPr lvl="1"/>
            <a:r>
              <a:rPr lang="en-US" sz="2000" i="1" dirty="0"/>
              <a:t>@model</a:t>
            </a:r>
            <a:r>
              <a:rPr lang="en-US" sz="2000" dirty="0"/>
              <a:t> directive</a:t>
            </a:r>
          </a:p>
          <a:p>
            <a:pPr lvl="1"/>
            <a:r>
              <a:rPr lang="en-US" sz="2000" dirty="0" err="1"/>
              <a:t>Layout.cshtml</a:t>
            </a:r>
            <a:endParaRPr lang="en-US" sz="2000" dirty="0"/>
          </a:p>
          <a:p>
            <a:pPr lvl="1"/>
            <a:r>
              <a:rPr lang="en-US" sz="2000" dirty="0"/>
              <a:t>_</a:t>
            </a:r>
            <a:r>
              <a:rPr lang="en-US" sz="2000" dirty="0" err="1"/>
              <a:t>ViewStart.cshtml</a:t>
            </a:r>
            <a:endParaRPr lang="en-US" sz="2000" dirty="0"/>
          </a:p>
          <a:p>
            <a:pPr lvl="1"/>
            <a:r>
              <a:rPr lang="en-US" sz="2000" dirty="0"/>
              <a:t>_</a:t>
            </a:r>
            <a:r>
              <a:rPr lang="en-US" sz="2000" dirty="0" err="1"/>
              <a:t>ViewImports.cshtml</a:t>
            </a:r>
            <a:endParaRPr lang="en-US" sz="2000" dirty="0"/>
          </a:p>
          <a:p>
            <a:pPr lvl="1"/>
            <a:r>
              <a:rPr lang="en-US" sz="2000" dirty="0"/>
              <a:t>Partial Views</a:t>
            </a:r>
          </a:p>
          <a:p>
            <a:pPr lvl="1"/>
            <a:r>
              <a:rPr lang="en-US" sz="2000" dirty="0"/>
              <a:t>Sections</a:t>
            </a:r>
          </a:p>
          <a:p>
            <a:pPr lvl="1"/>
            <a:r>
              <a:rPr lang="en-US" sz="2000" dirty="0"/>
              <a:t>…</a:t>
            </a:r>
            <a:endParaRPr lang="tr-TR" sz="2000" dirty="0"/>
          </a:p>
        </p:txBody>
      </p:sp>
      <p:sp>
        <p:nvSpPr>
          <p:cNvPr id="3" name="Title 2">
            <a:extLst>
              <a:ext uri="{FF2B5EF4-FFF2-40B4-BE49-F238E27FC236}">
                <a16:creationId xmlns:a16="http://schemas.microsoft.com/office/drawing/2014/main" id="{8F0E8FD2-2959-471F-837E-C0AAFA77E4BA}"/>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C8875C7C-0113-487E-BFC5-75C1DF3661A6}"/>
              </a:ext>
            </a:extLst>
          </p:cNvPr>
          <p:cNvPicPr>
            <a:picLocks noChangeAspect="1"/>
          </p:cNvPicPr>
          <p:nvPr/>
        </p:nvPicPr>
        <p:blipFill>
          <a:blip r:embed="rId2"/>
          <a:stretch>
            <a:fillRect/>
          </a:stretch>
        </p:blipFill>
        <p:spPr>
          <a:xfrm>
            <a:off x="5588000" y="1771476"/>
            <a:ext cx="5762625" cy="2895600"/>
          </a:xfrm>
          <a:prstGeom prst="rect">
            <a:avLst/>
          </a:prstGeom>
        </p:spPr>
      </p:pic>
    </p:spTree>
    <p:extLst>
      <p:ext uri="{BB962C8B-B14F-4D97-AF65-F5344CB8AC3E}">
        <p14:creationId xmlns:p14="http://schemas.microsoft.com/office/powerpoint/2010/main" val="308429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EC059-B8FA-453F-89F6-D9A7F31F49DE}"/>
              </a:ext>
            </a:extLst>
          </p:cNvPr>
          <p:cNvSpPr>
            <a:spLocks noGrp="1"/>
          </p:cNvSpPr>
          <p:nvPr>
            <p:ph idx="1"/>
          </p:nvPr>
        </p:nvSpPr>
        <p:spPr>
          <a:xfrm>
            <a:off x="609600" y="1600201"/>
            <a:ext cx="5153637" cy="4525963"/>
          </a:xfrm>
        </p:spPr>
        <p:txBody>
          <a:bodyPr>
            <a:normAutofit/>
          </a:bodyPr>
          <a:lstStyle/>
          <a:p>
            <a:r>
              <a:rPr lang="en-US" sz="2400" dirty="0"/>
              <a:t>Inherits from </a:t>
            </a:r>
            <a:r>
              <a:rPr lang="en-US" sz="2400" i="1" dirty="0" err="1"/>
              <a:t>PageModel</a:t>
            </a:r>
            <a:endParaRPr lang="en-US" sz="2400" i="1" dirty="0"/>
          </a:p>
          <a:p>
            <a:r>
              <a:rPr lang="en-US" sz="2400" i="1" dirty="0" err="1"/>
              <a:t>OnGetAsync</a:t>
            </a:r>
            <a:r>
              <a:rPr lang="en-US" sz="2400" dirty="0"/>
              <a:t> is to respond HTTP GET method, </a:t>
            </a:r>
            <a:r>
              <a:rPr lang="en-US" sz="2400" i="1" dirty="0" err="1"/>
              <a:t>OnPostAsync</a:t>
            </a:r>
            <a:r>
              <a:rPr lang="en-US" sz="2400" dirty="0"/>
              <a:t> is for POST by default.</a:t>
            </a:r>
          </a:p>
          <a:p>
            <a:r>
              <a:rPr lang="en-US" sz="2400" dirty="0"/>
              <a:t>Dependency Injection works as expected</a:t>
            </a:r>
          </a:p>
          <a:p>
            <a:r>
              <a:rPr lang="en-US" sz="2400" dirty="0"/>
              <a:t>Public properties are accessible from Razor UI</a:t>
            </a:r>
            <a:endParaRPr lang="tr-TR" sz="2400" dirty="0"/>
          </a:p>
        </p:txBody>
      </p:sp>
      <p:sp>
        <p:nvSpPr>
          <p:cNvPr id="3" name="Title 2">
            <a:extLst>
              <a:ext uri="{FF2B5EF4-FFF2-40B4-BE49-F238E27FC236}">
                <a16:creationId xmlns:a16="http://schemas.microsoft.com/office/drawing/2014/main" id="{9E02365E-2085-4AEE-8D59-059F5F9EBFA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E3AFD39-2DCD-42F0-9E49-4C27F0C4373F}"/>
              </a:ext>
            </a:extLst>
          </p:cNvPr>
          <p:cNvPicPr>
            <a:picLocks noChangeAspect="1"/>
          </p:cNvPicPr>
          <p:nvPr/>
        </p:nvPicPr>
        <p:blipFill>
          <a:blip r:embed="rId2"/>
          <a:stretch>
            <a:fillRect/>
          </a:stretch>
        </p:blipFill>
        <p:spPr>
          <a:xfrm>
            <a:off x="6472281" y="1600201"/>
            <a:ext cx="5035015" cy="4246926"/>
          </a:xfrm>
          <a:prstGeom prst="rect">
            <a:avLst/>
          </a:prstGeom>
        </p:spPr>
      </p:pic>
    </p:spTree>
    <p:extLst>
      <p:ext uri="{BB962C8B-B14F-4D97-AF65-F5344CB8AC3E}">
        <p14:creationId xmlns:p14="http://schemas.microsoft.com/office/powerpoint/2010/main" val="4758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608BE-E355-422E-BAA7-5FF683A84079}"/>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a:t>
            </a:r>
            <a:r>
              <a:rPr lang="en-US" sz="2700" dirty="0" err="1"/>
              <a:t>BindProperty</a:t>
            </a:r>
            <a:endParaRPr lang="tr-TR" dirty="0"/>
          </a:p>
        </p:txBody>
      </p:sp>
      <p:pic>
        <p:nvPicPr>
          <p:cNvPr id="4" name="Picture 3">
            <a:extLst>
              <a:ext uri="{FF2B5EF4-FFF2-40B4-BE49-F238E27FC236}">
                <a16:creationId xmlns:a16="http://schemas.microsoft.com/office/drawing/2014/main" id="{DF5F5A12-DAC8-405F-9CCF-9D493A8510CD}"/>
              </a:ext>
            </a:extLst>
          </p:cNvPr>
          <p:cNvPicPr>
            <a:picLocks noChangeAspect="1"/>
          </p:cNvPicPr>
          <p:nvPr/>
        </p:nvPicPr>
        <p:blipFill>
          <a:blip r:embed="rId2"/>
          <a:stretch>
            <a:fillRect/>
          </a:stretch>
        </p:blipFill>
        <p:spPr>
          <a:xfrm>
            <a:off x="609600" y="1527102"/>
            <a:ext cx="3945930" cy="4605250"/>
          </a:xfrm>
          <a:prstGeom prst="rect">
            <a:avLst/>
          </a:prstGeom>
        </p:spPr>
      </p:pic>
      <p:pic>
        <p:nvPicPr>
          <p:cNvPr id="5" name="Picture 4">
            <a:extLst>
              <a:ext uri="{FF2B5EF4-FFF2-40B4-BE49-F238E27FC236}">
                <a16:creationId xmlns:a16="http://schemas.microsoft.com/office/drawing/2014/main" id="{F483BCAA-B62B-4953-B481-4323910572F4}"/>
              </a:ext>
            </a:extLst>
          </p:cNvPr>
          <p:cNvPicPr>
            <a:picLocks noChangeAspect="1"/>
          </p:cNvPicPr>
          <p:nvPr/>
        </p:nvPicPr>
        <p:blipFill>
          <a:blip r:embed="rId3"/>
          <a:stretch>
            <a:fillRect/>
          </a:stretch>
        </p:blipFill>
        <p:spPr>
          <a:xfrm>
            <a:off x="4825767" y="1527101"/>
            <a:ext cx="5082102" cy="3439181"/>
          </a:xfrm>
          <a:prstGeom prst="rect">
            <a:avLst/>
          </a:prstGeom>
        </p:spPr>
      </p:pic>
    </p:spTree>
    <p:extLst>
      <p:ext uri="{BB962C8B-B14F-4D97-AF65-F5344CB8AC3E}">
        <p14:creationId xmlns:p14="http://schemas.microsoft.com/office/powerpoint/2010/main" val="7560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6C72C-512B-4C10-ADD1-2B76E3A18B2C}"/>
              </a:ext>
            </a:extLst>
          </p:cNvPr>
          <p:cNvSpPr>
            <a:spLocks noGrp="1"/>
          </p:cNvSpPr>
          <p:nvPr>
            <p:ph idx="1"/>
          </p:nvPr>
        </p:nvSpPr>
        <p:spPr>
          <a:xfrm>
            <a:off x="609599" y="1600201"/>
            <a:ext cx="10472257" cy="4525963"/>
          </a:xfrm>
        </p:spPr>
        <p:txBody>
          <a:bodyPr>
            <a:normAutofit/>
          </a:bodyPr>
          <a:lstStyle/>
          <a:p>
            <a:r>
              <a:rPr lang="en-US" sz="2800" dirty="0"/>
              <a:t>Authorization</a:t>
            </a:r>
          </a:p>
          <a:p>
            <a:endParaRPr lang="en-US" sz="2800" dirty="0"/>
          </a:p>
          <a:p>
            <a:endParaRPr lang="en-US" sz="2800" dirty="0"/>
          </a:p>
          <a:p>
            <a:endParaRPr lang="en-US" sz="2800" dirty="0"/>
          </a:p>
          <a:p>
            <a:endParaRPr lang="en-US" sz="2800" dirty="0"/>
          </a:p>
          <a:p>
            <a:r>
              <a:rPr lang="en-US" sz="2800" dirty="0" err="1"/>
              <a:t>TempData</a:t>
            </a:r>
            <a:r>
              <a:rPr lang="en-US" sz="2800" dirty="0"/>
              <a:t> (share data between requests! Uses Cookie by default)</a:t>
            </a:r>
          </a:p>
          <a:p>
            <a:r>
              <a:rPr lang="en-US" sz="2800" dirty="0"/>
              <a:t>Supports Exception Filters and Result Filters</a:t>
            </a:r>
          </a:p>
          <a:p>
            <a:r>
              <a:rPr lang="en-US" sz="2800" dirty="0"/>
              <a:t>Does not support Action Filters yet (planned for v2.1)</a:t>
            </a:r>
          </a:p>
          <a:p>
            <a:endParaRPr lang="tr-TR" dirty="0"/>
          </a:p>
        </p:txBody>
      </p:sp>
      <p:sp>
        <p:nvSpPr>
          <p:cNvPr id="3" name="Title 2">
            <a:extLst>
              <a:ext uri="{FF2B5EF4-FFF2-40B4-BE49-F238E27FC236}">
                <a16:creationId xmlns:a16="http://schemas.microsoft.com/office/drawing/2014/main" id="{6CB5EF2F-751F-4266-BFAD-AE5BAA90F17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Other Features</a:t>
            </a:r>
            <a:endParaRPr lang="tr-TR" dirty="0"/>
          </a:p>
        </p:txBody>
      </p:sp>
      <p:pic>
        <p:nvPicPr>
          <p:cNvPr id="4" name="Picture 3">
            <a:extLst>
              <a:ext uri="{FF2B5EF4-FFF2-40B4-BE49-F238E27FC236}">
                <a16:creationId xmlns:a16="http://schemas.microsoft.com/office/drawing/2014/main" id="{09EAC36E-22C9-446A-849C-EDDC2E1BCE1E}"/>
              </a:ext>
            </a:extLst>
          </p:cNvPr>
          <p:cNvPicPr>
            <a:picLocks noChangeAspect="1"/>
          </p:cNvPicPr>
          <p:nvPr/>
        </p:nvPicPr>
        <p:blipFill>
          <a:blip r:embed="rId2"/>
          <a:stretch>
            <a:fillRect/>
          </a:stretch>
        </p:blipFill>
        <p:spPr>
          <a:xfrm>
            <a:off x="1003227" y="2237370"/>
            <a:ext cx="4714598" cy="1831290"/>
          </a:xfrm>
          <a:prstGeom prst="rect">
            <a:avLst/>
          </a:prstGeom>
        </p:spPr>
      </p:pic>
    </p:spTree>
    <p:extLst>
      <p:ext uri="{BB962C8B-B14F-4D97-AF65-F5344CB8AC3E}">
        <p14:creationId xmlns:p14="http://schemas.microsoft.com/office/powerpoint/2010/main" val="19321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1B5F8-6849-4807-AE7C-371417FCC286}"/>
              </a:ext>
            </a:extLst>
          </p:cNvPr>
          <p:cNvSpPr>
            <a:spLocks noGrp="1"/>
          </p:cNvSpPr>
          <p:nvPr>
            <p:ph idx="1"/>
          </p:nvPr>
        </p:nvSpPr>
        <p:spPr/>
        <p:txBody>
          <a:bodyPr/>
          <a:lstStyle/>
          <a:p>
            <a:r>
              <a:rPr lang="en-US" dirty="0"/>
              <a:t>Unified Authentication Middleware</a:t>
            </a:r>
          </a:p>
          <a:p>
            <a:endParaRPr lang="en-US" dirty="0"/>
          </a:p>
          <a:p>
            <a:r>
              <a:rPr lang="en-US" dirty="0"/>
              <a:t>New </a:t>
            </a:r>
            <a:r>
              <a:rPr lang="en-US" i="1" dirty="0" err="1"/>
              <a:t>Microsoft.AspNetCore.All</a:t>
            </a:r>
            <a:r>
              <a:rPr lang="en-US" dirty="0"/>
              <a:t> package</a:t>
            </a:r>
          </a:p>
          <a:p>
            <a:r>
              <a:rPr lang="en-US" dirty="0"/>
              <a:t>Automatic page &amp; view compilation on publish (default)</a:t>
            </a:r>
          </a:p>
          <a:p>
            <a:r>
              <a:rPr lang="en-US" dirty="0"/>
              <a:t>Automatic use of </a:t>
            </a:r>
            <a:r>
              <a:rPr lang="en-US" dirty="0" err="1"/>
              <a:t>antiforgery</a:t>
            </a:r>
            <a:r>
              <a:rPr lang="en-US" dirty="0"/>
              <a:t> tokens</a:t>
            </a:r>
          </a:p>
          <a:p>
            <a:r>
              <a:rPr lang="en-US" dirty="0"/>
              <a:t>Razor support for C# 7.1</a:t>
            </a:r>
            <a:endParaRPr lang="tr-TR" dirty="0"/>
          </a:p>
        </p:txBody>
      </p:sp>
      <p:sp>
        <p:nvSpPr>
          <p:cNvPr id="3" name="Title 2">
            <a:extLst>
              <a:ext uri="{FF2B5EF4-FFF2-40B4-BE49-F238E27FC236}">
                <a16:creationId xmlns:a16="http://schemas.microsoft.com/office/drawing/2014/main" id="{A6DB176A-4CB8-4A39-AB59-F8D3414060E1}"/>
              </a:ext>
            </a:extLst>
          </p:cNvPr>
          <p:cNvSpPr>
            <a:spLocks noGrp="1"/>
          </p:cNvSpPr>
          <p:nvPr>
            <p:ph type="title"/>
          </p:nvPr>
        </p:nvSpPr>
        <p:spPr/>
        <p:txBody>
          <a:bodyPr>
            <a:normAutofit fontScale="90000"/>
          </a:bodyPr>
          <a:lstStyle/>
          <a:p>
            <a:r>
              <a:rPr lang="en-US" dirty="0"/>
              <a:t>ASP.NET Core MVC</a:t>
            </a:r>
            <a:br>
              <a:rPr lang="en-US" dirty="0"/>
            </a:br>
            <a:r>
              <a:rPr lang="en-US" sz="2700" dirty="0"/>
              <a:t>Other v2.0 Features</a:t>
            </a:r>
            <a:endParaRPr lang="tr-TR" sz="2700" dirty="0"/>
          </a:p>
        </p:txBody>
      </p:sp>
      <p:pic>
        <p:nvPicPr>
          <p:cNvPr id="4" name="Picture 3">
            <a:extLst>
              <a:ext uri="{FF2B5EF4-FFF2-40B4-BE49-F238E27FC236}">
                <a16:creationId xmlns:a16="http://schemas.microsoft.com/office/drawing/2014/main" id="{11A5D7D5-247F-471E-B940-E2B067293901}"/>
              </a:ext>
            </a:extLst>
          </p:cNvPr>
          <p:cNvPicPr>
            <a:picLocks noChangeAspect="1"/>
          </p:cNvPicPr>
          <p:nvPr/>
        </p:nvPicPr>
        <p:blipFill>
          <a:blip r:embed="rId2"/>
          <a:stretch>
            <a:fillRect/>
          </a:stretch>
        </p:blipFill>
        <p:spPr>
          <a:xfrm>
            <a:off x="1136052" y="2130811"/>
            <a:ext cx="1933575" cy="542925"/>
          </a:xfrm>
          <a:prstGeom prst="rect">
            <a:avLst/>
          </a:prstGeom>
        </p:spPr>
      </p:pic>
      <p:pic>
        <p:nvPicPr>
          <p:cNvPr id="6" name="Picture 5">
            <a:extLst>
              <a:ext uri="{FF2B5EF4-FFF2-40B4-BE49-F238E27FC236}">
                <a16:creationId xmlns:a16="http://schemas.microsoft.com/office/drawing/2014/main" id="{6A1D49EE-E2F9-48DA-B360-BFC5117D4865}"/>
              </a:ext>
            </a:extLst>
          </p:cNvPr>
          <p:cNvPicPr>
            <a:picLocks noChangeAspect="1"/>
          </p:cNvPicPr>
          <p:nvPr/>
        </p:nvPicPr>
        <p:blipFill>
          <a:blip r:embed="rId3"/>
          <a:stretch>
            <a:fillRect/>
          </a:stretch>
        </p:blipFill>
        <p:spPr>
          <a:xfrm>
            <a:off x="3206123" y="2221299"/>
            <a:ext cx="1685925" cy="361950"/>
          </a:xfrm>
          <a:prstGeom prst="rect">
            <a:avLst/>
          </a:prstGeom>
        </p:spPr>
      </p:pic>
    </p:spTree>
    <p:extLst>
      <p:ext uri="{BB962C8B-B14F-4D97-AF65-F5344CB8AC3E}">
        <p14:creationId xmlns:p14="http://schemas.microsoft.com/office/powerpoint/2010/main" val="28950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E1E426-6037-42E7-BEBB-BA61F8FDA996}"/>
              </a:ext>
            </a:extLst>
          </p:cNvPr>
          <p:cNvSpPr>
            <a:spLocks noGrp="1"/>
          </p:cNvSpPr>
          <p:nvPr>
            <p:ph idx="1"/>
          </p:nvPr>
        </p:nvSpPr>
        <p:spPr>
          <a:xfrm>
            <a:off x="609600" y="1600201"/>
            <a:ext cx="4566407" cy="4525963"/>
          </a:xfrm>
        </p:spPr>
        <p:txBody>
          <a:bodyPr>
            <a:normAutofit/>
          </a:bodyPr>
          <a:lstStyle/>
          <a:p>
            <a:r>
              <a:rPr lang="en-US" sz="2000" dirty="0"/>
              <a:t>Define new tags, attributes</a:t>
            </a:r>
          </a:p>
          <a:p>
            <a:r>
              <a:rPr lang="en-US" sz="2000" dirty="0"/>
              <a:t>Manipulate rendering of HTML elements</a:t>
            </a:r>
          </a:p>
          <a:p>
            <a:r>
              <a:rPr lang="en-US" sz="2000" dirty="0"/>
              <a:t>Remove elements from output conditionally</a:t>
            </a:r>
          </a:p>
          <a:p>
            <a:r>
              <a:rPr lang="en-US" sz="2000" dirty="0"/>
              <a:t>Add surrounding/inner elements</a:t>
            </a:r>
          </a:p>
          <a:p>
            <a:endParaRPr lang="tr-TR" sz="2000" dirty="0"/>
          </a:p>
        </p:txBody>
      </p:sp>
      <p:sp>
        <p:nvSpPr>
          <p:cNvPr id="3" name="Title 2">
            <a:extLst>
              <a:ext uri="{FF2B5EF4-FFF2-40B4-BE49-F238E27FC236}">
                <a16:creationId xmlns:a16="http://schemas.microsoft.com/office/drawing/2014/main" id="{959164EC-8F24-46F4-9F01-6D04007203DC}"/>
              </a:ext>
            </a:extLst>
          </p:cNvPr>
          <p:cNvSpPr>
            <a:spLocks noGrp="1"/>
          </p:cNvSpPr>
          <p:nvPr>
            <p:ph type="title"/>
          </p:nvPr>
        </p:nvSpPr>
        <p:spPr/>
        <p:txBody>
          <a:bodyPr>
            <a:normAutofit fontScale="90000"/>
          </a:bodyPr>
          <a:lstStyle/>
          <a:p>
            <a:r>
              <a:rPr lang="en-US" dirty="0"/>
              <a:t>ASP.NET Core MVC</a:t>
            </a:r>
            <a:br>
              <a:rPr lang="en-US" dirty="0"/>
            </a:br>
            <a:r>
              <a:rPr lang="en-US" sz="2700" dirty="0"/>
              <a:t>Tag Helpers</a:t>
            </a:r>
            <a:endParaRPr lang="tr-TR" sz="2700" dirty="0"/>
          </a:p>
        </p:txBody>
      </p:sp>
      <p:pic>
        <p:nvPicPr>
          <p:cNvPr id="5" name="Picture 4">
            <a:extLst>
              <a:ext uri="{FF2B5EF4-FFF2-40B4-BE49-F238E27FC236}">
                <a16:creationId xmlns:a16="http://schemas.microsoft.com/office/drawing/2014/main" id="{927CD9CD-903C-49A9-AAEF-B81FB55901A2}"/>
              </a:ext>
            </a:extLst>
          </p:cNvPr>
          <p:cNvPicPr>
            <a:picLocks noChangeAspect="1"/>
          </p:cNvPicPr>
          <p:nvPr/>
        </p:nvPicPr>
        <p:blipFill>
          <a:blip r:embed="rId2"/>
          <a:stretch>
            <a:fillRect/>
          </a:stretch>
        </p:blipFill>
        <p:spPr>
          <a:xfrm>
            <a:off x="5334306" y="2348707"/>
            <a:ext cx="6372225" cy="3028950"/>
          </a:xfrm>
          <a:prstGeom prst="rect">
            <a:avLst/>
          </a:prstGeom>
        </p:spPr>
      </p:pic>
      <p:pic>
        <p:nvPicPr>
          <p:cNvPr id="6" name="Picture 5">
            <a:extLst>
              <a:ext uri="{FF2B5EF4-FFF2-40B4-BE49-F238E27FC236}">
                <a16:creationId xmlns:a16="http://schemas.microsoft.com/office/drawing/2014/main" id="{E1F3CBF5-9D02-4FCA-97A6-D0EC5D78F419}"/>
              </a:ext>
            </a:extLst>
          </p:cNvPr>
          <p:cNvPicPr>
            <a:picLocks noChangeAspect="1"/>
          </p:cNvPicPr>
          <p:nvPr/>
        </p:nvPicPr>
        <p:blipFill>
          <a:blip r:embed="rId3"/>
          <a:stretch>
            <a:fillRect/>
          </a:stretch>
        </p:blipFill>
        <p:spPr>
          <a:xfrm>
            <a:off x="5334306" y="1600201"/>
            <a:ext cx="4124325" cy="647700"/>
          </a:xfrm>
          <a:prstGeom prst="rect">
            <a:avLst/>
          </a:prstGeom>
        </p:spPr>
      </p:pic>
      <p:pic>
        <p:nvPicPr>
          <p:cNvPr id="7" name="Picture 6">
            <a:extLst>
              <a:ext uri="{FF2B5EF4-FFF2-40B4-BE49-F238E27FC236}">
                <a16:creationId xmlns:a16="http://schemas.microsoft.com/office/drawing/2014/main" id="{2F8A875C-84EF-461F-9B63-173E31560060}"/>
              </a:ext>
            </a:extLst>
          </p:cNvPr>
          <p:cNvPicPr>
            <a:picLocks noChangeAspect="1"/>
          </p:cNvPicPr>
          <p:nvPr/>
        </p:nvPicPr>
        <p:blipFill>
          <a:blip r:embed="rId4"/>
          <a:stretch>
            <a:fillRect/>
          </a:stretch>
        </p:blipFill>
        <p:spPr>
          <a:xfrm>
            <a:off x="5334306" y="5478463"/>
            <a:ext cx="2162175" cy="200025"/>
          </a:xfrm>
          <a:prstGeom prst="rect">
            <a:avLst/>
          </a:prstGeom>
        </p:spPr>
      </p:pic>
    </p:spTree>
    <p:extLst>
      <p:ext uri="{BB962C8B-B14F-4D97-AF65-F5344CB8AC3E}">
        <p14:creationId xmlns:p14="http://schemas.microsoft.com/office/powerpoint/2010/main" val="4597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About Me &amp; My Projects</a:t>
            </a:r>
          </a:p>
          <a:p>
            <a:r>
              <a:rPr lang="en-US" dirty="0" err="1"/>
              <a:t>.Net</a:t>
            </a:r>
            <a:r>
              <a:rPr lang="en-US" dirty="0"/>
              <a:t> Standard vs </a:t>
            </a:r>
            <a:r>
              <a:rPr lang="en-US" dirty="0" err="1"/>
              <a:t>.Net</a:t>
            </a:r>
            <a:r>
              <a:rPr lang="en-US" dirty="0"/>
              <a:t> Core vs </a:t>
            </a:r>
            <a:r>
              <a:rPr lang="en-US" dirty="0" err="1"/>
              <a:t>.Net</a:t>
            </a:r>
            <a:r>
              <a:rPr lang="en-US" dirty="0"/>
              <a:t> Framework</a:t>
            </a:r>
          </a:p>
          <a:p>
            <a:r>
              <a:rPr lang="en-US" dirty="0"/>
              <a:t>ASP.NET Core, Overall</a:t>
            </a:r>
          </a:p>
          <a:p>
            <a:r>
              <a:rPr lang="en-US" dirty="0"/>
              <a:t>ASP.NET Core, MVC</a:t>
            </a:r>
          </a:p>
          <a:p>
            <a:r>
              <a:rPr lang="en-US" dirty="0"/>
              <a:t>Entity Framework Core</a:t>
            </a:r>
          </a:p>
          <a:p>
            <a:r>
              <a:rPr lang="en-US" dirty="0"/>
              <a:t>Demo: Integration Testing</a:t>
            </a:r>
          </a:p>
          <a:p>
            <a:r>
              <a:rPr lang="en-US" dirty="0"/>
              <a:t>Final Words &amp; Decisions</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5226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89C018-4C74-4334-BBCD-048E0672264C}"/>
              </a:ext>
            </a:extLst>
          </p:cNvPr>
          <p:cNvSpPr>
            <a:spLocks noGrp="1"/>
          </p:cNvSpPr>
          <p:nvPr>
            <p:ph idx="1"/>
          </p:nvPr>
        </p:nvSpPr>
        <p:spPr>
          <a:xfrm>
            <a:off x="609600" y="1600201"/>
            <a:ext cx="4834855" cy="4525963"/>
          </a:xfrm>
        </p:spPr>
        <p:txBody>
          <a:bodyPr>
            <a:normAutofit/>
          </a:bodyPr>
          <a:lstStyle/>
          <a:p>
            <a:r>
              <a:rPr lang="en-US" sz="2000" i="1" dirty="0"/>
              <a:t>Child Actions</a:t>
            </a:r>
            <a:r>
              <a:rPr lang="en-US" sz="2000" dirty="0"/>
              <a:t> removed</a:t>
            </a:r>
          </a:p>
          <a:p>
            <a:r>
              <a:rPr lang="en-US" sz="2000" dirty="0"/>
              <a:t>Introduced </a:t>
            </a:r>
            <a:r>
              <a:rPr lang="en-US" sz="2000" i="1" dirty="0"/>
              <a:t>View Components</a:t>
            </a:r>
          </a:p>
          <a:p>
            <a:r>
              <a:rPr lang="en-US" sz="2000" dirty="0"/>
              <a:t>Similar to partial views with it’s own action</a:t>
            </a:r>
          </a:p>
          <a:p>
            <a:r>
              <a:rPr lang="en-US" sz="2000" dirty="0"/>
              <a:t>Can be used like tag helpers (with </a:t>
            </a:r>
            <a:r>
              <a:rPr lang="en-US" sz="2000" dirty="0" err="1"/>
              <a:t>vc</a:t>
            </a:r>
            <a:r>
              <a:rPr lang="en-US" sz="2000" dirty="0"/>
              <a:t>: prefix) or with </a:t>
            </a:r>
            <a:r>
              <a:rPr lang="en-US" sz="2000" dirty="0" err="1"/>
              <a:t>Component.Invoke</a:t>
            </a:r>
            <a:r>
              <a:rPr lang="en-US" sz="2000" dirty="0"/>
              <a:t> method</a:t>
            </a:r>
            <a:endParaRPr lang="tr-TR" sz="2000" dirty="0"/>
          </a:p>
        </p:txBody>
      </p:sp>
      <p:sp>
        <p:nvSpPr>
          <p:cNvPr id="3" name="Title 2">
            <a:extLst>
              <a:ext uri="{FF2B5EF4-FFF2-40B4-BE49-F238E27FC236}">
                <a16:creationId xmlns:a16="http://schemas.microsoft.com/office/drawing/2014/main" id="{C46CA86E-31BD-4054-B20F-A025894CC619}"/>
              </a:ext>
            </a:extLst>
          </p:cNvPr>
          <p:cNvSpPr>
            <a:spLocks noGrp="1"/>
          </p:cNvSpPr>
          <p:nvPr>
            <p:ph type="title"/>
          </p:nvPr>
        </p:nvSpPr>
        <p:spPr/>
        <p:txBody>
          <a:bodyPr>
            <a:normAutofit fontScale="90000"/>
          </a:bodyPr>
          <a:lstStyle/>
          <a:p>
            <a:r>
              <a:rPr lang="en-US" dirty="0"/>
              <a:t>ASP.NET Core MVC</a:t>
            </a:r>
            <a:br>
              <a:rPr lang="en-US" dirty="0"/>
            </a:br>
            <a:r>
              <a:rPr lang="en-US" sz="2700" dirty="0"/>
              <a:t>View Components</a:t>
            </a:r>
            <a:endParaRPr lang="tr-TR" dirty="0"/>
          </a:p>
        </p:txBody>
      </p:sp>
      <p:pic>
        <p:nvPicPr>
          <p:cNvPr id="4" name="Picture 3">
            <a:extLst>
              <a:ext uri="{FF2B5EF4-FFF2-40B4-BE49-F238E27FC236}">
                <a16:creationId xmlns:a16="http://schemas.microsoft.com/office/drawing/2014/main" id="{92686F0A-34D7-4181-8A04-246FAA0C79C8}"/>
              </a:ext>
            </a:extLst>
          </p:cNvPr>
          <p:cNvPicPr>
            <a:picLocks noChangeAspect="1"/>
          </p:cNvPicPr>
          <p:nvPr/>
        </p:nvPicPr>
        <p:blipFill>
          <a:blip r:embed="rId2"/>
          <a:stretch>
            <a:fillRect/>
          </a:stretch>
        </p:blipFill>
        <p:spPr>
          <a:xfrm>
            <a:off x="6380482" y="1729531"/>
            <a:ext cx="2333625" cy="1066800"/>
          </a:xfrm>
          <a:prstGeom prst="rect">
            <a:avLst/>
          </a:prstGeom>
        </p:spPr>
      </p:pic>
      <p:pic>
        <p:nvPicPr>
          <p:cNvPr id="5" name="Picture 4">
            <a:extLst>
              <a:ext uri="{FF2B5EF4-FFF2-40B4-BE49-F238E27FC236}">
                <a16:creationId xmlns:a16="http://schemas.microsoft.com/office/drawing/2014/main" id="{2D5F50F0-8F77-475D-BE75-2F73C81D1CDA}"/>
              </a:ext>
            </a:extLst>
          </p:cNvPr>
          <p:cNvPicPr>
            <a:picLocks noChangeAspect="1"/>
          </p:cNvPicPr>
          <p:nvPr/>
        </p:nvPicPr>
        <p:blipFill>
          <a:blip r:embed="rId3"/>
          <a:stretch>
            <a:fillRect/>
          </a:stretch>
        </p:blipFill>
        <p:spPr>
          <a:xfrm>
            <a:off x="6380482" y="4173768"/>
            <a:ext cx="1619250" cy="314325"/>
          </a:xfrm>
          <a:prstGeom prst="rect">
            <a:avLst/>
          </a:prstGeom>
        </p:spPr>
      </p:pic>
      <p:pic>
        <p:nvPicPr>
          <p:cNvPr id="6" name="Picture 5">
            <a:extLst>
              <a:ext uri="{FF2B5EF4-FFF2-40B4-BE49-F238E27FC236}">
                <a16:creationId xmlns:a16="http://schemas.microsoft.com/office/drawing/2014/main" id="{3D90F8C1-8F9D-4FD9-AFB7-5CE600FCF33E}"/>
              </a:ext>
            </a:extLst>
          </p:cNvPr>
          <p:cNvPicPr>
            <a:picLocks noChangeAspect="1"/>
          </p:cNvPicPr>
          <p:nvPr/>
        </p:nvPicPr>
        <p:blipFill>
          <a:blip r:embed="rId4"/>
          <a:stretch>
            <a:fillRect/>
          </a:stretch>
        </p:blipFill>
        <p:spPr>
          <a:xfrm>
            <a:off x="6380482" y="2908787"/>
            <a:ext cx="3886200" cy="1152525"/>
          </a:xfrm>
          <a:prstGeom prst="rect">
            <a:avLst/>
          </a:prstGeom>
        </p:spPr>
      </p:pic>
      <p:pic>
        <p:nvPicPr>
          <p:cNvPr id="7" name="Picture 6">
            <a:extLst>
              <a:ext uri="{FF2B5EF4-FFF2-40B4-BE49-F238E27FC236}">
                <a16:creationId xmlns:a16="http://schemas.microsoft.com/office/drawing/2014/main" id="{60FB5E41-DD40-47C1-846D-AD6A1E97EBBF}"/>
              </a:ext>
            </a:extLst>
          </p:cNvPr>
          <p:cNvPicPr>
            <a:picLocks noChangeAspect="1"/>
          </p:cNvPicPr>
          <p:nvPr/>
        </p:nvPicPr>
        <p:blipFill>
          <a:blip r:embed="rId5"/>
          <a:stretch>
            <a:fillRect/>
          </a:stretch>
        </p:blipFill>
        <p:spPr>
          <a:xfrm>
            <a:off x="6380482" y="4600549"/>
            <a:ext cx="3943350" cy="276225"/>
          </a:xfrm>
          <a:prstGeom prst="rect">
            <a:avLst/>
          </a:prstGeom>
        </p:spPr>
      </p:pic>
    </p:spTree>
    <p:extLst>
      <p:ext uri="{BB962C8B-B14F-4D97-AF65-F5344CB8AC3E}">
        <p14:creationId xmlns:p14="http://schemas.microsoft.com/office/powerpoint/2010/main" val="144265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176552-C130-46BF-AB87-FA56D86D2ECF}"/>
              </a:ext>
            </a:extLst>
          </p:cNvPr>
          <p:cNvSpPr>
            <a:spLocks noGrp="1"/>
          </p:cNvSpPr>
          <p:nvPr>
            <p:ph type="title"/>
          </p:nvPr>
        </p:nvSpPr>
        <p:spPr/>
        <p:txBody>
          <a:bodyPr>
            <a:normAutofit fontScale="90000"/>
          </a:bodyPr>
          <a:lstStyle/>
          <a:p>
            <a:r>
              <a:rPr lang="en-US" dirty="0"/>
              <a:t>ASP.NET Core MVC</a:t>
            </a:r>
            <a:br>
              <a:rPr lang="en-US" dirty="0"/>
            </a:br>
            <a:r>
              <a:rPr lang="en-US" sz="2700" dirty="0"/>
              <a:t>Action Filters</a:t>
            </a:r>
            <a:endParaRPr lang="tr-TR" dirty="0"/>
          </a:p>
        </p:txBody>
      </p:sp>
      <p:pic>
        <p:nvPicPr>
          <p:cNvPr id="9218" name="Picture 2" descr="The request is processed through Authorization Filters, Resource Filters, Model Binding, Action Filters, Action Execution and Action Result Conversion, Exception Filters, Result Filters, and Result Execution. On the way out, the request is only processed by Result Filters and Resource Filters before becoming a response sent to the client.">
            <a:extLst>
              <a:ext uri="{FF2B5EF4-FFF2-40B4-BE49-F238E27FC236}">
                <a16:creationId xmlns:a16="http://schemas.microsoft.com/office/drawing/2014/main" id="{083DAF07-5D31-44B4-B1DC-ACEAAC66B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27" y="1417639"/>
            <a:ext cx="6197799" cy="45972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e request is processed through Other Middleware, Routing Middleware, Action Selection, and the MVC Action Invocation Pipeline. The request processing continues back through Action Selection, Routing Middleware, and various Other Middleware before becoming a response sent to the client.">
            <a:extLst>
              <a:ext uri="{FF2B5EF4-FFF2-40B4-BE49-F238E27FC236}">
                <a16:creationId xmlns:a16="http://schemas.microsoft.com/office/drawing/2014/main" id="{2B5FB0C2-3B1E-4B01-ACBB-F0823A1D1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9"/>
            <a:ext cx="3209262" cy="459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9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2EADD-F8F3-4381-A47A-59AD36FA928A}"/>
              </a:ext>
            </a:extLst>
          </p:cNvPr>
          <p:cNvSpPr>
            <a:spLocks noGrp="1"/>
          </p:cNvSpPr>
          <p:nvPr>
            <p:ph type="title"/>
          </p:nvPr>
        </p:nvSpPr>
        <p:spPr/>
        <p:txBody>
          <a:bodyPr>
            <a:normAutofit fontScale="90000"/>
          </a:bodyPr>
          <a:lstStyle/>
          <a:p>
            <a:r>
              <a:rPr lang="en-US" dirty="0"/>
              <a:t>ASP.NET Core MVC</a:t>
            </a:r>
            <a:br>
              <a:rPr lang="en-US" dirty="0"/>
            </a:br>
            <a:r>
              <a:rPr lang="en-US" sz="2700" dirty="0"/>
              <a:t>Action Filters</a:t>
            </a:r>
            <a:endParaRPr lang="tr-TR" dirty="0"/>
          </a:p>
        </p:txBody>
      </p:sp>
      <p:pic>
        <p:nvPicPr>
          <p:cNvPr id="4" name="Content Placeholder 3">
            <a:extLst>
              <a:ext uri="{FF2B5EF4-FFF2-40B4-BE49-F238E27FC236}">
                <a16:creationId xmlns:a16="http://schemas.microsoft.com/office/drawing/2014/main" id="{7325EA6D-6CAA-49B3-A894-3627C789D001}"/>
              </a:ext>
            </a:extLst>
          </p:cNvPr>
          <p:cNvPicPr>
            <a:picLocks noGrp="1" noChangeAspect="1"/>
          </p:cNvPicPr>
          <p:nvPr>
            <p:ph idx="1"/>
          </p:nvPr>
        </p:nvPicPr>
        <p:blipFill>
          <a:blip r:embed="rId2"/>
          <a:stretch>
            <a:fillRect/>
          </a:stretch>
        </p:blipFill>
        <p:spPr>
          <a:xfrm>
            <a:off x="609600" y="1417638"/>
            <a:ext cx="10370780" cy="4605657"/>
          </a:xfrm>
          <a:prstGeom prst="rect">
            <a:avLst/>
          </a:prstGeom>
        </p:spPr>
      </p:pic>
    </p:spTree>
    <p:extLst>
      <p:ext uri="{BB962C8B-B14F-4D97-AF65-F5344CB8AC3E}">
        <p14:creationId xmlns:p14="http://schemas.microsoft.com/office/powerpoint/2010/main" val="47717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BD4F3-517D-4A1B-A5FC-A554A0C0E7C6}"/>
              </a:ext>
            </a:extLst>
          </p:cNvPr>
          <p:cNvSpPr>
            <a:spLocks noGrp="1"/>
          </p:cNvSpPr>
          <p:nvPr>
            <p:ph idx="1"/>
          </p:nvPr>
        </p:nvSpPr>
        <p:spPr/>
        <p:txBody>
          <a:bodyPr/>
          <a:lstStyle/>
          <a:p>
            <a:r>
              <a:rPr lang="en-US" dirty="0"/>
              <a:t>Client-side package management..?</a:t>
            </a:r>
          </a:p>
          <a:p>
            <a:pPr lvl="1"/>
            <a:r>
              <a:rPr lang="en-US" dirty="0" err="1"/>
              <a:t>Npm</a:t>
            </a:r>
            <a:r>
              <a:rPr lang="en-US" dirty="0"/>
              <a:t>, Bower</a:t>
            </a:r>
          </a:p>
          <a:p>
            <a:r>
              <a:rPr lang="en-US" dirty="0"/>
              <a:t>Bundling, </a:t>
            </a:r>
            <a:r>
              <a:rPr lang="en-US" dirty="0" err="1"/>
              <a:t>Minification</a:t>
            </a:r>
            <a:r>
              <a:rPr lang="en-US" dirty="0"/>
              <a:t>..?</a:t>
            </a:r>
          </a:p>
          <a:p>
            <a:pPr lvl="1"/>
            <a:r>
              <a:rPr lang="en-US" dirty="0"/>
              <a:t>Bundler &amp; </a:t>
            </a:r>
            <a:r>
              <a:rPr lang="en-US" dirty="0" err="1"/>
              <a:t>Minifier</a:t>
            </a:r>
            <a:r>
              <a:rPr lang="en-US" dirty="0"/>
              <a:t> Visual Studio Extension</a:t>
            </a:r>
          </a:p>
          <a:p>
            <a:pPr lvl="1"/>
            <a:r>
              <a:rPr lang="en-US" dirty="0"/>
              <a:t>Web Compiler Visual Studio Extension</a:t>
            </a:r>
          </a:p>
          <a:p>
            <a:pPr lvl="1"/>
            <a:r>
              <a:rPr lang="en-US" dirty="0"/>
              <a:t>Gulp/Grunt</a:t>
            </a:r>
          </a:p>
        </p:txBody>
      </p:sp>
      <p:sp>
        <p:nvSpPr>
          <p:cNvPr id="3" name="Title 2">
            <a:extLst>
              <a:ext uri="{FF2B5EF4-FFF2-40B4-BE49-F238E27FC236}">
                <a16:creationId xmlns:a16="http://schemas.microsoft.com/office/drawing/2014/main" id="{EC3E9A98-DDFB-4F8C-8C0F-F152F753F042}"/>
              </a:ext>
            </a:extLst>
          </p:cNvPr>
          <p:cNvSpPr>
            <a:spLocks noGrp="1"/>
          </p:cNvSpPr>
          <p:nvPr>
            <p:ph type="title"/>
          </p:nvPr>
        </p:nvSpPr>
        <p:spPr/>
        <p:txBody>
          <a:bodyPr>
            <a:normAutofit fontScale="90000"/>
          </a:bodyPr>
          <a:lstStyle/>
          <a:p>
            <a:r>
              <a:rPr lang="en-US" dirty="0"/>
              <a:t>ASP.NET Core MVC</a:t>
            </a:r>
            <a:br>
              <a:rPr lang="en-US" dirty="0"/>
            </a:br>
            <a:r>
              <a:rPr lang="en-US" sz="2700" dirty="0"/>
              <a:t>Client Side Development</a:t>
            </a:r>
            <a:endParaRPr lang="tr-TR" sz="2700" dirty="0"/>
          </a:p>
        </p:txBody>
      </p:sp>
    </p:spTree>
    <p:extLst>
      <p:ext uri="{BB962C8B-B14F-4D97-AF65-F5344CB8AC3E}">
        <p14:creationId xmlns:p14="http://schemas.microsoft.com/office/powerpoint/2010/main" val="24390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895A9-5DD1-496A-99C9-B2BC8C541C9C}"/>
              </a:ext>
            </a:extLst>
          </p:cNvPr>
          <p:cNvSpPr>
            <a:spLocks noGrp="1"/>
          </p:cNvSpPr>
          <p:nvPr>
            <p:ph idx="1"/>
          </p:nvPr>
        </p:nvSpPr>
        <p:spPr/>
        <p:txBody>
          <a:bodyPr/>
          <a:lstStyle/>
          <a:p>
            <a:r>
              <a:rPr lang="en-US" i="1" dirty="0"/>
              <a:t>ASP.NET Core Identity</a:t>
            </a:r>
            <a:r>
              <a:rPr lang="en-US" dirty="0"/>
              <a:t> for membership system</a:t>
            </a:r>
          </a:p>
          <a:p>
            <a:r>
              <a:rPr lang="en-US" i="1" dirty="0"/>
              <a:t>ASP.NET Core </a:t>
            </a:r>
            <a:r>
              <a:rPr lang="en-US" i="1" dirty="0" err="1"/>
              <a:t>SignalR</a:t>
            </a:r>
            <a:r>
              <a:rPr lang="en-US" dirty="0"/>
              <a:t> for real-time server-client communication (alpha stage)</a:t>
            </a:r>
          </a:p>
          <a:p>
            <a:r>
              <a:rPr lang="en-US" i="1" dirty="0"/>
              <a:t>Identity Server 4</a:t>
            </a:r>
            <a:r>
              <a:rPr lang="en-US" dirty="0"/>
              <a:t> to create </a:t>
            </a:r>
            <a:r>
              <a:rPr lang="en-US" dirty="0" err="1"/>
              <a:t>Oauth</a:t>
            </a:r>
            <a:r>
              <a:rPr lang="en-US" dirty="0"/>
              <a:t> / </a:t>
            </a:r>
            <a:r>
              <a:rPr lang="en-US" dirty="0" err="1"/>
              <a:t>OpenId</a:t>
            </a:r>
            <a:r>
              <a:rPr lang="en-US" dirty="0"/>
              <a:t> Connect server</a:t>
            </a:r>
          </a:p>
          <a:p>
            <a:r>
              <a:rPr lang="en-US" i="1" dirty="0"/>
              <a:t>ASP.NET Boilerplate</a:t>
            </a:r>
            <a:r>
              <a:rPr lang="en-US" dirty="0"/>
              <a:t> as application framework and architectural model :)</a:t>
            </a:r>
            <a:endParaRPr lang="tr-TR" dirty="0"/>
          </a:p>
        </p:txBody>
      </p:sp>
      <p:sp>
        <p:nvSpPr>
          <p:cNvPr id="3" name="Title 2">
            <a:extLst>
              <a:ext uri="{FF2B5EF4-FFF2-40B4-BE49-F238E27FC236}">
                <a16:creationId xmlns:a16="http://schemas.microsoft.com/office/drawing/2014/main" id="{EBAE4EDF-0E9D-4704-BC84-35BCA6517B0B}"/>
              </a:ext>
            </a:extLst>
          </p:cNvPr>
          <p:cNvSpPr>
            <a:spLocks noGrp="1"/>
          </p:cNvSpPr>
          <p:nvPr>
            <p:ph type="title"/>
          </p:nvPr>
        </p:nvSpPr>
        <p:spPr/>
        <p:txBody>
          <a:bodyPr>
            <a:normAutofit fontScale="90000"/>
          </a:bodyPr>
          <a:lstStyle/>
          <a:p>
            <a:r>
              <a:rPr lang="en-US" dirty="0"/>
              <a:t>ASP.NET Core</a:t>
            </a:r>
            <a:br>
              <a:rPr lang="en-US" dirty="0"/>
            </a:br>
            <a:r>
              <a:rPr lang="en-US" sz="2700" dirty="0"/>
              <a:t>Other frameworks / libraries</a:t>
            </a:r>
            <a:endParaRPr lang="tr-TR" sz="2700" dirty="0"/>
          </a:p>
        </p:txBody>
      </p:sp>
    </p:spTree>
    <p:extLst>
      <p:ext uri="{BB962C8B-B14F-4D97-AF65-F5344CB8AC3E}">
        <p14:creationId xmlns:p14="http://schemas.microsoft.com/office/powerpoint/2010/main" val="299859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0481E-BEA4-420C-B9BA-9BC91B138D29}"/>
              </a:ext>
            </a:extLst>
          </p:cNvPr>
          <p:cNvSpPr>
            <a:spLocks noGrp="1"/>
          </p:cNvSpPr>
          <p:nvPr>
            <p:ph idx="1"/>
          </p:nvPr>
        </p:nvSpPr>
        <p:spPr/>
        <p:txBody>
          <a:bodyPr>
            <a:normAutofit fontScale="92500" lnSpcReduction="10000"/>
          </a:bodyPr>
          <a:lstStyle/>
          <a:p>
            <a:r>
              <a:rPr lang="en-US" dirty="0"/>
              <a:t>Developed from scratch, optimized for cloud!</a:t>
            </a:r>
          </a:p>
          <a:p>
            <a:r>
              <a:rPr lang="en-US" dirty="0"/>
              <a:t>Compared to EF 6.x</a:t>
            </a:r>
          </a:p>
          <a:p>
            <a:pPr lvl="1"/>
            <a:r>
              <a:rPr lang="en-US" dirty="0"/>
              <a:t>Lightweight, better performance</a:t>
            </a:r>
          </a:p>
          <a:p>
            <a:pPr lvl="1"/>
            <a:r>
              <a:rPr lang="en-US" dirty="0"/>
              <a:t>Cleaner SQL output</a:t>
            </a:r>
          </a:p>
          <a:p>
            <a:pPr lvl="1"/>
            <a:r>
              <a:rPr lang="en-US" dirty="0"/>
              <a:t>Better testability (supports in-memory database out of the box)</a:t>
            </a:r>
          </a:p>
          <a:p>
            <a:pPr lvl="1"/>
            <a:r>
              <a:rPr lang="en-US" dirty="0"/>
              <a:t>Missing features</a:t>
            </a:r>
          </a:p>
          <a:p>
            <a:pPr lvl="2"/>
            <a:r>
              <a:rPr lang="en-US" dirty="0"/>
              <a:t>Lazy load (instead, use explicit load)</a:t>
            </a:r>
          </a:p>
          <a:p>
            <a:pPr lvl="2"/>
            <a:r>
              <a:rPr lang="en-US" dirty="0"/>
              <a:t>Database first (probably will never support)</a:t>
            </a:r>
          </a:p>
          <a:p>
            <a:pPr lvl="2"/>
            <a:r>
              <a:rPr lang="en-US" dirty="0"/>
              <a:t>Seed data</a:t>
            </a:r>
          </a:p>
          <a:p>
            <a:pPr lvl="2"/>
            <a:r>
              <a:rPr lang="en-US" dirty="0"/>
              <a:t>TPT &amp; TPC inheritance</a:t>
            </a:r>
          </a:p>
          <a:p>
            <a:pPr lvl="2"/>
            <a:r>
              <a:rPr lang="en-US" dirty="0"/>
              <a:t>Lifecycle hooks/events</a:t>
            </a:r>
          </a:p>
        </p:txBody>
      </p:sp>
      <p:sp>
        <p:nvSpPr>
          <p:cNvPr id="3" name="Title 2">
            <a:extLst>
              <a:ext uri="{FF2B5EF4-FFF2-40B4-BE49-F238E27FC236}">
                <a16:creationId xmlns:a16="http://schemas.microsoft.com/office/drawing/2014/main" id="{2A8A26FB-F789-4329-B715-1142ADA7FD14}"/>
              </a:ext>
            </a:extLst>
          </p:cNvPr>
          <p:cNvSpPr>
            <a:spLocks noGrp="1"/>
          </p:cNvSpPr>
          <p:nvPr>
            <p:ph type="title"/>
          </p:nvPr>
        </p:nvSpPr>
        <p:spPr/>
        <p:txBody>
          <a:bodyPr/>
          <a:lstStyle/>
          <a:p>
            <a:r>
              <a:rPr lang="en-US" dirty="0"/>
              <a:t>Entity Framework Core</a:t>
            </a:r>
            <a:endParaRPr lang="tr-TR" dirty="0"/>
          </a:p>
        </p:txBody>
      </p:sp>
    </p:spTree>
    <p:extLst>
      <p:ext uri="{BB962C8B-B14F-4D97-AF65-F5344CB8AC3E}">
        <p14:creationId xmlns:p14="http://schemas.microsoft.com/office/powerpoint/2010/main" val="34983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4ED5-EE58-49EB-AD91-2955EA46A6C3}"/>
              </a:ext>
            </a:extLst>
          </p:cNvPr>
          <p:cNvSpPr>
            <a:spLocks noGrp="1"/>
          </p:cNvSpPr>
          <p:nvPr>
            <p:ph type="title"/>
          </p:nvPr>
        </p:nvSpPr>
        <p:spPr/>
        <p:txBody>
          <a:bodyPr>
            <a:normAutofit fontScale="90000"/>
          </a:bodyPr>
          <a:lstStyle/>
          <a:p>
            <a:r>
              <a:rPr lang="en-US" dirty="0"/>
              <a:t>Entity Framework Core</a:t>
            </a:r>
            <a:br>
              <a:rPr lang="en-US" dirty="0"/>
            </a:br>
            <a:r>
              <a:rPr lang="en-US" sz="2700" dirty="0"/>
              <a:t>Global Query Filters</a:t>
            </a:r>
            <a:endParaRPr lang="tr-TR" dirty="0"/>
          </a:p>
        </p:txBody>
      </p:sp>
      <p:pic>
        <p:nvPicPr>
          <p:cNvPr id="4" name="Picture 3">
            <a:extLst>
              <a:ext uri="{FF2B5EF4-FFF2-40B4-BE49-F238E27FC236}">
                <a16:creationId xmlns:a16="http://schemas.microsoft.com/office/drawing/2014/main" id="{732D63BA-3B0A-4B6E-B59E-9F79D7B70EC2}"/>
              </a:ext>
            </a:extLst>
          </p:cNvPr>
          <p:cNvPicPr>
            <a:picLocks noChangeAspect="1"/>
          </p:cNvPicPr>
          <p:nvPr/>
        </p:nvPicPr>
        <p:blipFill>
          <a:blip r:embed="rId2"/>
          <a:stretch>
            <a:fillRect/>
          </a:stretch>
        </p:blipFill>
        <p:spPr>
          <a:xfrm>
            <a:off x="6490283" y="1059459"/>
            <a:ext cx="2771775" cy="1657350"/>
          </a:xfrm>
          <a:prstGeom prst="rect">
            <a:avLst/>
          </a:prstGeom>
        </p:spPr>
      </p:pic>
      <p:pic>
        <p:nvPicPr>
          <p:cNvPr id="5" name="Picture 4">
            <a:extLst>
              <a:ext uri="{FF2B5EF4-FFF2-40B4-BE49-F238E27FC236}">
                <a16:creationId xmlns:a16="http://schemas.microsoft.com/office/drawing/2014/main" id="{BA091F0A-3D81-4865-A980-D2DA4789FC3A}"/>
              </a:ext>
            </a:extLst>
          </p:cNvPr>
          <p:cNvPicPr>
            <a:picLocks noChangeAspect="1"/>
          </p:cNvPicPr>
          <p:nvPr/>
        </p:nvPicPr>
        <p:blipFill>
          <a:blip r:embed="rId3"/>
          <a:stretch>
            <a:fillRect/>
          </a:stretch>
        </p:blipFill>
        <p:spPr>
          <a:xfrm>
            <a:off x="6490283" y="2862525"/>
            <a:ext cx="5238750" cy="981075"/>
          </a:xfrm>
          <a:prstGeom prst="rect">
            <a:avLst/>
          </a:prstGeom>
        </p:spPr>
      </p:pic>
      <p:pic>
        <p:nvPicPr>
          <p:cNvPr id="6" name="Picture 5">
            <a:extLst>
              <a:ext uri="{FF2B5EF4-FFF2-40B4-BE49-F238E27FC236}">
                <a16:creationId xmlns:a16="http://schemas.microsoft.com/office/drawing/2014/main" id="{987E9175-A817-468C-AB24-3E9DF3882008}"/>
              </a:ext>
            </a:extLst>
          </p:cNvPr>
          <p:cNvPicPr>
            <a:picLocks noChangeAspect="1"/>
          </p:cNvPicPr>
          <p:nvPr/>
        </p:nvPicPr>
        <p:blipFill>
          <a:blip r:embed="rId4"/>
          <a:stretch>
            <a:fillRect/>
          </a:stretch>
        </p:blipFill>
        <p:spPr>
          <a:xfrm>
            <a:off x="6502793" y="3969275"/>
            <a:ext cx="4143375" cy="2238375"/>
          </a:xfrm>
          <a:prstGeom prst="rect">
            <a:avLst/>
          </a:prstGeom>
        </p:spPr>
      </p:pic>
      <p:pic>
        <p:nvPicPr>
          <p:cNvPr id="7" name="Picture 6">
            <a:extLst>
              <a:ext uri="{FF2B5EF4-FFF2-40B4-BE49-F238E27FC236}">
                <a16:creationId xmlns:a16="http://schemas.microsoft.com/office/drawing/2014/main" id="{E24E0A20-E8EC-4C3F-9B76-97B948F6F900}"/>
              </a:ext>
            </a:extLst>
          </p:cNvPr>
          <p:cNvPicPr>
            <a:picLocks noChangeAspect="1"/>
          </p:cNvPicPr>
          <p:nvPr/>
        </p:nvPicPr>
        <p:blipFill>
          <a:blip r:embed="rId5"/>
          <a:stretch>
            <a:fillRect/>
          </a:stretch>
        </p:blipFill>
        <p:spPr>
          <a:xfrm>
            <a:off x="6502793" y="6353366"/>
            <a:ext cx="3895725" cy="276225"/>
          </a:xfrm>
          <a:prstGeom prst="rect">
            <a:avLst/>
          </a:prstGeom>
        </p:spPr>
      </p:pic>
      <p:sp>
        <p:nvSpPr>
          <p:cNvPr id="8" name="TextBox 7">
            <a:extLst>
              <a:ext uri="{FF2B5EF4-FFF2-40B4-BE49-F238E27FC236}">
                <a16:creationId xmlns:a16="http://schemas.microsoft.com/office/drawing/2014/main" id="{E14F0552-A602-45E3-9F68-271D27A7A04A}"/>
              </a:ext>
            </a:extLst>
          </p:cNvPr>
          <p:cNvSpPr txBox="1"/>
          <p:nvPr/>
        </p:nvSpPr>
        <p:spPr>
          <a:xfrm>
            <a:off x="609600" y="1577130"/>
            <a:ext cx="56653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filter data by an arbitrary condition</a:t>
            </a:r>
          </a:p>
          <a:p>
            <a:pPr marL="285750" indent="-285750">
              <a:buFont typeface="Arial" panose="020B0604020202020204" pitchFamily="34" charset="0"/>
              <a:buChar char="•"/>
            </a:pPr>
            <a:r>
              <a:rPr lang="en-US" dirty="0"/>
              <a:t>Common usages:</a:t>
            </a:r>
          </a:p>
          <a:p>
            <a:pPr marL="742950" lvl="1" indent="-285750">
              <a:buFont typeface="Arial" panose="020B0604020202020204" pitchFamily="34" charset="0"/>
              <a:buChar char="•"/>
            </a:pPr>
            <a:r>
              <a:rPr lang="en-US" dirty="0"/>
              <a:t>Soft-delete / Active-passive entities</a:t>
            </a:r>
          </a:p>
          <a:p>
            <a:pPr marL="742950" lvl="1" indent="-285750">
              <a:buFont typeface="Arial" panose="020B0604020202020204" pitchFamily="34" charset="0"/>
              <a:buChar char="•"/>
            </a:pPr>
            <a:r>
              <a:rPr lang="en-US" dirty="0"/>
              <a:t>Multi-tenancy</a:t>
            </a:r>
          </a:p>
          <a:p>
            <a:pPr marL="285750" indent="-285750">
              <a:buFont typeface="Arial" panose="020B0604020202020204" pitchFamily="34" charset="0"/>
              <a:buChar char="•"/>
            </a:pPr>
            <a:r>
              <a:rPr lang="en-US" dirty="0"/>
              <a:t>Missing features / limitations</a:t>
            </a:r>
          </a:p>
          <a:p>
            <a:pPr marL="742950" lvl="1" indent="-285750">
              <a:buFont typeface="Arial" panose="020B0604020202020204" pitchFamily="34" charset="0"/>
              <a:buChar char="•"/>
            </a:pPr>
            <a:r>
              <a:rPr lang="en-US"/>
              <a:t>Limited filter </a:t>
            </a:r>
            <a:r>
              <a:rPr lang="en-US" dirty="0"/>
              <a:t>enable/disable out of </a:t>
            </a:r>
            <a:r>
              <a:rPr lang="en-US"/>
              <a:t>the box</a:t>
            </a:r>
            <a:endParaRPr lang="en-US" dirty="0"/>
          </a:p>
          <a:p>
            <a:pPr marL="742950" lvl="1" indent="-285750">
              <a:buFont typeface="Arial" panose="020B0604020202020204" pitchFamily="34" charset="0"/>
              <a:buChar char="•"/>
            </a:pPr>
            <a:r>
              <a:rPr lang="en-US" dirty="0"/>
              <a:t>Does not support multiple filter expressions (need to combine multiple filters in a single expression)</a:t>
            </a:r>
          </a:p>
          <a:p>
            <a:pPr marL="742950" lvl="1" indent="-285750">
              <a:buFont typeface="Arial" panose="020B0604020202020204" pitchFamily="34" charset="0"/>
              <a:buChar char="•"/>
            </a:pPr>
            <a:r>
              <a:rPr lang="en-US" dirty="0"/>
              <a:t>Filters can only be defined on the root Entity Type of a hierarchy</a:t>
            </a:r>
            <a:endParaRPr lang="tr-TR" dirty="0"/>
          </a:p>
        </p:txBody>
      </p:sp>
    </p:spTree>
    <p:extLst>
      <p:ext uri="{BB962C8B-B14F-4D97-AF65-F5344CB8AC3E}">
        <p14:creationId xmlns:p14="http://schemas.microsoft.com/office/powerpoint/2010/main" val="2985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80C069-EEF2-4456-9D88-FBAF6B3A8DAE}"/>
              </a:ext>
            </a:extLst>
          </p:cNvPr>
          <p:cNvSpPr>
            <a:spLocks noGrp="1"/>
          </p:cNvSpPr>
          <p:nvPr>
            <p:ph idx="1"/>
          </p:nvPr>
        </p:nvSpPr>
        <p:spPr/>
        <p:txBody>
          <a:bodyPr/>
          <a:lstStyle/>
          <a:p>
            <a:r>
              <a:rPr lang="en-US" dirty="0" err="1"/>
              <a:t>DbContext</a:t>
            </a:r>
            <a:r>
              <a:rPr lang="en-US" dirty="0"/>
              <a:t> Pooling</a:t>
            </a:r>
            <a:br>
              <a:rPr lang="en-US" dirty="0"/>
            </a:br>
            <a:endParaRPr lang="en-US" dirty="0"/>
          </a:p>
          <a:p>
            <a:endParaRPr lang="en-US" dirty="0"/>
          </a:p>
          <a:p>
            <a:r>
              <a:rPr lang="en-US" dirty="0"/>
              <a:t>Table Splitting (multiple entities share same table)</a:t>
            </a:r>
          </a:p>
          <a:p>
            <a:r>
              <a:rPr lang="en-US" dirty="0"/>
              <a:t>Owned types (can be used for complex types)</a:t>
            </a:r>
          </a:p>
          <a:p>
            <a:endParaRPr lang="en-US" dirty="0"/>
          </a:p>
          <a:p>
            <a:endParaRPr lang="tr-TR" dirty="0"/>
          </a:p>
        </p:txBody>
      </p:sp>
      <p:sp>
        <p:nvSpPr>
          <p:cNvPr id="3" name="Title 2">
            <a:extLst>
              <a:ext uri="{FF2B5EF4-FFF2-40B4-BE49-F238E27FC236}">
                <a16:creationId xmlns:a16="http://schemas.microsoft.com/office/drawing/2014/main" id="{3FE763D9-52E3-488B-9C30-A0ED93B16F5B}"/>
              </a:ext>
            </a:extLst>
          </p:cNvPr>
          <p:cNvSpPr>
            <a:spLocks noGrp="1"/>
          </p:cNvSpPr>
          <p:nvPr>
            <p:ph type="title"/>
          </p:nvPr>
        </p:nvSpPr>
        <p:spPr/>
        <p:txBody>
          <a:bodyPr>
            <a:normAutofit fontScale="90000"/>
          </a:bodyPr>
          <a:lstStyle/>
          <a:p>
            <a:r>
              <a:rPr lang="en-US" dirty="0"/>
              <a:t>Entity Framework Core</a:t>
            </a:r>
            <a:br>
              <a:rPr lang="en-US" dirty="0"/>
            </a:br>
            <a:r>
              <a:rPr lang="en-US" sz="2700" dirty="0"/>
              <a:t>Other v2.0 features</a:t>
            </a:r>
            <a:endParaRPr lang="tr-TR" sz="2700" dirty="0"/>
          </a:p>
        </p:txBody>
      </p:sp>
      <p:pic>
        <p:nvPicPr>
          <p:cNvPr id="6" name="Picture 5">
            <a:extLst>
              <a:ext uri="{FF2B5EF4-FFF2-40B4-BE49-F238E27FC236}">
                <a16:creationId xmlns:a16="http://schemas.microsoft.com/office/drawing/2014/main" id="{CA0E4761-AFB9-4A2D-96D2-D6286DB9DE9D}"/>
              </a:ext>
            </a:extLst>
          </p:cNvPr>
          <p:cNvPicPr>
            <a:picLocks noChangeAspect="1"/>
          </p:cNvPicPr>
          <p:nvPr/>
        </p:nvPicPr>
        <p:blipFill>
          <a:blip r:embed="rId2"/>
          <a:stretch>
            <a:fillRect/>
          </a:stretch>
        </p:blipFill>
        <p:spPr>
          <a:xfrm>
            <a:off x="1169797" y="2275994"/>
            <a:ext cx="4895850" cy="695325"/>
          </a:xfrm>
          <a:prstGeom prst="rect">
            <a:avLst/>
          </a:prstGeom>
        </p:spPr>
      </p:pic>
    </p:spTree>
    <p:extLst>
      <p:ext uri="{BB962C8B-B14F-4D97-AF65-F5344CB8AC3E}">
        <p14:creationId xmlns:p14="http://schemas.microsoft.com/office/powerpoint/2010/main" val="4156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89E8C7-DC6F-49AD-85F1-E051D88C9E24}"/>
              </a:ext>
            </a:extLst>
          </p:cNvPr>
          <p:cNvSpPr>
            <a:spLocks noGrp="1"/>
          </p:cNvSpPr>
          <p:nvPr>
            <p:ph idx="1"/>
          </p:nvPr>
        </p:nvSpPr>
        <p:spPr/>
        <p:txBody>
          <a:bodyPr/>
          <a:lstStyle/>
          <a:p>
            <a:r>
              <a:rPr lang="en-US" dirty="0"/>
              <a:t>Database scalar function mapping</a:t>
            </a:r>
          </a:p>
          <a:p>
            <a:endParaRPr lang="en-US" dirty="0"/>
          </a:p>
          <a:p>
            <a:endParaRPr lang="en-US" dirty="0"/>
          </a:p>
          <a:p>
            <a:endParaRPr lang="en-US" dirty="0"/>
          </a:p>
          <a:p>
            <a:endParaRPr lang="en-US" dirty="0"/>
          </a:p>
          <a:p>
            <a:r>
              <a:rPr lang="en-US" dirty="0"/>
              <a:t>Explicitly compiled queries</a:t>
            </a:r>
          </a:p>
          <a:p>
            <a:endParaRPr lang="en-US" dirty="0"/>
          </a:p>
          <a:p>
            <a:endParaRPr lang="tr-TR" dirty="0"/>
          </a:p>
        </p:txBody>
      </p:sp>
      <p:sp>
        <p:nvSpPr>
          <p:cNvPr id="3" name="Title 2">
            <a:extLst>
              <a:ext uri="{FF2B5EF4-FFF2-40B4-BE49-F238E27FC236}">
                <a16:creationId xmlns:a16="http://schemas.microsoft.com/office/drawing/2014/main" id="{0595A6E7-5E67-434A-A733-AF549376C01B}"/>
              </a:ext>
            </a:extLst>
          </p:cNvPr>
          <p:cNvSpPr>
            <a:spLocks noGrp="1"/>
          </p:cNvSpPr>
          <p:nvPr>
            <p:ph type="title"/>
          </p:nvPr>
        </p:nvSpPr>
        <p:spPr/>
        <p:txBody>
          <a:bodyPr>
            <a:normAutofit fontScale="90000"/>
          </a:bodyPr>
          <a:lstStyle/>
          <a:p>
            <a:r>
              <a:rPr lang="en-US" dirty="0"/>
              <a:t>Entity Framework Core</a:t>
            </a:r>
            <a:br>
              <a:rPr lang="en-US" dirty="0"/>
            </a:br>
            <a:r>
              <a:rPr lang="en-US" sz="2700" dirty="0"/>
              <a:t>Other v2.0 features</a:t>
            </a:r>
            <a:endParaRPr lang="tr-TR" dirty="0"/>
          </a:p>
        </p:txBody>
      </p:sp>
      <p:pic>
        <p:nvPicPr>
          <p:cNvPr id="4" name="Picture 3">
            <a:extLst>
              <a:ext uri="{FF2B5EF4-FFF2-40B4-BE49-F238E27FC236}">
                <a16:creationId xmlns:a16="http://schemas.microsoft.com/office/drawing/2014/main" id="{0DED2CD0-7618-4E20-8EE0-D6495563A122}"/>
              </a:ext>
            </a:extLst>
          </p:cNvPr>
          <p:cNvPicPr>
            <a:picLocks noChangeAspect="1"/>
          </p:cNvPicPr>
          <p:nvPr/>
        </p:nvPicPr>
        <p:blipFill>
          <a:blip r:embed="rId2"/>
          <a:stretch>
            <a:fillRect/>
          </a:stretch>
        </p:blipFill>
        <p:spPr>
          <a:xfrm>
            <a:off x="1127852" y="2429835"/>
            <a:ext cx="3562350" cy="1562100"/>
          </a:xfrm>
          <a:prstGeom prst="rect">
            <a:avLst/>
          </a:prstGeom>
        </p:spPr>
      </p:pic>
      <p:pic>
        <p:nvPicPr>
          <p:cNvPr id="5" name="Picture 4">
            <a:extLst>
              <a:ext uri="{FF2B5EF4-FFF2-40B4-BE49-F238E27FC236}">
                <a16:creationId xmlns:a16="http://schemas.microsoft.com/office/drawing/2014/main" id="{E1E46BC4-5BBA-471D-8877-AE2873952EDC}"/>
              </a:ext>
            </a:extLst>
          </p:cNvPr>
          <p:cNvPicPr>
            <a:picLocks noChangeAspect="1"/>
          </p:cNvPicPr>
          <p:nvPr/>
        </p:nvPicPr>
        <p:blipFill>
          <a:blip r:embed="rId3"/>
          <a:stretch>
            <a:fillRect/>
          </a:stretch>
        </p:blipFill>
        <p:spPr>
          <a:xfrm>
            <a:off x="4839849" y="2429835"/>
            <a:ext cx="3705225" cy="828675"/>
          </a:xfrm>
          <a:prstGeom prst="rect">
            <a:avLst/>
          </a:prstGeom>
        </p:spPr>
      </p:pic>
    </p:spTree>
    <p:extLst>
      <p:ext uri="{BB962C8B-B14F-4D97-AF65-F5344CB8AC3E}">
        <p14:creationId xmlns:p14="http://schemas.microsoft.com/office/powerpoint/2010/main" val="241509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A2167-E160-4468-9224-A653BCDC1F90}"/>
              </a:ext>
            </a:extLst>
          </p:cNvPr>
          <p:cNvSpPr>
            <a:spLocks noGrp="1"/>
          </p:cNvSpPr>
          <p:nvPr>
            <p:ph idx="1"/>
          </p:nvPr>
        </p:nvSpPr>
        <p:spPr/>
        <p:txBody>
          <a:bodyPr>
            <a:normAutofit/>
          </a:bodyPr>
          <a:lstStyle/>
          <a:p>
            <a:r>
              <a:rPr lang="en-US" dirty="0"/>
              <a:t>Using the following tools:</a:t>
            </a:r>
          </a:p>
          <a:p>
            <a:pPr lvl="1"/>
            <a:r>
              <a:rPr lang="en-US" i="1" dirty="0"/>
              <a:t>ASP.NET Core</a:t>
            </a:r>
            <a:r>
              <a:rPr lang="en-US" dirty="0"/>
              <a:t> as web framework</a:t>
            </a:r>
          </a:p>
          <a:p>
            <a:pPr lvl="1"/>
            <a:r>
              <a:rPr lang="en-US" i="1" dirty="0"/>
              <a:t>Entity Framework Core</a:t>
            </a:r>
            <a:r>
              <a:rPr lang="en-US" dirty="0"/>
              <a:t> as ORM</a:t>
            </a:r>
          </a:p>
          <a:p>
            <a:pPr lvl="2"/>
            <a:r>
              <a:rPr lang="en-US" dirty="0"/>
              <a:t>with SQLite in-memory database</a:t>
            </a:r>
          </a:p>
          <a:p>
            <a:pPr lvl="1"/>
            <a:r>
              <a:rPr lang="en-US" i="1" dirty="0" err="1"/>
              <a:t>xUnit</a:t>
            </a:r>
            <a:r>
              <a:rPr lang="en-US" dirty="0"/>
              <a:t> as test framework</a:t>
            </a:r>
          </a:p>
          <a:p>
            <a:pPr lvl="1"/>
            <a:r>
              <a:rPr lang="en-US" i="1" dirty="0" err="1"/>
              <a:t>Shoudly</a:t>
            </a:r>
            <a:r>
              <a:rPr lang="en-US" dirty="0"/>
              <a:t> as assertion library</a:t>
            </a:r>
          </a:p>
          <a:p>
            <a:pPr lvl="1"/>
            <a:r>
              <a:rPr lang="en-US" i="1" dirty="0" err="1"/>
              <a:t>AngleSharp</a:t>
            </a:r>
            <a:r>
              <a:rPr lang="en-US" dirty="0"/>
              <a:t> as HTML parser</a:t>
            </a:r>
          </a:p>
          <a:p>
            <a:r>
              <a:rPr lang="en-US" dirty="0"/>
              <a:t>Source code: </a:t>
            </a:r>
            <a:r>
              <a:rPr lang="en-US" i="1" dirty="0">
                <a:solidFill>
                  <a:srgbClr val="FFFF00"/>
                </a:solidFill>
              </a:rPr>
              <a:t>https://github.com/hikalkan/presentations</a:t>
            </a:r>
            <a:endParaRPr lang="tr-TR" i="1" dirty="0">
              <a:solidFill>
                <a:srgbClr val="FFFF00"/>
              </a:solidFill>
            </a:endParaRPr>
          </a:p>
        </p:txBody>
      </p:sp>
      <p:sp>
        <p:nvSpPr>
          <p:cNvPr id="3" name="Title 2">
            <a:extLst>
              <a:ext uri="{FF2B5EF4-FFF2-40B4-BE49-F238E27FC236}">
                <a16:creationId xmlns:a16="http://schemas.microsoft.com/office/drawing/2014/main" id="{28628675-5ABC-445D-B0C1-6357CD19BDD4}"/>
              </a:ext>
            </a:extLst>
          </p:cNvPr>
          <p:cNvSpPr>
            <a:spLocks noGrp="1"/>
          </p:cNvSpPr>
          <p:nvPr>
            <p:ph type="title"/>
          </p:nvPr>
        </p:nvSpPr>
        <p:spPr/>
        <p:txBody>
          <a:bodyPr>
            <a:normAutofit/>
          </a:bodyPr>
          <a:lstStyle/>
          <a:p>
            <a:r>
              <a:rPr lang="en-US" dirty="0"/>
              <a:t>DEMO - Integration Testing	</a:t>
            </a:r>
            <a:endParaRPr lang="tr-TR" dirty="0"/>
          </a:p>
        </p:txBody>
      </p:sp>
    </p:spTree>
    <p:extLst>
      <p:ext uri="{BB962C8B-B14F-4D97-AF65-F5344CB8AC3E}">
        <p14:creationId xmlns:p14="http://schemas.microsoft.com/office/powerpoint/2010/main" val="20245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&amp; My Projects</a:t>
            </a:r>
          </a:p>
        </p:txBody>
      </p:sp>
      <p:pic>
        <p:nvPicPr>
          <p:cNvPr id="6" name="Picture 5">
            <a:extLst>
              <a:ext uri="{FF2B5EF4-FFF2-40B4-BE49-F238E27FC236}">
                <a16:creationId xmlns:a16="http://schemas.microsoft.com/office/drawing/2014/main" id="{68276571-AD09-4FA2-8F73-1D5218F0D337}"/>
              </a:ext>
            </a:extLst>
          </p:cNvPr>
          <p:cNvPicPr>
            <a:picLocks noChangeAspect="1"/>
          </p:cNvPicPr>
          <p:nvPr/>
        </p:nvPicPr>
        <p:blipFill>
          <a:blip r:embed="rId2"/>
          <a:stretch>
            <a:fillRect/>
          </a:stretch>
        </p:blipFill>
        <p:spPr>
          <a:xfrm>
            <a:off x="609600" y="1920555"/>
            <a:ext cx="5186398" cy="1418264"/>
          </a:xfrm>
          <a:prstGeom prst="rect">
            <a:avLst/>
          </a:prstGeom>
        </p:spPr>
      </p:pic>
      <p:sp>
        <p:nvSpPr>
          <p:cNvPr id="7" name="TextBox 6">
            <a:extLst>
              <a:ext uri="{FF2B5EF4-FFF2-40B4-BE49-F238E27FC236}">
                <a16:creationId xmlns:a16="http://schemas.microsoft.com/office/drawing/2014/main" id="{7F33832A-DFA4-4DD1-9434-3E3BCE5EAFE8}"/>
              </a:ext>
            </a:extLst>
          </p:cNvPr>
          <p:cNvSpPr txBox="1"/>
          <p:nvPr/>
        </p:nvSpPr>
        <p:spPr>
          <a:xfrm>
            <a:off x="609600" y="1484430"/>
            <a:ext cx="3215780" cy="369332"/>
          </a:xfrm>
          <a:prstGeom prst="rect">
            <a:avLst/>
          </a:prstGeom>
          <a:noFill/>
        </p:spPr>
        <p:txBody>
          <a:bodyPr wrap="square" rtlCol="0">
            <a:spAutoFit/>
          </a:bodyPr>
          <a:lstStyle/>
          <a:p>
            <a:r>
              <a:rPr lang="tr-TR" dirty="0"/>
              <a:t>https://github.com/hikalkan</a:t>
            </a:r>
          </a:p>
        </p:txBody>
      </p:sp>
      <p:pic>
        <p:nvPicPr>
          <p:cNvPr id="8" name="Picture 7">
            <a:extLst>
              <a:ext uri="{FF2B5EF4-FFF2-40B4-BE49-F238E27FC236}">
                <a16:creationId xmlns:a16="http://schemas.microsoft.com/office/drawing/2014/main" id="{CBEA0925-BCC7-4839-9670-36213269E5A1}"/>
              </a:ext>
            </a:extLst>
          </p:cNvPr>
          <p:cNvPicPr>
            <a:picLocks noChangeAspect="1"/>
          </p:cNvPicPr>
          <p:nvPr/>
        </p:nvPicPr>
        <p:blipFill>
          <a:blip r:embed="rId3"/>
          <a:stretch>
            <a:fillRect/>
          </a:stretch>
        </p:blipFill>
        <p:spPr>
          <a:xfrm>
            <a:off x="5993848" y="1920555"/>
            <a:ext cx="5579850" cy="3364509"/>
          </a:xfrm>
          <a:prstGeom prst="rect">
            <a:avLst/>
          </a:prstGeom>
        </p:spPr>
      </p:pic>
      <p:sp>
        <p:nvSpPr>
          <p:cNvPr id="9" name="TextBox 8">
            <a:extLst>
              <a:ext uri="{FF2B5EF4-FFF2-40B4-BE49-F238E27FC236}">
                <a16:creationId xmlns:a16="http://schemas.microsoft.com/office/drawing/2014/main" id="{105C63A5-69AF-479F-BDB8-307D9361C6CB}"/>
              </a:ext>
            </a:extLst>
          </p:cNvPr>
          <p:cNvSpPr txBox="1"/>
          <p:nvPr/>
        </p:nvSpPr>
        <p:spPr>
          <a:xfrm>
            <a:off x="5993848" y="1484430"/>
            <a:ext cx="5579850" cy="369332"/>
          </a:xfrm>
          <a:prstGeom prst="rect">
            <a:avLst/>
          </a:prstGeom>
          <a:noFill/>
        </p:spPr>
        <p:txBody>
          <a:bodyPr wrap="square" rtlCol="0">
            <a:spAutoFit/>
          </a:bodyPr>
          <a:lstStyle/>
          <a:p>
            <a:r>
              <a:rPr lang="tr-TR" dirty="0"/>
              <a:t>https://www.codeproject.com/members/hi_kalkan</a:t>
            </a:r>
          </a:p>
        </p:txBody>
      </p:sp>
      <p:pic>
        <p:nvPicPr>
          <p:cNvPr id="10" name="Picture 9">
            <a:extLst>
              <a:ext uri="{FF2B5EF4-FFF2-40B4-BE49-F238E27FC236}">
                <a16:creationId xmlns:a16="http://schemas.microsoft.com/office/drawing/2014/main" id="{EDC1CB8D-87D5-45AD-B7F7-1F4E47AECF7D}"/>
              </a:ext>
            </a:extLst>
          </p:cNvPr>
          <p:cNvPicPr>
            <a:picLocks noChangeAspect="1"/>
          </p:cNvPicPr>
          <p:nvPr/>
        </p:nvPicPr>
        <p:blipFill>
          <a:blip r:embed="rId4"/>
          <a:stretch>
            <a:fillRect/>
          </a:stretch>
        </p:blipFill>
        <p:spPr>
          <a:xfrm>
            <a:off x="10964098" y="1277559"/>
            <a:ext cx="609600" cy="609600"/>
          </a:xfrm>
          <a:prstGeom prst="rect">
            <a:avLst/>
          </a:prstGeom>
        </p:spPr>
      </p:pic>
      <p:pic>
        <p:nvPicPr>
          <p:cNvPr id="11" name="Picture 10">
            <a:extLst>
              <a:ext uri="{FF2B5EF4-FFF2-40B4-BE49-F238E27FC236}">
                <a16:creationId xmlns:a16="http://schemas.microsoft.com/office/drawing/2014/main" id="{B798F618-E72C-4410-B7D5-EEFDDA464F3A}"/>
              </a:ext>
            </a:extLst>
          </p:cNvPr>
          <p:cNvPicPr>
            <a:picLocks noChangeAspect="1"/>
          </p:cNvPicPr>
          <p:nvPr/>
        </p:nvPicPr>
        <p:blipFill>
          <a:blip r:embed="rId5"/>
          <a:stretch>
            <a:fillRect/>
          </a:stretch>
        </p:blipFill>
        <p:spPr>
          <a:xfrm>
            <a:off x="609601" y="3841736"/>
            <a:ext cx="3794620" cy="2498041"/>
          </a:xfrm>
          <a:prstGeom prst="rect">
            <a:avLst/>
          </a:prstGeom>
        </p:spPr>
      </p:pic>
      <p:sp>
        <p:nvSpPr>
          <p:cNvPr id="13" name="TextBox 12">
            <a:extLst>
              <a:ext uri="{FF2B5EF4-FFF2-40B4-BE49-F238E27FC236}">
                <a16:creationId xmlns:a16="http://schemas.microsoft.com/office/drawing/2014/main" id="{86BC70B7-5F6D-4F0B-AC31-CC1A84ECAD6A}"/>
              </a:ext>
            </a:extLst>
          </p:cNvPr>
          <p:cNvSpPr txBox="1"/>
          <p:nvPr/>
        </p:nvSpPr>
        <p:spPr>
          <a:xfrm>
            <a:off x="609600" y="3405612"/>
            <a:ext cx="3215780" cy="369332"/>
          </a:xfrm>
          <a:prstGeom prst="rect">
            <a:avLst/>
          </a:prstGeom>
          <a:noFill/>
        </p:spPr>
        <p:txBody>
          <a:bodyPr wrap="square" rtlCol="0">
            <a:spAutoFit/>
          </a:bodyPr>
          <a:lstStyle/>
          <a:p>
            <a:r>
              <a:rPr lang="tr-TR" dirty="0"/>
              <a:t>http://jtable.org/</a:t>
            </a:r>
          </a:p>
        </p:txBody>
      </p:sp>
      <p:pic>
        <p:nvPicPr>
          <p:cNvPr id="14" name="Picture 13">
            <a:extLst>
              <a:ext uri="{FF2B5EF4-FFF2-40B4-BE49-F238E27FC236}">
                <a16:creationId xmlns:a16="http://schemas.microsoft.com/office/drawing/2014/main" id="{3587ABF2-B9C1-4C40-A2D3-79D957667B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9131" y="5301522"/>
            <a:ext cx="5299738" cy="1506143"/>
          </a:xfrm>
          <a:prstGeom prst="rect">
            <a:avLst/>
          </a:prstGeom>
          <a:effectLst>
            <a:outerShdw blurRad="50800" dist="50800" dir="5400000" algn="ctr" rotWithShape="0">
              <a:schemeClr val="bg1">
                <a:lumMod val="95000"/>
                <a:lumOff val="5000"/>
                <a:alpha val="43000"/>
              </a:schemeClr>
            </a:outerShdw>
          </a:effectLst>
        </p:spPr>
      </p:pic>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51BDCB-C1E1-4516-9C48-CA71B6AE09FD}"/>
              </a:ext>
            </a:extLst>
          </p:cNvPr>
          <p:cNvSpPr>
            <a:spLocks noGrp="1"/>
          </p:cNvSpPr>
          <p:nvPr>
            <p:ph idx="1"/>
          </p:nvPr>
        </p:nvSpPr>
        <p:spPr/>
        <p:txBody>
          <a:bodyPr>
            <a:normAutofit lnSpcReduction="10000"/>
          </a:bodyPr>
          <a:lstStyle/>
          <a:p>
            <a:r>
              <a:rPr lang="en-US" sz="2800" dirty="0"/>
              <a:t>ASP.NET Core MVC or ASP.NET MVC 5.x..?</a:t>
            </a:r>
          </a:p>
          <a:p>
            <a:r>
              <a:rPr lang="en-US" sz="2800" dirty="0" err="1"/>
              <a:t>.net</a:t>
            </a:r>
            <a:r>
              <a:rPr lang="en-US" sz="2800" dirty="0"/>
              <a:t> core or </a:t>
            </a:r>
            <a:r>
              <a:rPr lang="en-US" sz="2800" dirty="0" err="1"/>
              <a:t>.net</a:t>
            </a:r>
            <a:r>
              <a:rPr lang="en-US" sz="2800" dirty="0"/>
              <a:t> framework..?</a:t>
            </a:r>
          </a:p>
          <a:p>
            <a:r>
              <a:rPr lang="en-US" sz="2800" dirty="0"/>
              <a:t>Entity Framework Core or Entity Framework 6.x..?</a:t>
            </a:r>
          </a:p>
          <a:p>
            <a:r>
              <a:rPr lang="en-US" sz="2800" dirty="0"/>
              <a:t>Multi-Page Application or Single-Page Application..?</a:t>
            </a:r>
          </a:p>
          <a:p>
            <a:pPr lvl="1"/>
            <a:r>
              <a:rPr lang="en-US" sz="2400" dirty="0"/>
              <a:t>Server-Rendered HTML or Client-Rendered HTML..!</a:t>
            </a:r>
          </a:p>
          <a:p>
            <a:pPr lvl="1"/>
            <a:endParaRPr lang="en-US" sz="2400" dirty="0"/>
          </a:p>
          <a:p>
            <a:pPr marL="36576" indent="0" algn="r">
              <a:buNone/>
            </a:pPr>
            <a:r>
              <a:rPr lang="en-US" dirty="0"/>
              <a:t>halilibrahimkalkan.com</a:t>
            </a:r>
          </a:p>
          <a:p>
            <a:pPr marL="36576" indent="0" algn="r">
              <a:buNone/>
            </a:pPr>
            <a:r>
              <a:rPr lang="en-US" dirty="0"/>
              <a:t>hikalkan</a:t>
            </a:r>
          </a:p>
          <a:p>
            <a:pPr marL="36576" indent="0" algn="r">
              <a:buNone/>
            </a:pPr>
            <a:r>
              <a:rPr lang="en-US" dirty="0" err="1"/>
              <a:t>hibrahimkalkan</a:t>
            </a:r>
            <a:endParaRPr lang="en-US" sz="2400" dirty="0"/>
          </a:p>
        </p:txBody>
      </p:sp>
      <p:sp>
        <p:nvSpPr>
          <p:cNvPr id="3" name="Title 2">
            <a:extLst>
              <a:ext uri="{FF2B5EF4-FFF2-40B4-BE49-F238E27FC236}">
                <a16:creationId xmlns:a16="http://schemas.microsoft.com/office/drawing/2014/main" id="{1A0344BF-3863-4770-BF53-533523FEDF07}"/>
              </a:ext>
            </a:extLst>
          </p:cNvPr>
          <p:cNvSpPr>
            <a:spLocks noGrp="1"/>
          </p:cNvSpPr>
          <p:nvPr>
            <p:ph type="title"/>
          </p:nvPr>
        </p:nvSpPr>
        <p:spPr/>
        <p:txBody>
          <a:bodyPr>
            <a:normAutofit/>
          </a:bodyPr>
          <a:lstStyle/>
          <a:p>
            <a:r>
              <a:rPr lang="en-US" dirty="0"/>
              <a:t>Final Words &amp; Decisions</a:t>
            </a:r>
            <a:endParaRPr lang="tr-TR" dirty="0"/>
          </a:p>
        </p:txBody>
      </p:sp>
      <p:pic>
        <p:nvPicPr>
          <p:cNvPr id="4" name="Picture 3">
            <a:extLst>
              <a:ext uri="{FF2B5EF4-FFF2-40B4-BE49-F238E27FC236}">
                <a16:creationId xmlns:a16="http://schemas.microsoft.com/office/drawing/2014/main" id="{02EAFF05-50AB-4CD2-87E3-E56EAA2DE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0" y="5388811"/>
            <a:ext cx="299169" cy="299169"/>
          </a:xfrm>
          <a:prstGeom prst="rect">
            <a:avLst/>
          </a:prstGeom>
        </p:spPr>
      </p:pic>
      <p:pic>
        <p:nvPicPr>
          <p:cNvPr id="5" name="Picture 4">
            <a:extLst>
              <a:ext uri="{FF2B5EF4-FFF2-40B4-BE49-F238E27FC236}">
                <a16:creationId xmlns:a16="http://schemas.microsoft.com/office/drawing/2014/main" id="{1A3562D5-8CFF-46F2-B5AF-86DDFC214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0" y="4374680"/>
            <a:ext cx="315948" cy="315948"/>
          </a:xfrm>
          <a:prstGeom prst="rect">
            <a:avLst/>
          </a:prstGeom>
        </p:spPr>
      </p:pic>
      <p:pic>
        <p:nvPicPr>
          <p:cNvPr id="6" name="Picture 5">
            <a:extLst>
              <a:ext uri="{FF2B5EF4-FFF2-40B4-BE49-F238E27FC236}">
                <a16:creationId xmlns:a16="http://schemas.microsoft.com/office/drawing/2014/main" id="{B1B492B9-EE7A-40BE-9DC1-C1CA1079B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0" y="4852384"/>
            <a:ext cx="341114" cy="341114"/>
          </a:xfrm>
          <a:prstGeom prst="rect">
            <a:avLst/>
          </a:prstGeom>
        </p:spPr>
      </p:pic>
    </p:spTree>
    <p:extLst>
      <p:ext uri="{BB962C8B-B14F-4D97-AF65-F5344CB8AC3E}">
        <p14:creationId xmlns:p14="http://schemas.microsoft.com/office/powerpoint/2010/main" val="34700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FB71DC-01CF-43E3-8746-38578C236105}"/>
              </a:ext>
            </a:extLst>
          </p:cNvPr>
          <p:cNvPicPr>
            <a:picLocks noChangeAspect="1"/>
          </p:cNvPicPr>
          <p:nvPr/>
        </p:nvPicPr>
        <p:blipFill>
          <a:blip r:embed="rId2"/>
          <a:stretch>
            <a:fillRect/>
          </a:stretch>
        </p:blipFill>
        <p:spPr>
          <a:xfrm>
            <a:off x="609600" y="1266635"/>
            <a:ext cx="4889165" cy="2985376"/>
          </a:xfrm>
          <a:prstGeom prst="rect">
            <a:avLst/>
          </a:prstGeom>
        </p:spPr>
      </p:pic>
      <p:pic>
        <p:nvPicPr>
          <p:cNvPr id="2050" name="Picture 2" descr="ASP.NET Boilerplate NLayer Architecture">
            <a:extLst>
              <a:ext uri="{FF2B5EF4-FFF2-40B4-BE49-F238E27FC236}">
                <a16:creationId xmlns:a16="http://schemas.microsoft.com/office/drawing/2014/main" id="{EEB1E9F9-367C-4578-AB2C-370879CB3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973" y="1266635"/>
            <a:ext cx="5144991" cy="52125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0DB18C7-E797-490F-BD63-36A4C122D1E6}"/>
              </a:ext>
            </a:extLst>
          </p:cNvPr>
          <p:cNvSpPr txBox="1"/>
          <p:nvPr/>
        </p:nvSpPr>
        <p:spPr>
          <a:xfrm>
            <a:off x="609600" y="4344810"/>
            <a:ext cx="488916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Layered &amp; Modular Architecture</a:t>
            </a:r>
          </a:p>
          <a:p>
            <a:pPr marL="285750" indent="-285750">
              <a:buFont typeface="Arial" panose="020B0604020202020204" pitchFamily="34" charset="0"/>
              <a:buChar char="•"/>
            </a:pPr>
            <a:r>
              <a:rPr lang="en-US" sz="1400" dirty="0"/>
              <a:t>Multi Tenancy / SaaS infrastructure</a:t>
            </a:r>
          </a:p>
          <a:p>
            <a:pPr marL="285750" indent="-285750">
              <a:buFont typeface="Arial" panose="020B0604020202020204" pitchFamily="34" charset="0"/>
              <a:buChar char="•"/>
            </a:pPr>
            <a:r>
              <a:rPr lang="en-US" sz="1400" dirty="0"/>
              <a:t>Domain Driven Design</a:t>
            </a:r>
          </a:p>
          <a:p>
            <a:pPr marL="285750" indent="-285750">
              <a:buFont typeface="Arial" panose="020B0604020202020204" pitchFamily="34" charset="0"/>
              <a:buChar char="•"/>
            </a:pPr>
            <a:r>
              <a:rPr lang="en-US" sz="1400" dirty="0"/>
              <a:t>Exception handling, Caching, Audit logging, Validation, Authorization, Localization, Logging, Security…</a:t>
            </a:r>
          </a:p>
          <a:p>
            <a:pPr marL="285750" indent="-285750">
              <a:buFont typeface="Arial" panose="020B0604020202020204" pitchFamily="34" charset="0"/>
              <a:buChar char="•"/>
            </a:pPr>
            <a:r>
              <a:rPr lang="en-US" sz="1400" dirty="0"/>
              <a:t>Db Connection &amp; Transaction Management, Setting Management, Event Bus, Real Time Notifications, Dynamic API &amp; Proxying…</a:t>
            </a:r>
            <a:endParaRPr lang="tr-TR" sz="1400" dirty="0"/>
          </a:p>
        </p:txBody>
      </p:sp>
      <p:sp>
        <p:nvSpPr>
          <p:cNvPr id="9" name="TextBox 8">
            <a:extLst>
              <a:ext uri="{FF2B5EF4-FFF2-40B4-BE49-F238E27FC236}">
                <a16:creationId xmlns:a16="http://schemas.microsoft.com/office/drawing/2014/main" id="{FB4292E8-12EF-4E7B-823D-F303566CA32E}"/>
              </a:ext>
            </a:extLst>
          </p:cNvPr>
          <p:cNvSpPr txBox="1"/>
          <p:nvPr/>
        </p:nvSpPr>
        <p:spPr>
          <a:xfrm>
            <a:off x="2614706" y="859045"/>
            <a:ext cx="3215780" cy="369332"/>
          </a:xfrm>
          <a:prstGeom prst="rect">
            <a:avLst/>
          </a:prstGeom>
          <a:noFill/>
        </p:spPr>
        <p:txBody>
          <a:bodyPr wrap="square" rtlCol="0">
            <a:spAutoFit/>
          </a:bodyPr>
          <a:lstStyle/>
          <a:p>
            <a:r>
              <a:rPr lang="tr-TR" dirty="0"/>
              <a:t>https://aspnetboilerplate.com</a:t>
            </a:r>
          </a:p>
        </p:txBody>
      </p:sp>
      <p:pic>
        <p:nvPicPr>
          <p:cNvPr id="12" name="Picture 11">
            <a:extLst>
              <a:ext uri="{FF2B5EF4-FFF2-40B4-BE49-F238E27FC236}">
                <a16:creationId xmlns:a16="http://schemas.microsoft.com/office/drawing/2014/main" id="{F0BC6259-5B3A-44A2-B8F1-183174145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27172"/>
            <a:ext cx="2021884" cy="846664"/>
          </a:xfrm>
          <a:prstGeom prst="rect">
            <a:avLst/>
          </a:prstGeom>
        </p:spPr>
      </p:pic>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C16A12-B4D9-43D9-AD4C-BDF32AB27F89}"/>
              </a:ext>
            </a:extLst>
          </p:cNvPr>
          <p:cNvPicPr>
            <a:picLocks noChangeAspect="1"/>
          </p:cNvPicPr>
          <p:nvPr/>
        </p:nvPicPr>
        <p:blipFill>
          <a:blip r:embed="rId2"/>
          <a:stretch>
            <a:fillRect/>
          </a:stretch>
        </p:blipFill>
        <p:spPr>
          <a:xfrm>
            <a:off x="609600" y="1551569"/>
            <a:ext cx="9948043" cy="4052277"/>
          </a:xfrm>
          <a:prstGeom prst="rect">
            <a:avLst/>
          </a:prstGeom>
        </p:spPr>
      </p:pic>
      <p:pic>
        <p:nvPicPr>
          <p:cNvPr id="6" name="Picture 5">
            <a:extLst>
              <a:ext uri="{FF2B5EF4-FFF2-40B4-BE49-F238E27FC236}">
                <a16:creationId xmlns:a16="http://schemas.microsoft.com/office/drawing/2014/main" id="{E6A3993A-B821-4058-BD7F-7AC0EA6B5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29044"/>
            <a:ext cx="2021884" cy="846664"/>
          </a:xfrm>
          <a:prstGeom prst="rect">
            <a:avLst/>
          </a:prstGeom>
        </p:spPr>
      </p:pic>
      <p:pic>
        <p:nvPicPr>
          <p:cNvPr id="7" name="Picture 6">
            <a:extLst>
              <a:ext uri="{FF2B5EF4-FFF2-40B4-BE49-F238E27FC236}">
                <a16:creationId xmlns:a16="http://schemas.microsoft.com/office/drawing/2014/main" id="{AEFA8E79-0C0B-42E7-8299-F8811F4CB3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9148" y="980370"/>
            <a:ext cx="2714800" cy="571199"/>
          </a:xfrm>
          <a:prstGeom prst="rect">
            <a:avLst/>
          </a:prstGeom>
        </p:spPr>
      </p:pic>
      <p:sp>
        <p:nvSpPr>
          <p:cNvPr id="8" name="TextBox 7">
            <a:extLst>
              <a:ext uri="{FF2B5EF4-FFF2-40B4-BE49-F238E27FC236}">
                <a16:creationId xmlns:a16="http://schemas.microsoft.com/office/drawing/2014/main" id="{FF39D30C-C4A1-40C8-978B-B0CF1EF87994}"/>
              </a:ext>
            </a:extLst>
          </p:cNvPr>
          <p:cNvSpPr txBox="1"/>
          <p:nvPr/>
        </p:nvSpPr>
        <p:spPr>
          <a:xfrm>
            <a:off x="6279908" y="1158579"/>
            <a:ext cx="1849025" cy="369332"/>
          </a:xfrm>
          <a:prstGeom prst="rect">
            <a:avLst/>
          </a:prstGeom>
          <a:noFill/>
        </p:spPr>
        <p:txBody>
          <a:bodyPr wrap="square" rtlCol="0">
            <a:spAutoFit/>
          </a:bodyPr>
          <a:lstStyle/>
          <a:p>
            <a:r>
              <a:rPr lang="tr-TR" dirty="0"/>
              <a:t>aspnetzero.com</a:t>
            </a:r>
          </a:p>
        </p:txBody>
      </p:sp>
      <p:sp>
        <p:nvSpPr>
          <p:cNvPr id="10" name="TextBox 9">
            <a:extLst>
              <a:ext uri="{FF2B5EF4-FFF2-40B4-BE49-F238E27FC236}">
                <a16:creationId xmlns:a16="http://schemas.microsoft.com/office/drawing/2014/main" id="{C8A241CD-C31E-49F6-9232-D81FDCA510EB}"/>
              </a:ext>
            </a:extLst>
          </p:cNvPr>
          <p:cNvSpPr txBox="1"/>
          <p:nvPr/>
        </p:nvSpPr>
        <p:spPr>
          <a:xfrm>
            <a:off x="2631484" y="1166968"/>
            <a:ext cx="2285527" cy="369332"/>
          </a:xfrm>
          <a:prstGeom prst="rect">
            <a:avLst/>
          </a:prstGeom>
          <a:noFill/>
        </p:spPr>
        <p:txBody>
          <a:bodyPr wrap="square" rtlCol="0">
            <a:spAutoFit/>
          </a:bodyPr>
          <a:lstStyle/>
          <a:p>
            <a:r>
              <a:rPr lang="tr-TR" dirty="0"/>
              <a:t>aspnetboilerplate.com</a:t>
            </a:r>
          </a:p>
        </p:txBody>
      </p:sp>
    </p:spTree>
    <p:extLst>
      <p:ext uri="{BB962C8B-B14F-4D97-AF65-F5344CB8AC3E}">
        <p14:creationId xmlns:p14="http://schemas.microsoft.com/office/powerpoint/2010/main" val="100327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C32A36-2D0F-4701-8288-17525CFC602A}"/>
              </a:ext>
            </a:extLst>
          </p:cNvPr>
          <p:cNvSpPr>
            <a:spLocks noGrp="1"/>
          </p:cNvSpPr>
          <p:nvPr>
            <p:ph type="title"/>
          </p:nvPr>
        </p:nvSpPr>
        <p:spPr/>
        <p:txBody>
          <a:bodyPr>
            <a:normAutofit fontScale="90000"/>
          </a:bodyPr>
          <a:lstStyle/>
          <a:p>
            <a:r>
              <a:rPr lang="nl-NL" dirty="0"/>
              <a:t>.Net Standard vs .Net Core vs .Net Framework</a:t>
            </a:r>
            <a:endParaRPr lang="tr-TR" dirty="0"/>
          </a:p>
        </p:txBody>
      </p:sp>
      <p:pic>
        <p:nvPicPr>
          <p:cNvPr id="4100" name="Picture 4" descr="Related image">
            <a:extLst>
              <a:ext uri="{FF2B5EF4-FFF2-40B4-BE49-F238E27FC236}">
                <a16:creationId xmlns:a16="http://schemas.microsoft.com/office/drawing/2014/main" id="{20124714-2337-4766-986A-FBE08F403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018" y="1417638"/>
            <a:ext cx="5452148" cy="29802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2C1964-0962-4FE6-AD17-421BB8761703}"/>
              </a:ext>
            </a:extLst>
          </p:cNvPr>
          <p:cNvSpPr txBox="1"/>
          <p:nvPr/>
        </p:nvSpPr>
        <p:spPr>
          <a:xfrm>
            <a:off x="609600" y="1417638"/>
            <a:ext cx="5371750" cy="4247317"/>
          </a:xfrm>
          <a:prstGeom prst="rect">
            <a:avLst/>
          </a:prstGeom>
          <a:noFill/>
        </p:spPr>
        <p:txBody>
          <a:bodyPr wrap="square" rtlCol="0">
            <a:spAutoFit/>
          </a:bodyPr>
          <a:lstStyle/>
          <a:p>
            <a:r>
              <a:rPr lang="en-US" b="1" dirty="0" err="1"/>
              <a:t>.Net</a:t>
            </a:r>
            <a:r>
              <a:rPr lang="en-US" b="1" dirty="0"/>
              <a:t> Core</a:t>
            </a:r>
          </a:p>
          <a:p>
            <a:pPr marL="285750" indent="-285750">
              <a:buFont typeface="Arial" panose="020B0604020202020204" pitchFamily="34" charset="0"/>
              <a:buChar char="•"/>
            </a:pPr>
            <a:r>
              <a:rPr lang="en-US" dirty="0"/>
              <a:t>Open Source</a:t>
            </a:r>
          </a:p>
          <a:p>
            <a:pPr marL="285750" indent="-285750">
              <a:buFont typeface="Arial" panose="020B0604020202020204" pitchFamily="34" charset="0"/>
              <a:buChar char="•"/>
            </a:pPr>
            <a:r>
              <a:rPr lang="en-US" dirty="0"/>
              <a:t>Cross Platform</a:t>
            </a:r>
          </a:p>
          <a:p>
            <a:endParaRPr lang="en-US" dirty="0"/>
          </a:p>
          <a:p>
            <a:r>
              <a:rPr lang="en-US" b="1" dirty="0"/>
              <a:t>ASP.NET Core</a:t>
            </a:r>
          </a:p>
          <a:p>
            <a:pPr marL="285750" indent="-285750">
              <a:buFont typeface="Arial" panose="020B0604020202020204" pitchFamily="34" charset="0"/>
              <a:buChar char="•"/>
            </a:pPr>
            <a:r>
              <a:rPr lang="en-US" dirty="0"/>
              <a:t>Modern, Lightweight, Componentized Architecture</a:t>
            </a:r>
          </a:p>
          <a:p>
            <a:pPr marL="285750" indent="-285750">
              <a:buFont typeface="Arial" panose="020B0604020202020204" pitchFamily="34" charset="0"/>
              <a:buChar char="•"/>
            </a:pPr>
            <a:r>
              <a:rPr lang="en-US" dirty="0"/>
              <a:t>High-performance, Microservice-Focused!</a:t>
            </a:r>
          </a:p>
          <a:p>
            <a:pPr marL="285750" indent="-285750">
              <a:buFont typeface="Arial" panose="020B0604020202020204" pitchFamily="34" charset="0"/>
              <a:buChar char="•"/>
            </a:pPr>
            <a:r>
              <a:rPr lang="en-US" dirty="0"/>
              <a:t>Unified Web Stack (MVC UI + Web API)</a:t>
            </a:r>
          </a:p>
          <a:p>
            <a:pPr marL="285750" indent="-285750">
              <a:buFont typeface="Arial" panose="020B0604020202020204" pitchFamily="34" charset="0"/>
              <a:buChar char="•"/>
            </a:pPr>
            <a:r>
              <a:rPr lang="en-US" dirty="0"/>
              <a:t>Extensible</a:t>
            </a:r>
          </a:p>
          <a:p>
            <a:pPr marL="285750" indent="-285750">
              <a:buFont typeface="Arial" panose="020B0604020202020204" pitchFamily="34" charset="0"/>
              <a:buChar char="•"/>
            </a:pPr>
            <a:r>
              <a:rPr lang="en-US" dirty="0"/>
              <a:t>Testable</a:t>
            </a:r>
          </a:p>
          <a:p>
            <a:pPr marL="285750" indent="-285750">
              <a:buFont typeface="Arial" panose="020B0604020202020204" pitchFamily="34" charset="0"/>
              <a:buChar char="•"/>
            </a:pPr>
            <a:endParaRPr lang="en-US" dirty="0"/>
          </a:p>
          <a:p>
            <a:r>
              <a:rPr lang="en-US" b="1" dirty="0"/>
              <a:t>Others</a:t>
            </a:r>
          </a:p>
          <a:p>
            <a:pPr marL="285750" indent="-285750">
              <a:buFont typeface="Arial" panose="020B0604020202020204" pitchFamily="34" charset="0"/>
              <a:buChar char="•"/>
            </a:pPr>
            <a:r>
              <a:rPr lang="en-US" dirty="0"/>
              <a:t>Entity Framework Core</a:t>
            </a:r>
          </a:p>
          <a:p>
            <a:pPr marL="285750" indent="-285750">
              <a:buFont typeface="Arial" panose="020B0604020202020204" pitchFamily="34" charset="0"/>
              <a:buChar char="•"/>
            </a:pPr>
            <a:r>
              <a:rPr lang="en-US" dirty="0"/>
              <a:t>ASP.NET Core Identity</a:t>
            </a:r>
          </a:p>
          <a:p>
            <a:pPr marL="285750" indent="-285750">
              <a:buFont typeface="Arial" panose="020B0604020202020204" pitchFamily="34" charset="0"/>
              <a:buChar char="•"/>
            </a:pPr>
            <a:r>
              <a:rPr lang="en-US" dirty="0"/>
              <a:t>IdentityServer4</a:t>
            </a:r>
          </a:p>
        </p:txBody>
      </p:sp>
    </p:spTree>
    <p:extLst>
      <p:ext uri="{BB962C8B-B14F-4D97-AF65-F5344CB8AC3E}">
        <p14:creationId xmlns:p14="http://schemas.microsoft.com/office/powerpoint/2010/main" val="20410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17177-5CA0-4902-9151-E3593039EB7A}"/>
              </a:ext>
            </a:extLst>
          </p:cNvPr>
          <p:cNvSpPr>
            <a:spLocks noGrp="1"/>
          </p:cNvSpPr>
          <p:nvPr>
            <p:ph type="title"/>
          </p:nvPr>
        </p:nvSpPr>
        <p:spPr/>
        <p:txBody>
          <a:bodyPr/>
          <a:lstStyle/>
          <a:p>
            <a:r>
              <a:rPr lang="en-US" dirty="0" err="1"/>
              <a:t>.Net</a:t>
            </a:r>
            <a:r>
              <a:rPr lang="en-US" dirty="0"/>
              <a:t> Standard Support</a:t>
            </a:r>
            <a:endParaRPr lang="tr-TR" dirty="0"/>
          </a:p>
        </p:txBody>
      </p:sp>
      <p:pic>
        <p:nvPicPr>
          <p:cNvPr id="4" name="Picture 3">
            <a:extLst>
              <a:ext uri="{FF2B5EF4-FFF2-40B4-BE49-F238E27FC236}">
                <a16:creationId xmlns:a16="http://schemas.microsoft.com/office/drawing/2014/main" id="{262483B7-EC15-49F6-9A24-9E1E73FAA3D8}"/>
              </a:ext>
            </a:extLst>
          </p:cNvPr>
          <p:cNvPicPr>
            <a:picLocks noChangeAspect="1"/>
          </p:cNvPicPr>
          <p:nvPr/>
        </p:nvPicPr>
        <p:blipFill>
          <a:blip r:embed="rId2"/>
          <a:stretch>
            <a:fillRect/>
          </a:stretch>
        </p:blipFill>
        <p:spPr>
          <a:xfrm>
            <a:off x="609599" y="1417637"/>
            <a:ext cx="6495875" cy="4400657"/>
          </a:xfrm>
          <a:prstGeom prst="rect">
            <a:avLst/>
          </a:prstGeom>
        </p:spPr>
      </p:pic>
    </p:spTree>
    <p:extLst>
      <p:ext uri="{BB962C8B-B14F-4D97-AF65-F5344CB8AC3E}">
        <p14:creationId xmlns:p14="http://schemas.microsoft.com/office/powerpoint/2010/main" val="327409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0BF765-D047-462A-B8D0-BACD37021C81}"/>
              </a:ext>
            </a:extLst>
          </p:cNvPr>
          <p:cNvSpPr>
            <a:spLocks noGrp="1"/>
          </p:cNvSpPr>
          <p:nvPr>
            <p:ph idx="1"/>
          </p:nvPr>
        </p:nvSpPr>
        <p:spPr/>
        <p:txBody>
          <a:bodyPr/>
          <a:lstStyle/>
          <a:p>
            <a:pPr marL="36576" indent="0">
              <a:buNone/>
            </a:pPr>
            <a:r>
              <a:rPr lang="en-US" sz="2800" dirty="0"/>
              <a:t>Runs on </a:t>
            </a:r>
            <a:r>
              <a:rPr lang="en-US" sz="2800" dirty="0" err="1"/>
              <a:t>.Net</a:t>
            </a:r>
            <a:r>
              <a:rPr lang="en-US" sz="2800" dirty="0"/>
              <a:t> Core 2.0 &amp; </a:t>
            </a:r>
            <a:r>
              <a:rPr lang="en-US" sz="2800" dirty="0" err="1"/>
              <a:t>.Net</a:t>
            </a:r>
            <a:r>
              <a:rPr lang="en-US" sz="2800" dirty="0"/>
              <a:t> Framework 4.6.1. (.netstandard2.0</a:t>
            </a:r>
            <a:r>
              <a:rPr lang="en-US" dirty="0"/>
              <a:t>)</a:t>
            </a:r>
          </a:p>
          <a:p>
            <a:endParaRPr lang="tr-TR" dirty="0"/>
          </a:p>
        </p:txBody>
      </p:sp>
      <p:sp>
        <p:nvSpPr>
          <p:cNvPr id="3" name="Title 2">
            <a:extLst>
              <a:ext uri="{FF2B5EF4-FFF2-40B4-BE49-F238E27FC236}">
                <a16:creationId xmlns:a16="http://schemas.microsoft.com/office/drawing/2014/main" id="{044DE560-B8BE-410F-82DB-D2D8DA114B5B}"/>
              </a:ext>
            </a:extLst>
          </p:cNvPr>
          <p:cNvSpPr>
            <a:spLocks noGrp="1"/>
          </p:cNvSpPr>
          <p:nvPr>
            <p:ph type="title"/>
          </p:nvPr>
        </p:nvSpPr>
        <p:spPr/>
        <p:txBody>
          <a:bodyPr/>
          <a:lstStyle/>
          <a:p>
            <a:r>
              <a:rPr lang="en-US" dirty="0"/>
              <a:t>ASP.NET Core</a:t>
            </a:r>
            <a:endParaRPr lang="tr-TR" dirty="0"/>
          </a:p>
        </p:txBody>
      </p:sp>
      <p:pic>
        <p:nvPicPr>
          <p:cNvPr id="5" name="Picture 4">
            <a:extLst>
              <a:ext uri="{FF2B5EF4-FFF2-40B4-BE49-F238E27FC236}">
                <a16:creationId xmlns:a16="http://schemas.microsoft.com/office/drawing/2014/main" id="{CE476422-19B3-4ED3-A473-E44B82340872}"/>
              </a:ext>
            </a:extLst>
          </p:cNvPr>
          <p:cNvPicPr>
            <a:picLocks noChangeAspect="1"/>
          </p:cNvPicPr>
          <p:nvPr/>
        </p:nvPicPr>
        <p:blipFill>
          <a:blip r:embed="rId2"/>
          <a:stretch>
            <a:fillRect/>
          </a:stretch>
        </p:blipFill>
        <p:spPr>
          <a:xfrm>
            <a:off x="763587" y="2213688"/>
            <a:ext cx="9648825" cy="3990975"/>
          </a:xfrm>
          <a:prstGeom prst="rect">
            <a:avLst/>
          </a:prstGeom>
        </p:spPr>
      </p:pic>
    </p:spTree>
    <p:extLst>
      <p:ext uri="{BB962C8B-B14F-4D97-AF65-F5344CB8AC3E}">
        <p14:creationId xmlns:p14="http://schemas.microsoft.com/office/powerpoint/2010/main" val="328318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BF1470-2C2E-462F-8CC8-26B250512425}"/>
              </a:ext>
            </a:extLst>
          </p:cNvPr>
          <p:cNvSpPr>
            <a:spLocks noGrp="1"/>
          </p:cNvSpPr>
          <p:nvPr>
            <p:ph idx="1"/>
          </p:nvPr>
        </p:nvSpPr>
        <p:spPr/>
        <p:txBody>
          <a:bodyPr>
            <a:normAutofit lnSpcReduction="10000"/>
          </a:bodyPr>
          <a:lstStyle/>
          <a:p>
            <a:pPr marL="36576" indent="0">
              <a:buNone/>
            </a:pPr>
            <a:r>
              <a:rPr lang="en-US" dirty="0"/>
              <a:t>Independent from ASP.NET Core!</a:t>
            </a:r>
          </a:p>
          <a:p>
            <a:r>
              <a:rPr lang="en-US" dirty="0"/>
              <a:t>Dependency Injection (and 3</a:t>
            </a:r>
            <a:r>
              <a:rPr lang="en-US" baseline="30000" dirty="0"/>
              <a:t>rd</a:t>
            </a:r>
            <a:r>
              <a:rPr lang="en-US" dirty="0"/>
              <a:t>-party adapters)</a:t>
            </a:r>
          </a:p>
          <a:p>
            <a:pPr lvl="1"/>
            <a:r>
              <a:rPr lang="en-US" sz="2200" dirty="0"/>
              <a:t>Castle Windsor: </a:t>
            </a:r>
            <a:r>
              <a:rPr lang="en-US" sz="2200" i="1" dirty="0"/>
              <a:t>https://github.com/volosoft/castle-windsor-ms-adapter</a:t>
            </a:r>
          </a:p>
          <a:p>
            <a:r>
              <a:rPr lang="en-US" dirty="0"/>
              <a:t>Configuration Management (</a:t>
            </a:r>
            <a:r>
              <a:rPr lang="en-US" dirty="0" err="1"/>
              <a:t>appsettings.json</a:t>
            </a:r>
            <a:r>
              <a:rPr lang="en-US" dirty="0"/>
              <a:t> and more)</a:t>
            </a:r>
          </a:p>
          <a:p>
            <a:r>
              <a:rPr lang="en-US" dirty="0"/>
              <a:t>Logging</a:t>
            </a:r>
          </a:p>
          <a:p>
            <a:r>
              <a:rPr lang="en-US" dirty="0"/>
              <a:t>Caching</a:t>
            </a:r>
          </a:p>
          <a:p>
            <a:r>
              <a:rPr lang="en-US" dirty="0"/>
              <a:t>Localization</a:t>
            </a:r>
          </a:p>
          <a:p>
            <a:r>
              <a:rPr lang="en-US" dirty="0"/>
              <a:t>User Secrets</a:t>
            </a:r>
          </a:p>
          <a:p>
            <a:r>
              <a:rPr lang="en-US" dirty="0" err="1"/>
              <a:t>Dotnet</a:t>
            </a:r>
            <a:r>
              <a:rPr lang="en-US" dirty="0"/>
              <a:t> CLI</a:t>
            </a:r>
            <a:endParaRPr lang="tr-TR" dirty="0"/>
          </a:p>
        </p:txBody>
      </p:sp>
      <p:sp>
        <p:nvSpPr>
          <p:cNvPr id="3" name="Title 2">
            <a:extLst>
              <a:ext uri="{FF2B5EF4-FFF2-40B4-BE49-F238E27FC236}">
                <a16:creationId xmlns:a16="http://schemas.microsoft.com/office/drawing/2014/main" id="{35BB5781-35EA-43EE-ABED-D9EBE151C927}"/>
              </a:ext>
            </a:extLst>
          </p:cNvPr>
          <p:cNvSpPr>
            <a:spLocks noGrp="1"/>
          </p:cNvSpPr>
          <p:nvPr>
            <p:ph type="title"/>
          </p:nvPr>
        </p:nvSpPr>
        <p:spPr/>
        <p:txBody>
          <a:bodyPr/>
          <a:lstStyle/>
          <a:p>
            <a:r>
              <a:rPr lang="en-US" dirty="0"/>
              <a:t>Microsoft.Extensions.* Libraries</a:t>
            </a:r>
            <a:endParaRPr lang="tr-TR" dirty="0"/>
          </a:p>
        </p:txBody>
      </p:sp>
    </p:spTree>
    <p:extLst>
      <p:ext uri="{BB962C8B-B14F-4D97-AF65-F5344CB8AC3E}">
        <p14:creationId xmlns:p14="http://schemas.microsoft.com/office/powerpoint/2010/main" val="21049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879</Words>
  <Application>Microsoft Office PowerPoint</Application>
  <PresentationFormat>Widescreen</PresentationFormat>
  <Paragraphs>180</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 2</vt:lpstr>
      <vt:lpstr>Return on investment of the recruiting process presentation</vt:lpstr>
      <vt:lpstr>ASP.NET Core &amp; EF Core INTRO, FEATURES &amp; HIGHLIGHTS </vt:lpstr>
      <vt:lpstr>Agenda</vt:lpstr>
      <vt:lpstr>About Me &amp; My Projects</vt:lpstr>
      <vt:lpstr>PowerPoint Presentation</vt:lpstr>
      <vt:lpstr>PowerPoint Presentation</vt:lpstr>
      <vt:lpstr>.Net Standard vs .Net Core vs .Net Framework</vt:lpstr>
      <vt:lpstr>.Net Standard Support</vt:lpstr>
      <vt:lpstr>ASP.NET Core</vt:lpstr>
      <vt:lpstr>Microsoft.Extensions.* Libraries</vt:lpstr>
      <vt:lpstr>ASP.NET Core Middleware Pipeline</vt:lpstr>
      <vt:lpstr>ASP.NET Core Simple Middleware</vt:lpstr>
      <vt:lpstr>ASP.NET Core Startup Class</vt:lpstr>
      <vt:lpstr>ASP.NET Core MVC Razor Pages</vt:lpstr>
      <vt:lpstr>ASP.NET Core MVC Razor Pages</vt:lpstr>
      <vt:lpstr>ASP.NET Core MVC Razor Pages</vt:lpstr>
      <vt:lpstr>ASP.NET Core MVC Razor Pages &gt; BindProperty</vt:lpstr>
      <vt:lpstr>ASP.NET Core MVC Razor Pages &gt; Other Features</vt:lpstr>
      <vt:lpstr>ASP.NET Core MVC Other v2.0 Features</vt:lpstr>
      <vt:lpstr>ASP.NET Core MVC Tag Helpers</vt:lpstr>
      <vt:lpstr>ASP.NET Core MVC View Components</vt:lpstr>
      <vt:lpstr>ASP.NET Core MVC Action Filters</vt:lpstr>
      <vt:lpstr>ASP.NET Core MVC Action Filters</vt:lpstr>
      <vt:lpstr>ASP.NET Core MVC Client Side Development</vt:lpstr>
      <vt:lpstr>ASP.NET Core Other frameworks / libraries</vt:lpstr>
      <vt:lpstr>Entity Framework Core</vt:lpstr>
      <vt:lpstr>Entity Framework Core Global Query Filters</vt:lpstr>
      <vt:lpstr>Entity Framework Core Other v2.0 features</vt:lpstr>
      <vt:lpstr>Entity Framework Core Other v2.0 features</vt:lpstr>
      <vt:lpstr>DEMO - Integration Testing </vt:lpstr>
      <vt:lpstr>Final Words &amp;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2017-11-06T08:21:41Z</dcterms:created>
  <dcterms:modified xsi:type="dcterms:W3CDTF">2017-11-07T18:19:56Z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