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28"/>
  </p:notesMasterIdLst>
  <p:handoutMasterIdLst>
    <p:handoutMasterId r:id="rId29"/>
  </p:handoutMasterIdLst>
  <p:sldIdLst>
    <p:sldId id="256" r:id="rId3"/>
    <p:sldId id="257" r:id="rId4"/>
    <p:sldId id="258" r:id="rId5"/>
    <p:sldId id="259" r:id="rId6"/>
    <p:sldId id="267" r:id="rId7"/>
    <p:sldId id="274" r:id="rId8"/>
    <p:sldId id="293" r:id="rId9"/>
    <p:sldId id="271" r:id="rId10"/>
    <p:sldId id="272" r:id="rId11"/>
    <p:sldId id="273" r:id="rId12"/>
    <p:sldId id="275" r:id="rId13"/>
    <p:sldId id="294" r:id="rId14"/>
    <p:sldId id="276" r:id="rId15"/>
    <p:sldId id="277" r:id="rId16"/>
    <p:sldId id="278" r:id="rId17"/>
    <p:sldId id="279" r:id="rId18"/>
    <p:sldId id="280" r:id="rId19"/>
    <p:sldId id="281" r:id="rId20"/>
    <p:sldId id="282" r:id="rId21"/>
    <p:sldId id="285" r:id="rId22"/>
    <p:sldId id="286" r:id="rId23"/>
    <p:sldId id="287" r:id="rId24"/>
    <p:sldId id="288"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autoAdjust="0"/>
  </p:normalViewPr>
  <p:slideViewPr>
    <p:cSldViewPr snapToGrid="0">
      <p:cViewPr varScale="1">
        <p:scale>
          <a:sx n="114" d="100"/>
          <a:sy n="114" d="100"/>
        </p:scale>
        <p:origin x="414" y="108"/>
      </p:cViewPr>
      <p:guideLst>
        <p:guide orient="horz" pos="2160"/>
        <p:guide pos="3840"/>
        <p:guide pos="6672"/>
        <p:guide orient="horz" pos="168"/>
        <p:guide pos="7056"/>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11/8/2017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11/8/2017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a:t>Click to edit Master title style</a:t>
            </a:r>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11/8/2017</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11/8/2017</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p:txBody>
          <a:bodyPr/>
          <a:lstStyle/>
          <a:p>
            <a:r>
              <a:rPr lang="en-US" dirty="0"/>
              <a:t>Halil İbrahim Kalkan</a:t>
            </a:r>
          </a:p>
        </p:txBody>
      </p:sp>
      <p:sp>
        <p:nvSpPr>
          <p:cNvPr id="2" name="Title 1"/>
          <p:cNvSpPr>
            <a:spLocks noGrp="1"/>
          </p:cNvSpPr>
          <p:nvPr>
            <p:ph type="ctrTitle"/>
          </p:nvPr>
        </p:nvSpPr>
        <p:spPr/>
        <p:txBody>
          <a:bodyPr/>
          <a:lstStyle/>
          <a:p>
            <a:r>
              <a:rPr lang="en-US" dirty="0"/>
              <a:t>ASP.NET Core &amp; EF Core</a:t>
            </a:r>
            <a:br>
              <a:rPr lang="en-US" dirty="0"/>
            </a:br>
            <a:r>
              <a:rPr lang="en-US" dirty="0"/>
              <a:t>INTRO &amp; HIGHLIGHTS</a:t>
            </a:r>
            <a:br>
              <a:rPr lang="en-US" dirty="0"/>
            </a:br>
            <a:endParaRPr lang="en-US" dirty="0"/>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B23BB-314F-49C7-B2BE-C8D65182C875}"/>
              </a:ext>
            </a:extLst>
          </p:cNvPr>
          <p:cNvSpPr>
            <a:spLocks noGrp="1"/>
          </p:cNvSpPr>
          <p:nvPr>
            <p:ph idx="1"/>
          </p:nvPr>
        </p:nvSpPr>
        <p:spPr>
          <a:xfrm>
            <a:off x="609599" y="1600201"/>
            <a:ext cx="5078137" cy="4674764"/>
          </a:xfrm>
        </p:spPr>
        <p:txBody>
          <a:bodyPr/>
          <a:lstStyle/>
          <a:p>
            <a:r>
              <a:rPr lang="en-US" dirty="0"/>
              <a:t>Register dependencies and configure options</a:t>
            </a:r>
          </a:p>
          <a:p>
            <a:r>
              <a:rPr lang="en-US" dirty="0"/>
              <a:t>Add </a:t>
            </a:r>
            <a:r>
              <a:rPr lang="en-US" dirty="0" err="1"/>
              <a:t>middlewares</a:t>
            </a:r>
            <a:r>
              <a:rPr lang="en-US" dirty="0"/>
              <a:t> (by order)</a:t>
            </a:r>
          </a:p>
          <a:p>
            <a:r>
              <a:rPr lang="en-US" dirty="0"/>
              <a:t>Initialize the application</a:t>
            </a:r>
          </a:p>
        </p:txBody>
      </p:sp>
      <p:sp>
        <p:nvSpPr>
          <p:cNvPr id="3" name="Title 2">
            <a:extLst>
              <a:ext uri="{FF2B5EF4-FFF2-40B4-BE49-F238E27FC236}">
                <a16:creationId xmlns:a16="http://schemas.microsoft.com/office/drawing/2014/main" id="{3F850B9D-1BF1-4945-ABB4-EF6721D5E1FB}"/>
              </a:ext>
            </a:extLst>
          </p:cNvPr>
          <p:cNvSpPr>
            <a:spLocks noGrp="1"/>
          </p:cNvSpPr>
          <p:nvPr>
            <p:ph type="title"/>
          </p:nvPr>
        </p:nvSpPr>
        <p:spPr/>
        <p:txBody>
          <a:bodyPr>
            <a:normAutofit fontScale="90000"/>
          </a:bodyPr>
          <a:lstStyle/>
          <a:p>
            <a:r>
              <a:rPr lang="en-US" dirty="0"/>
              <a:t>ASP.NET Core</a:t>
            </a:r>
            <a:br>
              <a:rPr lang="en-US" dirty="0"/>
            </a:br>
            <a:r>
              <a:rPr lang="en-US" sz="2700" dirty="0"/>
              <a:t>Startup Class</a:t>
            </a:r>
            <a:endParaRPr lang="tr-TR" sz="2700" dirty="0"/>
          </a:p>
        </p:txBody>
      </p:sp>
      <p:pic>
        <p:nvPicPr>
          <p:cNvPr id="5" name="Picture 4">
            <a:extLst>
              <a:ext uri="{FF2B5EF4-FFF2-40B4-BE49-F238E27FC236}">
                <a16:creationId xmlns:a16="http://schemas.microsoft.com/office/drawing/2014/main" id="{1C2C5BD3-FBD9-4282-A472-3EAA38F71C79}"/>
              </a:ext>
            </a:extLst>
          </p:cNvPr>
          <p:cNvPicPr>
            <a:picLocks noChangeAspect="1"/>
          </p:cNvPicPr>
          <p:nvPr/>
        </p:nvPicPr>
        <p:blipFill>
          <a:blip r:embed="rId2"/>
          <a:stretch>
            <a:fillRect/>
          </a:stretch>
        </p:blipFill>
        <p:spPr>
          <a:xfrm>
            <a:off x="6920918" y="48521"/>
            <a:ext cx="5208880" cy="6752853"/>
          </a:xfrm>
          <a:prstGeom prst="rect">
            <a:avLst/>
          </a:prstGeom>
        </p:spPr>
      </p:pic>
    </p:spTree>
    <p:extLst>
      <p:ext uri="{BB962C8B-B14F-4D97-AF65-F5344CB8AC3E}">
        <p14:creationId xmlns:p14="http://schemas.microsoft.com/office/powerpoint/2010/main" val="21960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C0B62C-FE91-4390-A1AF-355EE575DF26}"/>
              </a:ext>
            </a:extLst>
          </p:cNvPr>
          <p:cNvSpPr>
            <a:spLocks noGrp="1"/>
          </p:cNvSpPr>
          <p:nvPr>
            <p:ph idx="1"/>
          </p:nvPr>
        </p:nvSpPr>
        <p:spPr>
          <a:xfrm>
            <a:off x="609600" y="1600201"/>
            <a:ext cx="5170736" cy="4525963"/>
          </a:xfrm>
        </p:spPr>
        <p:txBody>
          <a:bodyPr>
            <a:normAutofit/>
          </a:bodyPr>
          <a:lstStyle/>
          <a:p>
            <a:r>
              <a:rPr lang="en-US" sz="2400" dirty="0"/>
              <a:t>No more MVC!</a:t>
            </a:r>
          </a:p>
          <a:p>
            <a:pPr lvl="1"/>
            <a:r>
              <a:rPr lang="en-US" sz="2000" dirty="0"/>
              <a:t>Razor Pages -&gt; UI </a:t>
            </a:r>
            <a:r>
              <a:rPr lang="en-US" sz="1600" dirty="0">
                <a:solidFill>
                  <a:schemeClr val="tx1">
                    <a:lumMod val="75000"/>
                  </a:schemeClr>
                </a:solidFill>
              </a:rPr>
              <a:t>(recommended &amp; default)</a:t>
            </a:r>
            <a:endParaRPr lang="en-US" sz="2000" dirty="0">
              <a:solidFill>
                <a:schemeClr val="tx1">
                  <a:lumMod val="75000"/>
                </a:schemeClr>
              </a:solidFill>
            </a:endParaRPr>
          </a:p>
          <a:p>
            <a:pPr lvl="1"/>
            <a:r>
              <a:rPr lang="en-US" sz="2000" dirty="0"/>
              <a:t>Controllers (without View) -&gt; (REST) API</a:t>
            </a:r>
          </a:p>
          <a:p>
            <a:r>
              <a:rPr lang="en-US" sz="2400" dirty="0"/>
              <a:t>New </a:t>
            </a:r>
            <a:r>
              <a:rPr lang="en-US" sz="2400" b="1" i="1" dirty="0"/>
              <a:t>Pages</a:t>
            </a:r>
            <a:r>
              <a:rPr lang="en-US" sz="2400" dirty="0"/>
              <a:t> folder </a:t>
            </a:r>
            <a:r>
              <a:rPr lang="en-US" sz="1600" dirty="0"/>
              <a:t>(and folder hierarchy)</a:t>
            </a:r>
          </a:p>
          <a:p>
            <a:r>
              <a:rPr lang="en-US" sz="2400" dirty="0"/>
              <a:t>Supports all razor features</a:t>
            </a:r>
          </a:p>
        </p:txBody>
      </p:sp>
      <p:sp>
        <p:nvSpPr>
          <p:cNvPr id="3" name="Title 2">
            <a:extLst>
              <a:ext uri="{FF2B5EF4-FFF2-40B4-BE49-F238E27FC236}">
                <a16:creationId xmlns:a16="http://schemas.microsoft.com/office/drawing/2014/main" id="{4F3E1690-A3F8-421F-999E-4A3CA112514C}"/>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sz="2700" dirty="0"/>
          </a:p>
        </p:txBody>
      </p:sp>
      <p:pic>
        <p:nvPicPr>
          <p:cNvPr id="4" name="Picture 3">
            <a:extLst>
              <a:ext uri="{FF2B5EF4-FFF2-40B4-BE49-F238E27FC236}">
                <a16:creationId xmlns:a16="http://schemas.microsoft.com/office/drawing/2014/main" id="{0C633C7F-5819-426D-8A27-17E58FF19E03}"/>
              </a:ext>
            </a:extLst>
          </p:cNvPr>
          <p:cNvPicPr>
            <a:picLocks noChangeAspect="1"/>
          </p:cNvPicPr>
          <p:nvPr/>
        </p:nvPicPr>
        <p:blipFill>
          <a:blip r:embed="rId2"/>
          <a:stretch>
            <a:fillRect/>
          </a:stretch>
        </p:blipFill>
        <p:spPr>
          <a:xfrm>
            <a:off x="6179350" y="1609593"/>
            <a:ext cx="5053733" cy="3977475"/>
          </a:xfrm>
          <a:prstGeom prst="rect">
            <a:avLst/>
          </a:prstGeom>
        </p:spPr>
      </p:pic>
    </p:spTree>
    <p:extLst>
      <p:ext uri="{BB962C8B-B14F-4D97-AF65-F5344CB8AC3E}">
        <p14:creationId xmlns:p14="http://schemas.microsoft.com/office/powerpoint/2010/main" val="30318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12900A-B5BA-47D0-A564-249AD97B821E}"/>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5138B75-4810-436D-97D4-F7897F18F101}"/>
              </a:ext>
            </a:extLst>
          </p:cNvPr>
          <p:cNvPicPr>
            <a:picLocks noChangeAspect="1"/>
          </p:cNvPicPr>
          <p:nvPr/>
        </p:nvPicPr>
        <p:blipFill>
          <a:blip r:embed="rId2"/>
          <a:stretch>
            <a:fillRect/>
          </a:stretch>
        </p:blipFill>
        <p:spPr>
          <a:xfrm>
            <a:off x="2983684" y="1207913"/>
            <a:ext cx="6174233" cy="5520058"/>
          </a:xfrm>
          <a:prstGeom prst="rect">
            <a:avLst/>
          </a:prstGeom>
        </p:spPr>
      </p:pic>
    </p:spTree>
    <p:extLst>
      <p:ext uri="{BB962C8B-B14F-4D97-AF65-F5344CB8AC3E}">
        <p14:creationId xmlns:p14="http://schemas.microsoft.com/office/powerpoint/2010/main" val="66649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1565C-EBFF-4F4B-90C4-78B9C97F8F41}"/>
              </a:ext>
            </a:extLst>
          </p:cNvPr>
          <p:cNvSpPr>
            <a:spLocks noGrp="1"/>
          </p:cNvSpPr>
          <p:nvPr>
            <p:ph idx="1"/>
          </p:nvPr>
        </p:nvSpPr>
        <p:spPr>
          <a:xfrm>
            <a:off x="609600" y="1600201"/>
            <a:ext cx="4314738" cy="4525963"/>
          </a:xfrm>
        </p:spPr>
        <p:txBody>
          <a:bodyPr>
            <a:normAutofit/>
          </a:bodyPr>
          <a:lstStyle/>
          <a:p>
            <a:r>
              <a:rPr lang="en-US" sz="2400" i="1" dirty="0"/>
              <a:t>New @page</a:t>
            </a:r>
            <a:r>
              <a:rPr lang="en-US" sz="2400" dirty="0"/>
              <a:t> directive</a:t>
            </a:r>
          </a:p>
        </p:txBody>
      </p:sp>
      <p:sp>
        <p:nvSpPr>
          <p:cNvPr id="3" name="Title 2">
            <a:extLst>
              <a:ext uri="{FF2B5EF4-FFF2-40B4-BE49-F238E27FC236}">
                <a16:creationId xmlns:a16="http://schemas.microsoft.com/office/drawing/2014/main" id="{8F0E8FD2-2959-471F-837E-C0AAFA77E4BA}"/>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Page (View)</a:t>
            </a:r>
            <a:endParaRPr lang="tr-TR" dirty="0"/>
          </a:p>
        </p:txBody>
      </p:sp>
      <p:pic>
        <p:nvPicPr>
          <p:cNvPr id="4" name="Picture 3">
            <a:extLst>
              <a:ext uri="{FF2B5EF4-FFF2-40B4-BE49-F238E27FC236}">
                <a16:creationId xmlns:a16="http://schemas.microsoft.com/office/drawing/2014/main" id="{C8875C7C-0113-487E-BFC5-75C1DF3661A6}"/>
              </a:ext>
            </a:extLst>
          </p:cNvPr>
          <p:cNvPicPr>
            <a:picLocks noChangeAspect="1"/>
          </p:cNvPicPr>
          <p:nvPr/>
        </p:nvPicPr>
        <p:blipFill>
          <a:blip r:embed="rId2"/>
          <a:stretch>
            <a:fillRect/>
          </a:stretch>
        </p:blipFill>
        <p:spPr>
          <a:xfrm>
            <a:off x="609600" y="2165758"/>
            <a:ext cx="8791611" cy="4417603"/>
          </a:xfrm>
          <a:prstGeom prst="rect">
            <a:avLst/>
          </a:prstGeom>
        </p:spPr>
      </p:pic>
    </p:spTree>
    <p:extLst>
      <p:ext uri="{BB962C8B-B14F-4D97-AF65-F5344CB8AC3E}">
        <p14:creationId xmlns:p14="http://schemas.microsoft.com/office/powerpoint/2010/main" val="308429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EC059-B8FA-453F-89F6-D9A7F31F49DE}"/>
              </a:ext>
            </a:extLst>
          </p:cNvPr>
          <p:cNvSpPr>
            <a:spLocks noGrp="1"/>
          </p:cNvSpPr>
          <p:nvPr>
            <p:ph idx="1"/>
          </p:nvPr>
        </p:nvSpPr>
        <p:spPr>
          <a:xfrm>
            <a:off x="609600" y="1600201"/>
            <a:ext cx="5153637" cy="4525963"/>
          </a:xfrm>
        </p:spPr>
        <p:txBody>
          <a:bodyPr>
            <a:normAutofit/>
          </a:bodyPr>
          <a:lstStyle/>
          <a:p>
            <a:r>
              <a:rPr lang="en-US" sz="2400" dirty="0"/>
              <a:t>Inherit </a:t>
            </a:r>
            <a:r>
              <a:rPr lang="en-US" sz="2400" i="1" dirty="0" err="1"/>
              <a:t>PageModel</a:t>
            </a:r>
            <a:r>
              <a:rPr lang="en-US" sz="2400" dirty="0"/>
              <a:t> (or declare [</a:t>
            </a:r>
            <a:r>
              <a:rPr lang="en-US" sz="2400" dirty="0" err="1"/>
              <a:t>PageModel</a:t>
            </a:r>
            <a:r>
              <a:rPr lang="en-US" sz="2400" dirty="0"/>
              <a:t>])</a:t>
            </a:r>
          </a:p>
          <a:p>
            <a:r>
              <a:rPr lang="en-US" sz="2400" i="1" dirty="0" err="1"/>
              <a:t>OnGetAsync</a:t>
            </a:r>
            <a:r>
              <a:rPr lang="en-US" sz="2400" dirty="0"/>
              <a:t> -&gt; HTTP GET</a:t>
            </a:r>
          </a:p>
          <a:p>
            <a:r>
              <a:rPr lang="en-US" sz="2400" i="1" dirty="0" err="1"/>
              <a:t>OnPostAsync</a:t>
            </a:r>
            <a:r>
              <a:rPr lang="en-US" sz="2400" dirty="0"/>
              <a:t> -&gt; HTTP POST</a:t>
            </a:r>
          </a:p>
          <a:p>
            <a:r>
              <a:rPr lang="en-US" sz="2400" dirty="0"/>
              <a:t>Public properties/methods are accessible from razor page (UI)</a:t>
            </a:r>
            <a:endParaRPr lang="tr-TR" sz="2400" dirty="0"/>
          </a:p>
        </p:txBody>
      </p:sp>
      <p:sp>
        <p:nvSpPr>
          <p:cNvPr id="3" name="Title 2">
            <a:extLst>
              <a:ext uri="{FF2B5EF4-FFF2-40B4-BE49-F238E27FC236}">
                <a16:creationId xmlns:a16="http://schemas.microsoft.com/office/drawing/2014/main" id="{9E02365E-2085-4AEE-8D59-059F5F9EBFA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E3AFD39-2DCD-42F0-9E49-4C27F0C4373F}"/>
              </a:ext>
            </a:extLst>
          </p:cNvPr>
          <p:cNvPicPr>
            <a:picLocks noChangeAspect="1"/>
          </p:cNvPicPr>
          <p:nvPr/>
        </p:nvPicPr>
        <p:blipFill>
          <a:blip r:embed="rId2"/>
          <a:stretch>
            <a:fillRect/>
          </a:stretch>
        </p:blipFill>
        <p:spPr>
          <a:xfrm>
            <a:off x="5131386" y="897622"/>
            <a:ext cx="6932160" cy="5847127"/>
          </a:xfrm>
          <a:prstGeom prst="rect">
            <a:avLst/>
          </a:prstGeom>
        </p:spPr>
      </p:pic>
    </p:spTree>
    <p:extLst>
      <p:ext uri="{BB962C8B-B14F-4D97-AF65-F5344CB8AC3E}">
        <p14:creationId xmlns:p14="http://schemas.microsoft.com/office/powerpoint/2010/main" val="4758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608BE-E355-422E-BAA7-5FF683A84079}"/>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a:t>
            </a:r>
            <a:r>
              <a:rPr lang="en-US" sz="2700" dirty="0" err="1"/>
              <a:t>BindProperty</a:t>
            </a:r>
            <a:endParaRPr lang="tr-TR" dirty="0"/>
          </a:p>
        </p:txBody>
      </p:sp>
      <p:pic>
        <p:nvPicPr>
          <p:cNvPr id="4" name="Picture 3">
            <a:extLst>
              <a:ext uri="{FF2B5EF4-FFF2-40B4-BE49-F238E27FC236}">
                <a16:creationId xmlns:a16="http://schemas.microsoft.com/office/drawing/2014/main" id="{DF5F5A12-DAC8-405F-9CCF-9D493A8510CD}"/>
              </a:ext>
            </a:extLst>
          </p:cNvPr>
          <p:cNvPicPr>
            <a:picLocks noChangeAspect="1"/>
          </p:cNvPicPr>
          <p:nvPr/>
        </p:nvPicPr>
        <p:blipFill>
          <a:blip r:embed="rId2"/>
          <a:stretch>
            <a:fillRect/>
          </a:stretch>
        </p:blipFill>
        <p:spPr>
          <a:xfrm>
            <a:off x="609599" y="1527102"/>
            <a:ext cx="4448961" cy="5192332"/>
          </a:xfrm>
          <a:prstGeom prst="rect">
            <a:avLst/>
          </a:prstGeom>
        </p:spPr>
      </p:pic>
      <p:pic>
        <p:nvPicPr>
          <p:cNvPr id="5" name="Picture 4">
            <a:extLst>
              <a:ext uri="{FF2B5EF4-FFF2-40B4-BE49-F238E27FC236}">
                <a16:creationId xmlns:a16="http://schemas.microsoft.com/office/drawing/2014/main" id="{F483BCAA-B62B-4953-B481-4323910572F4}"/>
              </a:ext>
            </a:extLst>
          </p:cNvPr>
          <p:cNvPicPr>
            <a:picLocks noChangeAspect="1"/>
          </p:cNvPicPr>
          <p:nvPr/>
        </p:nvPicPr>
        <p:blipFill>
          <a:blip r:embed="rId3"/>
          <a:stretch>
            <a:fillRect/>
          </a:stretch>
        </p:blipFill>
        <p:spPr>
          <a:xfrm>
            <a:off x="5236827" y="1527102"/>
            <a:ext cx="5974647" cy="4043188"/>
          </a:xfrm>
          <a:prstGeom prst="rect">
            <a:avLst/>
          </a:prstGeom>
        </p:spPr>
      </p:pic>
    </p:spTree>
    <p:extLst>
      <p:ext uri="{BB962C8B-B14F-4D97-AF65-F5344CB8AC3E}">
        <p14:creationId xmlns:p14="http://schemas.microsoft.com/office/powerpoint/2010/main" val="7560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6C72C-512B-4C10-ADD1-2B76E3A18B2C}"/>
              </a:ext>
            </a:extLst>
          </p:cNvPr>
          <p:cNvSpPr>
            <a:spLocks noGrp="1"/>
          </p:cNvSpPr>
          <p:nvPr>
            <p:ph idx="1"/>
          </p:nvPr>
        </p:nvSpPr>
        <p:spPr>
          <a:xfrm>
            <a:off x="609599" y="1600201"/>
            <a:ext cx="10472257" cy="4525963"/>
          </a:xfrm>
        </p:spPr>
        <p:txBody>
          <a:bodyPr>
            <a:normAutofit/>
          </a:bodyPr>
          <a:lstStyle/>
          <a:p>
            <a:r>
              <a:rPr lang="en-US" sz="2800" dirty="0"/>
              <a:t>Authorization</a:t>
            </a:r>
          </a:p>
          <a:p>
            <a:endParaRPr lang="en-US" sz="2800" dirty="0"/>
          </a:p>
          <a:p>
            <a:endParaRPr lang="en-US" sz="2800" dirty="0"/>
          </a:p>
          <a:p>
            <a:endParaRPr lang="en-US" sz="2800" dirty="0"/>
          </a:p>
          <a:p>
            <a:endParaRPr lang="en-US" sz="2800" dirty="0"/>
          </a:p>
          <a:p>
            <a:r>
              <a:rPr lang="en-US" sz="2800" dirty="0"/>
              <a:t>Missing features</a:t>
            </a:r>
          </a:p>
          <a:p>
            <a:pPr lvl="1"/>
            <a:r>
              <a:rPr lang="en-US" sz="2400" dirty="0"/>
              <a:t>Does not support Action Filters yet (planned for v2.1)</a:t>
            </a:r>
          </a:p>
          <a:p>
            <a:pPr lvl="1"/>
            <a:r>
              <a:rPr lang="en-US" sz="2400" dirty="0"/>
              <a:t>Does not handle Partial Views well</a:t>
            </a:r>
          </a:p>
          <a:p>
            <a:endParaRPr lang="tr-TR" dirty="0"/>
          </a:p>
        </p:txBody>
      </p:sp>
      <p:sp>
        <p:nvSpPr>
          <p:cNvPr id="3" name="Title 2">
            <a:extLst>
              <a:ext uri="{FF2B5EF4-FFF2-40B4-BE49-F238E27FC236}">
                <a16:creationId xmlns:a16="http://schemas.microsoft.com/office/drawing/2014/main" id="{6CB5EF2F-751F-4266-BFAD-AE5BAA90F17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Other Features</a:t>
            </a:r>
            <a:endParaRPr lang="tr-TR" dirty="0"/>
          </a:p>
        </p:txBody>
      </p:sp>
      <p:pic>
        <p:nvPicPr>
          <p:cNvPr id="4" name="Picture 3">
            <a:extLst>
              <a:ext uri="{FF2B5EF4-FFF2-40B4-BE49-F238E27FC236}">
                <a16:creationId xmlns:a16="http://schemas.microsoft.com/office/drawing/2014/main" id="{09EAC36E-22C9-446A-849C-EDDC2E1BCE1E}"/>
              </a:ext>
            </a:extLst>
          </p:cNvPr>
          <p:cNvPicPr>
            <a:picLocks noChangeAspect="1"/>
          </p:cNvPicPr>
          <p:nvPr/>
        </p:nvPicPr>
        <p:blipFill>
          <a:blip r:embed="rId2"/>
          <a:stretch>
            <a:fillRect/>
          </a:stretch>
        </p:blipFill>
        <p:spPr>
          <a:xfrm>
            <a:off x="1003227" y="2237370"/>
            <a:ext cx="4714598" cy="1831290"/>
          </a:xfrm>
          <a:prstGeom prst="rect">
            <a:avLst/>
          </a:prstGeom>
        </p:spPr>
      </p:pic>
    </p:spTree>
    <p:extLst>
      <p:ext uri="{BB962C8B-B14F-4D97-AF65-F5344CB8AC3E}">
        <p14:creationId xmlns:p14="http://schemas.microsoft.com/office/powerpoint/2010/main" val="19321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1B5F8-6849-4807-AE7C-371417FCC286}"/>
              </a:ext>
            </a:extLst>
          </p:cNvPr>
          <p:cNvSpPr>
            <a:spLocks noGrp="1"/>
          </p:cNvSpPr>
          <p:nvPr>
            <p:ph idx="1"/>
          </p:nvPr>
        </p:nvSpPr>
        <p:spPr/>
        <p:txBody>
          <a:bodyPr/>
          <a:lstStyle/>
          <a:p>
            <a:r>
              <a:rPr lang="en-US" dirty="0"/>
              <a:t>New </a:t>
            </a:r>
            <a:r>
              <a:rPr lang="en-US" i="1" dirty="0" err="1"/>
              <a:t>Microsoft.AspNetCore.All</a:t>
            </a:r>
            <a:r>
              <a:rPr lang="en-US" dirty="0"/>
              <a:t> package</a:t>
            </a:r>
          </a:p>
          <a:p>
            <a:r>
              <a:rPr lang="en-US" dirty="0"/>
              <a:t>Automatic page &amp; view compilation on publish (default)</a:t>
            </a:r>
          </a:p>
          <a:p>
            <a:r>
              <a:rPr lang="en-US" sz="3200" dirty="0" err="1"/>
              <a:t>TempData</a:t>
            </a:r>
            <a:r>
              <a:rPr lang="en-US" sz="3200" dirty="0"/>
              <a:t> (share data between requests! Uses Cookie by default)</a:t>
            </a:r>
          </a:p>
          <a:p>
            <a:r>
              <a:rPr lang="en-US" dirty="0"/>
              <a:t>Unified Authentication Middleware</a:t>
            </a:r>
          </a:p>
        </p:txBody>
      </p:sp>
      <p:sp>
        <p:nvSpPr>
          <p:cNvPr id="3" name="Title 2">
            <a:extLst>
              <a:ext uri="{FF2B5EF4-FFF2-40B4-BE49-F238E27FC236}">
                <a16:creationId xmlns:a16="http://schemas.microsoft.com/office/drawing/2014/main" id="{A6DB176A-4CB8-4A39-AB59-F8D3414060E1}"/>
              </a:ext>
            </a:extLst>
          </p:cNvPr>
          <p:cNvSpPr>
            <a:spLocks noGrp="1"/>
          </p:cNvSpPr>
          <p:nvPr>
            <p:ph type="title"/>
          </p:nvPr>
        </p:nvSpPr>
        <p:spPr/>
        <p:txBody>
          <a:bodyPr>
            <a:normAutofit fontScale="90000"/>
          </a:bodyPr>
          <a:lstStyle/>
          <a:p>
            <a:r>
              <a:rPr lang="en-US" dirty="0"/>
              <a:t>ASP.NET Core MVC</a:t>
            </a:r>
            <a:br>
              <a:rPr lang="en-US" dirty="0"/>
            </a:br>
            <a:r>
              <a:rPr lang="en-US" sz="2700" dirty="0"/>
              <a:t>Other v2.0 Changes</a:t>
            </a:r>
            <a:endParaRPr lang="tr-TR" sz="2700" dirty="0"/>
          </a:p>
        </p:txBody>
      </p:sp>
    </p:spTree>
    <p:extLst>
      <p:ext uri="{BB962C8B-B14F-4D97-AF65-F5344CB8AC3E}">
        <p14:creationId xmlns:p14="http://schemas.microsoft.com/office/powerpoint/2010/main" val="28950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E1E426-6037-42E7-BEBB-BA61F8FDA996}"/>
              </a:ext>
            </a:extLst>
          </p:cNvPr>
          <p:cNvSpPr>
            <a:spLocks noGrp="1"/>
          </p:cNvSpPr>
          <p:nvPr>
            <p:ph idx="1"/>
          </p:nvPr>
        </p:nvSpPr>
        <p:spPr>
          <a:xfrm>
            <a:off x="609601" y="1600201"/>
            <a:ext cx="4046290" cy="4525963"/>
          </a:xfrm>
        </p:spPr>
        <p:txBody>
          <a:bodyPr>
            <a:normAutofit/>
          </a:bodyPr>
          <a:lstStyle/>
          <a:p>
            <a:r>
              <a:rPr lang="en-US" sz="2800" dirty="0"/>
              <a:t>Define new tags, attributes</a:t>
            </a:r>
          </a:p>
          <a:p>
            <a:r>
              <a:rPr lang="en-US" sz="2800" dirty="0"/>
              <a:t>Manipulate rendering of HTML elements</a:t>
            </a:r>
          </a:p>
          <a:p>
            <a:r>
              <a:rPr lang="en-US" sz="2800" dirty="0"/>
              <a:t>Remove elements from output conditionally</a:t>
            </a:r>
          </a:p>
          <a:p>
            <a:r>
              <a:rPr lang="en-US" sz="2800" dirty="0"/>
              <a:t>Add surrounding/inner elements</a:t>
            </a:r>
          </a:p>
          <a:p>
            <a:endParaRPr lang="tr-TR" sz="2000" dirty="0"/>
          </a:p>
        </p:txBody>
      </p:sp>
      <p:sp>
        <p:nvSpPr>
          <p:cNvPr id="3" name="Title 2">
            <a:extLst>
              <a:ext uri="{FF2B5EF4-FFF2-40B4-BE49-F238E27FC236}">
                <a16:creationId xmlns:a16="http://schemas.microsoft.com/office/drawing/2014/main" id="{959164EC-8F24-46F4-9F01-6D04007203DC}"/>
              </a:ext>
            </a:extLst>
          </p:cNvPr>
          <p:cNvSpPr>
            <a:spLocks noGrp="1"/>
          </p:cNvSpPr>
          <p:nvPr>
            <p:ph type="title"/>
          </p:nvPr>
        </p:nvSpPr>
        <p:spPr/>
        <p:txBody>
          <a:bodyPr>
            <a:normAutofit fontScale="90000"/>
          </a:bodyPr>
          <a:lstStyle/>
          <a:p>
            <a:r>
              <a:rPr lang="en-US" dirty="0"/>
              <a:t>ASP.NET Core MVC</a:t>
            </a:r>
            <a:br>
              <a:rPr lang="en-US" dirty="0"/>
            </a:br>
            <a:r>
              <a:rPr lang="en-US" sz="2700" dirty="0"/>
              <a:t>Tag Helpers</a:t>
            </a:r>
            <a:endParaRPr lang="tr-TR" sz="2700" dirty="0"/>
          </a:p>
        </p:txBody>
      </p:sp>
      <p:pic>
        <p:nvPicPr>
          <p:cNvPr id="5" name="Picture 4">
            <a:extLst>
              <a:ext uri="{FF2B5EF4-FFF2-40B4-BE49-F238E27FC236}">
                <a16:creationId xmlns:a16="http://schemas.microsoft.com/office/drawing/2014/main" id="{927CD9CD-903C-49A9-AAEF-B81FB55901A2}"/>
              </a:ext>
            </a:extLst>
          </p:cNvPr>
          <p:cNvPicPr>
            <a:picLocks noChangeAspect="1"/>
          </p:cNvPicPr>
          <p:nvPr/>
        </p:nvPicPr>
        <p:blipFill>
          <a:blip r:embed="rId2"/>
          <a:stretch>
            <a:fillRect/>
          </a:stretch>
        </p:blipFill>
        <p:spPr>
          <a:xfrm>
            <a:off x="4789886" y="2897435"/>
            <a:ext cx="7246745" cy="3444641"/>
          </a:xfrm>
          <a:prstGeom prst="rect">
            <a:avLst/>
          </a:prstGeom>
        </p:spPr>
      </p:pic>
      <p:pic>
        <p:nvPicPr>
          <p:cNvPr id="6" name="Picture 5">
            <a:extLst>
              <a:ext uri="{FF2B5EF4-FFF2-40B4-BE49-F238E27FC236}">
                <a16:creationId xmlns:a16="http://schemas.microsoft.com/office/drawing/2014/main" id="{E1F3CBF5-9D02-4FCA-97A6-D0EC5D78F419}"/>
              </a:ext>
            </a:extLst>
          </p:cNvPr>
          <p:cNvPicPr>
            <a:picLocks noChangeAspect="1"/>
          </p:cNvPicPr>
          <p:nvPr/>
        </p:nvPicPr>
        <p:blipFill>
          <a:blip r:embed="rId3"/>
          <a:stretch>
            <a:fillRect/>
          </a:stretch>
        </p:blipFill>
        <p:spPr>
          <a:xfrm>
            <a:off x="4789886" y="2081213"/>
            <a:ext cx="4124325" cy="647700"/>
          </a:xfrm>
          <a:prstGeom prst="rect">
            <a:avLst/>
          </a:prstGeom>
        </p:spPr>
      </p:pic>
      <p:pic>
        <p:nvPicPr>
          <p:cNvPr id="7" name="Picture 6">
            <a:extLst>
              <a:ext uri="{FF2B5EF4-FFF2-40B4-BE49-F238E27FC236}">
                <a16:creationId xmlns:a16="http://schemas.microsoft.com/office/drawing/2014/main" id="{2F8A875C-84EF-461F-9B63-173E31560060}"/>
              </a:ext>
            </a:extLst>
          </p:cNvPr>
          <p:cNvPicPr>
            <a:picLocks noChangeAspect="1"/>
          </p:cNvPicPr>
          <p:nvPr/>
        </p:nvPicPr>
        <p:blipFill>
          <a:blip r:embed="rId4"/>
          <a:stretch>
            <a:fillRect/>
          </a:stretch>
        </p:blipFill>
        <p:spPr>
          <a:xfrm>
            <a:off x="4789886" y="1600201"/>
            <a:ext cx="3377857" cy="312489"/>
          </a:xfrm>
          <a:prstGeom prst="rect">
            <a:avLst/>
          </a:prstGeom>
        </p:spPr>
      </p:pic>
    </p:spTree>
    <p:extLst>
      <p:ext uri="{BB962C8B-B14F-4D97-AF65-F5344CB8AC3E}">
        <p14:creationId xmlns:p14="http://schemas.microsoft.com/office/powerpoint/2010/main" val="4597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89C018-4C74-4334-BBCD-048E0672264C}"/>
              </a:ext>
            </a:extLst>
          </p:cNvPr>
          <p:cNvSpPr>
            <a:spLocks noGrp="1"/>
          </p:cNvSpPr>
          <p:nvPr>
            <p:ph idx="1"/>
          </p:nvPr>
        </p:nvSpPr>
        <p:spPr>
          <a:xfrm>
            <a:off x="609600" y="1600201"/>
            <a:ext cx="4834855" cy="4525963"/>
          </a:xfrm>
        </p:spPr>
        <p:txBody>
          <a:bodyPr>
            <a:normAutofit/>
          </a:bodyPr>
          <a:lstStyle/>
          <a:p>
            <a:r>
              <a:rPr lang="en-US" sz="2000" i="1" dirty="0"/>
              <a:t>Child Actions</a:t>
            </a:r>
            <a:r>
              <a:rPr lang="en-US" sz="2000" dirty="0"/>
              <a:t> removed</a:t>
            </a:r>
          </a:p>
          <a:p>
            <a:r>
              <a:rPr lang="en-US" sz="2000" dirty="0"/>
              <a:t>Introduced </a:t>
            </a:r>
            <a:r>
              <a:rPr lang="en-US" sz="2000" i="1" dirty="0"/>
              <a:t>View Components</a:t>
            </a:r>
          </a:p>
          <a:p>
            <a:r>
              <a:rPr lang="en-US" sz="2000" dirty="0"/>
              <a:t>Similar to partial views with it’s own action</a:t>
            </a:r>
          </a:p>
          <a:p>
            <a:r>
              <a:rPr lang="en-US" sz="2000" dirty="0"/>
              <a:t>Can be used like tag helpers (with </a:t>
            </a:r>
            <a:r>
              <a:rPr lang="en-US" sz="2000" dirty="0" err="1"/>
              <a:t>vc</a:t>
            </a:r>
            <a:r>
              <a:rPr lang="en-US" sz="2000" dirty="0"/>
              <a:t>: prefix) or with </a:t>
            </a:r>
            <a:r>
              <a:rPr lang="en-US" sz="2000" dirty="0" err="1"/>
              <a:t>Component.Invoke</a:t>
            </a:r>
            <a:r>
              <a:rPr lang="en-US" sz="2000" dirty="0"/>
              <a:t> method</a:t>
            </a:r>
            <a:endParaRPr lang="tr-TR" sz="2000" dirty="0"/>
          </a:p>
        </p:txBody>
      </p:sp>
      <p:sp>
        <p:nvSpPr>
          <p:cNvPr id="3" name="Title 2">
            <a:extLst>
              <a:ext uri="{FF2B5EF4-FFF2-40B4-BE49-F238E27FC236}">
                <a16:creationId xmlns:a16="http://schemas.microsoft.com/office/drawing/2014/main" id="{C46CA86E-31BD-4054-B20F-A025894CC619}"/>
              </a:ext>
            </a:extLst>
          </p:cNvPr>
          <p:cNvSpPr>
            <a:spLocks noGrp="1"/>
          </p:cNvSpPr>
          <p:nvPr>
            <p:ph type="title"/>
          </p:nvPr>
        </p:nvSpPr>
        <p:spPr/>
        <p:txBody>
          <a:bodyPr>
            <a:normAutofit fontScale="90000"/>
          </a:bodyPr>
          <a:lstStyle/>
          <a:p>
            <a:r>
              <a:rPr lang="en-US" dirty="0"/>
              <a:t>ASP.NET Core MVC</a:t>
            </a:r>
            <a:br>
              <a:rPr lang="en-US" dirty="0"/>
            </a:br>
            <a:r>
              <a:rPr lang="en-US" sz="2700" dirty="0"/>
              <a:t>View Components</a:t>
            </a:r>
            <a:endParaRPr lang="tr-TR" dirty="0"/>
          </a:p>
        </p:txBody>
      </p:sp>
      <p:pic>
        <p:nvPicPr>
          <p:cNvPr id="4" name="Picture 3">
            <a:extLst>
              <a:ext uri="{FF2B5EF4-FFF2-40B4-BE49-F238E27FC236}">
                <a16:creationId xmlns:a16="http://schemas.microsoft.com/office/drawing/2014/main" id="{92686F0A-34D7-4181-8A04-246FAA0C79C8}"/>
              </a:ext>
            </a:extLst>
          </p:cNvPr>
          <p:cNvPicPr>
            <a:picLocks noChangeAspect="1"/>
          </p:cNvPicPr>
          <p:nvPr/>
        </p:nvPicPr>
        <p:blipFill>
          <a:blip r:embed="rId2"/>
          <a:stretch>
            <a:fillRect/>
          </a:stretch>
        </p:blipFill>
        <p:spPr>
          <a:xfrm>
            <a:off x="6380482" y="1729531"/>
            <a:ext cx="2333625" cy="1066800"/>
          </a:xfrm>
          <a:prstGeom prst="rect">
            <a:avLst/>
          </a:prstGeom>
        </p:spPr>
      </p:pic>
      <p:pic>
        <p:nvPicPr>
          <p:cNvPr id="5" name="Picture 4">
            <a:extLst>
              <a:ext uri="{FF2B5EF4-FFF2-40B4-BE49-F238E27FC236}">
                <a16:creationId xmlns:a16="http://schemas.microsoft.com/office/drawing/2014/main" id="{2D5F50F0-8F77-475D-BE75-2F73C81D1CDA}"/>
              </a:ext>
            </a:extLst>
          </p:cNvPr>
          <p:cNvPicPr>
            <a:picLocks noChangeAspect="1"/>
          </p:cNvPicPr>
          <p:nvPr/>
        </p:nvPicPr>
        <p:blipFill>
          <a:blip r:embed="rId3"/>
          <a:stretch>
            <a:fillRect/>
          </a:stretch>
        </p:blipFill>
        <p:spPr>
          <a:xfrm>
            <a:off x="6380482" y="4173768"/>
            <a:ext cx="1619250" cy="314325"/>
          </a:xfrm>
          <a:prstGeom prst="rect">
            <a:avLst/>
          </a:prstGeom>
        </p:spPr>
      </p:pic>
      <p:pic>
        <p:nvPicPr>
          <p:cNvPr id="6" name="Picture 5">
            <a:extLst>
              <a:ext uri="{FF2B5EF4-FFF2-40B4-BE49-F238E27FC236}">
                <a16:creationId xmlns:a16="http://schemas.microsoft.com/office/drawing/2014/main" id="{3D90F8C1-8F9D-4FD9-AFB7-5CE600FCF33E}"/>
              </a:ext>
            </a:extLst>
          </p:cNvPr>
          <p:cNvPicPr>
            <a:picLocks noChangeAspect="1"/>
          </p:cNvPicPr>
          <p:nvPr/>
        </p:nvPicPr>
        <p:blipFill>
          <a:blip r:embed="rId4"/>
          <a:stretch>
            <a:fillRect/>
          </a:stretch>
        </p:blipFill>
        <p:spPr>
          <a:xfrm>
            <a:off x="6380482" y="2908787"/>
            <a:ext cx="3886200" cy="1152525"/>
          </a:xfrm>
          <a:prstGeom prst="rect">
            <a:avLst/>
          </a:prstGeom>
        </p:spPr>
      </p:pic>
      <p:pic>
        <p:nvPicPr>
          <p:cNvPr id="7" name="Picture 6">
            <a:extLst>
              <a:ext uri="{FF2B5EF4-FFF2-40B4-BE49-F238E27FC236}">
                <a16:creationId xmlns:a16="http://schemas.microsoft.com/office/drawing/2014/main" id="{60FB5E41-DD40-47C1-846D-AD6A1E97EBBF}"/>
              </a:ext>
            </a:extLst>
          </p:cNvPr>
          <p:cNvPicPr>
            <a:picLocks noChangeAspect="1"/>
          </p:cNvPicPr>
          <p:nvPr/>
        </p:nvPicPr>
        <p:blipFill>
          <a:blip r:embed="rId5"/>
          <a:stretch>
            <a:fillRect/>
          </a:stretch>
        </p:blipFill>
        <p:spPr>
          <a:xfrm>
            <a:off x="6380482" y="4600549"/>
            <a:ext cx="3943350" cy="276225"/>
          </a:xfrm>
          <a:prstGeom prst="rect">
            <a:avLst/>
          </a:prstGeom>
        </p:spPr>
      </p:pic>
    </p:spTree>
    <p:extLst>
      <p:ext uri="{BB962C8B-B14F-4D97-AF65-F5344CB8AC3E}">
        <p14:creationId xmlns:p14="http://schemas.microsoft.com/office/powerpoint/2010/main" val="144265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About Me &amp; My Projects</a:t>
            </a:r>
          </a:p>
          <a:p>
            <a:r>
              <a:rPr lang="en-US" dirty="0" err="1"/>
              <a:t>.Net</a:t>
            </a:r>
            <a:r>
              <a:rPr lang="en-US" dirty="0"/>
              <a:t> Standard vs </a:t>
            </a:r>
            <a:r>
              <a:rPr lang="en-US" dirty="0" err="1"/>
              <a:t>.Net</a:t>
            </a:r>
            <a:r>
              <a:rPr lang="en-US" dirty="0"/>
              <a:t> Core vs </a:t>
            </a:r>
            <a:r>
              <a:rPr lang="en-US" dirty="0" err="1"/>
              <a:t>.Net</a:t>
            </a:r>
            <a:r>
              <a:rPr lang="en-US" dirty="0"/>
              <a:t> Framework</a:t>
            </a:r>
          </a:p>
          <a:p>
            <a:r>
              <a:rPr lang="en-US" dirty="0"/>
              <a:t>ASP.NET Core MVC</a:t>
            </a:r>
          </a:p>
          <a:p>
            <a:r>
              <a:rPr lang="en-US" dirty="0"/>
              <a:t>Entity Framework Core</a:t>
            </a:r>
          </a:p>
          <a:p>
            <a:r>
              <a:rPr lang="en-US" dirty="0"/>
              <a:t>Demo: Integration Testing</a:t>
            </a:r>
          </a:p>
          <a:p>
            <a:r>
              <a:rPr lang="en-US" dirty="0"/>
              <a:t>Final Words &amp; Decisions</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5226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BD4F3-517D-4A1B-A5FC-A554A0C0E7C6}"/>
              </a:ext>
            </a:extLst>
          </p:cNvPr>
          <p:cNvSpPr>
            <a:spLocks noGrp="1"/>
          </p:cNvSpPr>
          <p:nvPr>
            <p:ph idx="1"/>
          </p:nvPr>
        </p:nvSpPr>
        <p:spPr/>
        <p:txBody>
          <a:bodyPr/>
          <a:lstStyle/>
          <a:p>
            <a:r>
              <a:rPr lang="en-US" dirty="0"/>
              <a:t>Client-side package management..?</a:t>
            </a:r>
          </a:p>
          <a:p>
            <a:pPr lvl="1"/>
            <a:r>
              <a:rPr lang="en-US" dirty="0" err="1"/>
              <a:t>Npm</a:t>
            </a:r>
            <a:r>
              <a:rPr lang="en-US" dirty="0"/>
              <a:t> or Bower (deprecated)</a:t>
            </a:r>
          </a:p>
          <a:p>
            <a:r>
              <a:rPr lang="en-US" dirty="0"/>
              <a:t>Bundling, </a:t>
            </a:r>
            <a:r>
              <a:rPr lang="en-US" dirty="0" err="1"/>
              <a:t>Minification</a:t>
            </a:r>
            <a:r>
              <a:rPr lang="en-US" dirty="0"/>
              <a:t>..?</a:t>
            </a:r>
          </a:p>
          <a:p>
            <a:pPr lvl="1"/>
            <a:r>
              <a:rPr lang="en-US" dirty="0"/>
              <a:t>Bundler &amp; </a:t>
            </a:r>
            <a:r>
              <a:rPr lang="en-US" dirty="0" err="1"/>
              <a:t>Minifier</a:t>
            </a:r>
            <a:r>
              <a:rPr lang="en-US" dirty="0"/>
              <a:t> Visual Studio Extension</a:t>
            </a:r>
          </a:p>
          <a:p>
            <a:pPr lvl="1"/>
            <a:r>
              <a:rPr lang="en-US" dirty="0"/>
              <a:t>Web Compiler Visual Studio Extension</a:t>
            </a:r>
          </a:p>
          <a:p>
            <a:pPr lvl="1"/>
            <a:r>
              <a:rPr lang="en-US" dirty="0"/>
              <a:t>Gulp/Grunt</a:t>
            </a:r>
          </a:p>
        </p:txBody>
      </p:sp>
      <p:sp>
        <p:nvSpPr>
          <p:cNvPr id="3" name="Title 2">
            <a:extLst>
              <a:ext uri="{FF2B5EF4-FFF2-40B4-BE49-F238E27FC236}">
                <a16:creationId xmlns:a16="http://schemas.microsoft.com/office/drawing/2014/main" id="{EC3E9A98-DDFB-4F8C-8C0F-F152F753F042}"/>
              </a:ext>
            </a:extLst>
          </p:cNvPr>
          <p:cNvSpPr>
            <a:spLocks noGrp="1"/>
          </p:cNvSpPr>
          <p:nvPr>
            <p:ph type="title"/>
          </p:nvPr>
        </p:nvSpPr>
        <p:spPr/>
        <p:txBody>
          <a:bodyPr>
            <a:normAutofit fontScale="90000"/>
          </a:bodyPr>
          <a:lstStyle/>
          <a:p>
            <a:r>
              <a:rPr lang="en-US" dirty="0"/>
              <a:t>ASP.NET Core MVC</a:t>
            </a:r>
            <a:br>
              <a:rPr lang="en-US" dirty="0"/>
            </a:br>
            <a:r>
              <a:rPr lang="en-US" sz="2700" dirty="0"/>
              <a:t>Client Side Development</a:t>
            </a:r>
            <a:endParaRPr lang="tr-TR" sz="2700" dirty="0"/>
          </a:p>
        </p:txBody>
      </p:sp>
    </p:spTree>
    <p:extLst>
      <p:ext uri="{BB962C8B-B14F-4D97-AF65-F5344CB8AC3E}">
        <p14:creationId xmlns:p14="http://schemas.microsoft.com/office/powerpoint/2010/main" val="24390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0481E-BEA4-420C-B9BA-9BC91B138D29}"/>
              </a:ext>
            </a:extLst>
          </p:cNvPr>
          <p:cNvSpPr>
            <a:spLocks noGrp="1"/>
          </p:cNvSpPr>
          <p:nvPr>
            <p:ph idx="1"/>
          </p:nvPr>
        </p:nvSpPr>
        <p:spPr/>
        <p:txBody>
          <a:bodyPr>
            <a:normAutofit fontScale="92500" lnSpcReduction="10000"/>
          </a:bodyPr>
          <a:lstStyle/>
          <a:p>
            <a:r>
              <a:rPr lang="en-US" dirty="0"/>
              <a:t>Developed from scratch, optimized for cloud!</a:t>
            </a:r>
          </a:p>
          <a:p>
            <a:r>
              <a:rPr lang="en-US" dirty="0"/>
              <a:t>Compared to EF 6.x</a:t>
            </a:r>
          </a:p>
          <a:p>
            <a:pPr lvl="1"/>
            <a:r>
              <a:rPr lang="en-US" dirty="0"/>
              <a:t>Lightweight, better performance</a:t>
            </a:r>
          </a:p>
          <a:p>
            <a:pPr lvl="1"/>
            <a:r>
              <a:rPr lang="en-US" dirty="0"/>
              <a:t>Cleaner SQL output</a:t>
            </a:r>
          </a:p>
          <a:p>
            <a:pPr lvl="1"/>
            <a:r>
              <a:rPr lang="en-US" dirty="0"/>
              <a:t>Better testability (supports in-memory database out of the box)</a:t>
            </a:r>
          </a:p>
          <a:p>
            <a:pPr lvl="1"/>
            <a:r>
              <a:rPr lang="en-US" dirty="0"/>
              <a:t>Missing features</a:t>
            </a:r>
          </a:p>
          <a:p>
            <a:pPr lvl="2"/>
            <a:r>
              <a:rPr lang="en-US" dirty="0"/>
              <a:t>Lazy load (instead, use explicit load)</a:t>
            </a:r>
          </a:p>
          <a:p>
            <a:pPr lvl="2"/>
            <a:r>
              <a:rPr lang="en-US" dirty="0"/>
              <a:t>Database first (probably will never support)</a:t>
            </a:r>
          </a:p>
          <a:p>
            <a:pPr lvl="2"/>
            <a:r>
              <a:rPr lang="en-US" dirty="0"/>
              <a:t>Seed data</a:t>
            </a:r>
          </a:p>
          <a:p>
            <a:pPr lvl="2"/>
            <a:r>
              <a:rPr lang="en-US" dirty="0"/>
              <a:t>TPT &amp; TPC inheritance</a:t>
            </a:r>
          </a:p>
          <a:p>
            <a:pPr lvl="2"/>
            <a:r>
              <a:rPr lang="en-US" dirty="0"/>
              <a:t>Lifecycle hooks/events</a:t>
            </a:r>
          </a:p>
        </p:txBody>
      </p:sp>
      <p:sp>
        <p:nvSpPr>
          <p:cNvPr id="3" name="Title 2">
            <a:extLst>
              <a:ext uri="{FF2B5EF4-FFF2-40B4-BE49-F238E27FC236}">
                <a16:creationId xmlns:a16="http://schemas.microsoft.com/office/drawing/2014/main" id="{2A8A26FB-F789-4329-B715-1142ADA7FD14}"/>
              </a:ext>
            </a:extLst>
          </p:cNvPr>
          <p:cNvSpPr>
            <a:spLocks noGrp="1"/>
          </p:cNvSpPr>
          <p:nvPr>
            <p:ph type="title"/>
          </p:nvPr>
        </p:nvSpPr>
        <p:spPr/>
        <p:txBody>
          <a:bodyPr/>
          <a:lstStyle/>
          <a:p>
            <a:r>
              <a:rPr lang="en-US" dirty="0"/>
              <a:t>Entity Framework Core</a:t>
            </a:r>
            <a:endParaRPr lang="tr-TR" dirty="0"/>
          </a:p>
        </p:txBody>
      </p:sp>
    </p:spTree>
    <p:extLst>
      <p:ext uri="{BB962C8B-B14F-4D97-AF65-F5344CB8AC3E}">
        <p14:creationId xmlns:p14="http://schemas.microsoft.com/office/powerpoint/2010/main" val="34983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4ED5-EE58-49EB-AD91-2955EA46A6C3}"/>
              </a:ext>
            </a:extLst>
          </p:cNvPr>
          <p:cNvSpPr>
            <a:spLocks noGrp="1"/>
          </p:cNvSpPr>
          <p:nvPr>
            <p:ph type="title"/>
          </p:nvPr>
        </p:nvSpPr>
        <p:spPr/>
        <p:txBody>
          <a:bodyPr>
            <a:normAutofit fontScale="90000"/>
          </a:bodyPr>
          <a:lstStyle/>
          <a:p>
            <a:r>
              <a:rPr lang="en-US" dirty="0"/>
              <a:t>Entity Framework Core</a:t>
            </a:r>
            <a:br>
              <a:rPr lang="en-US" dirty="0"/>
            </a:br>
            <a:r>
              <a:rPr lang="en-US" sz="2700" dirty="0"/>
              <a:t>Global Query Filters</a:t>
            </a:r>
            <a:endParaRPr lang="tr-TR" dirty="0"/>
          </a:p>
        </p:txBody>
      </p:sp>
      <p:pic>
        <p:nvPicPr>
          <p:cNvPr id="4" name="Picture 3">
            <a:extLst>
              <a:ext uri="{FF2B5EF4-FFF2-40B4-BE49-F238E27FC236}">
                <a16:creationId xmlns:a16="http://schemas.microsoft.com/office/drawing/2014/main" id="{732D63BA-3B0A-4B6E-B59E-9F79D7B70EC2}"/>
              </a:ext>
            </a:extLst>
          </p:cNvPr>
          <p:cNvPicPr>
            <a:picLocks noChangeAspect="1"/>
          </p:cNvPicPr>
          <p:nvPr/>
        </p:nvPicPr>
        <p:blipFill>
          <a:blip r:embed="rId2"/>
          <a:stretch>
            <a:fillRect/>
          </a:stretch>
        </p:blipFill>
        <p:spPr>
          <a:xfrm>
            <a:off x="5986943" y="396542"/>
            <a:ext cx="2771775" cy="1657350"/>
          </a:xfrm>
          <a:prstGeom prst="rect">
            <a:avLst/>
          </a:prstGeom>
        </p:spPr>
      </p:pic>
      <p:pic>
        <p:nvPicPr>
          <p:cNvPr id="5" name="Picture 4">
            <a:extLst>
              <a:ext uri="{FF2B5EF4-FFF2-40B4-BE49-F238E27FC236}">
                <a16:creationId xmlns:a16="http://schemas.microsoft.com/office/drawing/2014/main" id="{BA091F0A-3D81-4865-A980-D2DA4789FC3A}"/>
              </a:ext>
            </a:extLst>
          </p:cNvPr>
          <p:cNvPicPr>
            <a:picLocks noChangeAspect="1"/>
          </p:cNvPicPr>
          <p:nvPr/>
        </p:nvPicPr>
        <p:blipFill>
          <a:blip r:embed="rId3"/>
          <a:stretch>
            <a:fillRect/>
          </a:stretch>
        </p:blipFill>
        <p:spPr>
          <a:xfrm>
            <a:off x="5986943" y="4546840"/>
            <a:ext cx="5238750" cy="981075"/>
          </a:xfrm>
          <a:prstGeom prst="rect">
            <a:avLst/>
          </a:prstGeom>
        </p:spPr>
      </p:pic>
      <p:pic>
        <p:nvPicPr>
          <p:cNvPr id="6" name="Picture 5">
            <a:extLst>
              <a:ext uri="{FF2B5EF4-FFF2-40B4-BE49-F238E27FC236}">
                <a16:creationId xmlns:a16="http://schemas.microsoft.com/office/drawing/2014/main" id="{987E9175-A817-468C-AB24-3E9DF3882008}"/>
              </a:ext>
            </a:extLst>
          </p:cNvPr>
          <p:cNvPicPr>
            <a:picLocks noChangeAspect="1"/>
          </p:cNvPicPr>
          <p:nvPr/>
        </p:nvPicPr>
        <p:blipFill>
          <a:blip r:embed="rId4"/>
          <a:stretch>
            <a:fillRect/>
          </a:stretch>
        </p:blipFill>
        <p:spPr>
          <a:xfrm>
            <a:off x="5986943" y="2175796"/>
            <a:ext cx="4143375" cy="2238375"/>
          </a:xfrm>
          <a:prstGeom prst="rect">
            <a:avLst/>
          </a:prstGeom>
        </p:spPr>
      </p:pic>
      <p:pic>
        <p:nvPicPr>
          <p:cNvPr id="7" name="Picture 6">
            <a:extLst>
              <a:ext uri="{FF2B5EF4-FFF2-40B4-BE49-F238E27FC236}">
                <a16:creationId xmlns:a16="http://schemas.microsoft.com/office/drawing/2014/main" id="{E24E0A20-E8EC-4C3F-9B76-97B948F6F900}"/>
              </a:ext>
            </a:extLst>
          </p:cNvPr>
          <p:cNvPicPr>
            <a:picLocks noChangeAspect="1"/>
          </p:cNvPicPr>
          <p:nvPr/>
        </p:nvPicPr>
        <p:blipFill>
          <a:blip r:embed="rId5"/>
          <a:stretch>
            <a:fillRect/>
          </a:stretch>
        </p:blipFill>
        <p:spPr>
          <a:xfrm>
            <a:off x="5999453" y="5660585"/>
            <a:ext cx="5155205" cy="365528"/>
          </a:xfrm>
          <a:prstGeom prst="rect">
            <a:avLst/>
          </a:prstGeom>
        </p:spPr>
      </p:pic>
      <p:sp>
        <p:nvSpPr>
          <p:cNvPr id="8" name="TextBox 7">
            <a:extLst>
              <a:ext uri="{FF2B5EF4-FFF2-40B4-BE49-F238E27FC236}">
                <a16:creationId xmlns:a16="http://schemas.microsoft.com/office/drawing/2014/main" id="{E14F0552-A602-45E3-9F68-271D27A7A04A}"/>
              </a:ext>
            </a:extLst>
          </p:cNvPr>
          <p:cNvSpPr txBox="1"/>
          <p:nvPr/>
        </p:nvSpPr>
        <p:spPr>
          <a:xfrm>
            <a:off x="609600" y="1577130"/>
            <a:ext cx="5079607"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Common use cases:</a:t>
            </a:r>
          </a:p>
          <a:p>
            <a:pPr marL="742950" lvl="1" indent="-285750">
              <a:buFont typeface="Arial" panose="020B0604020202020204" pitchFamily="34" charset="0"/>
              <a:buChar char="•"/>
            </a:pPr>
            <a:r>
              <a:rPr lang="en-US" sz="2400" dirty="0"/>
              <a:t>Soft-delete / Active-passive entities</a:t>
            </a:r>
          </a:p>
          <a:p>
            <a:pPr marL="742950" lvl="1" indent="-285750">
              <a:buFont typeface="Arial" panose="020B0604020202020204" pitchFamily="34" charset="0"/>
              <a:buChar char="•"/>
            </a:pPr>
            <a:r>
              <a:rPr lang="en-US" sz="2400" dirty="0"/>
              <a:t>Multi-tenancy</a:t>
            </a:r>
          </a:p>
          <a:p>
            <a:pPr marL="285750" indent="-285750">
              <a:buFont typeface="Arial" panose="020B0604020202020204" pitchFamily="34" charset="0"/>
              <a:buChar char="•"/>
            </a:pPr>
            <a:r>
              <a:rPr lang="en-US" sz="2400" dirty="0"/>
              <a:t>Missing features / limitations</a:t>
            </a:r>
          </a:p>
          <a:p>
            <a:pPr marL="742950" lvl="1" indent="-285750">
              <a:buFont typeface="Arial" panose="020B0604020202020204" pitchFamily="34" charset="0"/>
              <a:buChar char="•"/>
            </a:pPr>
            <a:r>
              <a:rPr lang="en-US" dirty="0"/>
              <a:t>Does not support multiple filter expressions (need to combine multiple filters in a single expression)</a:t>
            </a:r>
          </a:p>
          <a:p>
            <a:pPr marL="742950" lvl="1" indent="-285750">
              <a:buFont typeface="Arial" panose="020B0604020202020204" pitchFamily="34" charset="0"/>
              <a:buChar char="•"/>
            </a:pPr>
            <a:r>
              <a:rPr lang="en-US" dirty="0"/>
              <a:t>Filters can only be defined on the root Entity Type of a hierarchy</a:t>
            </a:r>
            <a:endParaRPr lang="tr-TR" dirty="0"/>
          </a:p>
        </p:txBody>
      </p:sp>
      <p:pic>
        <p:nvPicPr>
          <p:cNvPr id="2" name="Picture 1">
            <a:extLst>
              <a:ext uri="{FF2B5EF4-FFF2-40B4-BE49-F238E27FC236}">
                <a16:creationId xmlns:a16="http://schemas.microsoft.com/office/drawing/2014/main" id="{947F4295-D843-41D9-BFF9-1231635380E1}"/>
              </a:ext>
            </a:extLst>
          </p:cNvPr>
          <p:cNvPicPr>
            <a:picLocks noChangeAspect="1"/>
          </p:cNvPicPr>
          <p:nvPr/>
        </p:nvPicPr>
        <p:blipFill>
          <a:blip r:embed="rId6"/>
          <a:stretch>
            <a:fillRect/>
          </a:stretch>
        </p:blipFill>
        <p:spPr>
          <a:xfrm>
            <a:off x="5999453" y="6169549"/>
            <a:ext cx="6021971" cy="291909"/>
          </a:xfrm>
          <a:prstGeom prst="rect">
            <a:avLst/>
          </a:prstGeom>
        </p:spPr>
      </p:pic>
    </p:spTree>
    <p:extLst>
      <p:ext uri="{BB962C8B-B14F-4D97-AF65-F5344CB8AC3E}">
        <p14:creationId xmlns:p14="http://schemas.microsoft.com/office/powerpoint/2010/main" val="2985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80C069-EEF2-4456-9D88-FBAF6B3A8DAE}"/>
              </a:ext>
            </a:extLst>
          </p:cNvPr>
          <p:cNvSpPr>
            <a:spLocks noGrp="1"/>
          </p:cNvSpPr>
          <p:nvPr>
            <p:ph idx="1"/>
          </p:nvPr>
        </p:nvSpPr>
        <p:spPr>
          <a:xfrm>
            <a:off x="609600" y="1417639"/>
            <a:ext cx="9956800" cy="5165724"/>
          </a:xfrm>
        </p:spPr>
        <p:txBody>
          <a:bodyPr>
            <a:normAutofit/>
          </a:bodyPr>
          <a:lstStyle/>
          <a:p>
            <a:r>
              <a:rPr lang="en-US" dirty="0" err="1"/>
              <a:t>DbContext</a:t>
            </a:r>
            <a:r>
              <a:rPr lang="en-US" dirty="0"/>
              <a:t> Pooling</a:t>
            </a:r>
            <a:br>
              <a:rPr lang="en-US" dirty="0"/>
            </a:br>
            <a:endParaRPr lang="en-US" dirty="0"/>
          </a:p>
          <a:p>
            <a:r>
              <a:rPr lang="en-US" dirty="0"/>
              <a:t>Database scalar function mapping</a:t>
            </a:r>
          </a:p>
          <a:p>
            <a:endParaRPr lang="en-US" dirty="0"/>
          </a:p>
          <a:p>
            <a:endParaRPr lang="en-US" sz="2000" dirty="0"/>
          </a:p>
          <a:p>
            <a:endParaRPr lang="en-US" sz="2000" dirty="0"/>
          </a:p>
          <a:p>
            <a:endParaRPr lang="en-US" sz="2000" dirty="0"/>
          </a:p>
          <a:p>
            <a:r>
              <a:rPr lang="en-US" sz="2000" dirty="0"/>
              <a:t>Others</a:t>
            </a:r>
          </a:p>
          <a:p>
            <a:pPr lvl="1"/>
            <a:r>
              <a:rPr lang="en-US" sz="1800" dirty="0"/>
              <a:t>Table Splitting (multiple entities share same table)</a:t>
            </a:r>
          </a:p>
          <a:p>
            <a:pPr lvl="1"/>
            <a:r>
              <a:rPr lang="en-US" sz="1800" dirty="0"/>
              <a:t>Owned types (can be used for complex types)</a:t>
            </a:r>
          </a:p>
          <a:p>
            <a:pPr lvl="1"/>
            <a:r>
              <a:rPr lang="en-US" sz="1800" dirty="0"/>
              <a:t>Explicitly compiled queries (little performance improvement)</a:t>
            </a:r>
          </a:p>
          <a:p>
            <a:endParaRPr lang="en-US" dirty="0"/>
          </a:p>
          <a:p>
            <a:endParaRPr lang="tr-TR" dirty="0"/>
          </a:p>
        </p:txBody>
      </p:sp>
      <p:sp>
        <p:nvSpPr>
          <p:cNvPr id="3" name="Title 2">
            <a:extLst>
              <a:ext uri="{FF2B5EF4-FFF2-40B4-BE49-F238E27FC236}">
                <a16:creationId xmlns:a16="http://schemas.microsoft.com/office/drawing/2014/main" id="{3FE763D9-52E3-488B-9C30-A0ED93B16F5B}"/>
              </a:ext>
            </a:extLst>
          </p:cNvPr>
          <p:cNvSpPr>
            <a:spLocks noGrp="1"/>
          </p:cNvSpPr>
          <p:nvPr>
            <p:ph type="title"/>
          </p:nvPr>
        </p:nvSpPr>
        <p:spPr/>
        <p:txBody>
          <a:bodyPr>
            <a:normAutofit fontScale="90000"/>
          </a:bodyPr>
          <a:lstStyle/>
          <a:p>
            <a:r>
              <a:rPr lang="en-US" dirty="0"/>
              <a:t>Entity Framework Core</a:t>
            </a:r>
            <a:br>
              <a:rPr lang="en-US" dirty="0"/>
            </a:br>
            <a:r>
              <a:rPr lang="en-US" sz="2700" dirty="0"/>
              <a:t>Other v2.0 features</a:t>
            </a:r>
            <a:endParaRPr lang="tr-TR" sz="2700" dirty="0"/>
          </a:p>
        </p:txBody>
      </p:sp>
      <p:pic>
        <p:nvPicPr>
          <p:cNvPr id="6" name="Picture 5">
            <a:extLst>
              <a:ext uri="{FF2B5EF4-FFF2-40B4-BE49-F238E27FC236}">
                <a16:creationId xmlns:a16="http://schemas.microsoft.com/office/drawing/2014/main" id="{CA0E4761-AFB9-4A2D-96D2-D6286DB9DE9D}"/>
              </a:ext>
            </a:extLst>
          </p:cNvPr>
          <p:cNvPicPr>
            <a:picLocks noChangeAspect="1"/>
          </p:cNvPicPr>
          <p:nvPr/>
        </p:nvPicPr>
        <p:blipFill>
          <a:blip r:embed="rId2"/>
          <a:stretch>
            <a:fillRect/>
          </a:stretch>
        </p:blipFill>
        <p:spPr>
          <a:xfrm>
            <a:off x="4080776" y="1619855"/>
            <a:ext cx="6314751" cy="896842"/>
          </a:xfrm>
          <a:prstGeom prst="rect">
            <a:avLst/>
          </a:prstGeom>
        </p:spPr>
      </p:pic>
      <p:pic>
        <p:nvPicPr>
          <p:cNvPr id="5" name="Picture 4">
            <a:extLst>
              <a:ext uri="{FF2B5EF4-FFF2-40B4-BE49-F238E27FC236}">
                <a16:creationId xmlns:a16="http://schemas.microsoft.com/office/drawing/2014/main" id="{2185DA64-1F2A-458C-BA6C-6000EB8BBF61}"/>
              </a:ext>
            </a:extLst>
          </p:cNvPr>
          <p:cNvPicPr>
            <a:picLocks noChangeAspect="1"/>
          </p:cNvPicPr>
          <p:nvPr/>
        </p:nvPicPr>
        <p:blipFill>
          <a:blip r:embed="rId3"/>
          <a:stretch>
            <a:fillRect/>
          </a:stretch>
        </p:blipFill>
        <p:spPr>
          <a:xfrm>
            <a:off x="1136242" y="2914649"/>
            <a:ext cx="3562350" cy="1562100"/>
          </a:xfrm>
          <a:prstGeom prst="rect">
            <a:avLst/>
          </a:prstGeom>
        </p:spPr>
      </p:pic>
      <p:pic>
        <p:nvPicPr>
          <p:cNvPr id="7" name="Picture 6">
            <a:extLst>
              <a:ext uri="{FF2B5EF4-FFF2-40B4-BE49-F238E27FC236}">
                <a16:creationId xmlns:a16="http://schemas.microsoft.com/office/drawing/2014/main" id="{BE32F9A3-E9A5-40E3-8C7A-3805BFC8083B}"/>
              </a:ext>
            </a:extLst>
          </p:cNvPr>
          <p:cNvPicPr>
            <a:picLocks noChangeAspect="1"/>
          </p:cNvPicPr>
          <p:nvPr/>
        </p:nvPicPr>
        <p:blipFill>
          <a:blip r:embed="rId4"/>
          <a:stretch>
            <a:fillRect/>
          </a:stretch>
        </p:blipFill>
        <p:spPr>
          <a:xfrm>
            <a:off x="4859153" y="2914649"/>
            <a:ext cx="5268513" cy="1178305"/>
          </a:xfrm>
          <a:prstGeom prst="rect">
            <a:avLst/>
          </a:prstGeom>
        </p:spPr>
      </p:pic>
    </p:spTree>
    <p:extLst>
      <p:ext uri="{BB962C8B-B14F-4D97-AF65-F5344CB8AC3E}">
        <p14:creationId xmlns:p14="http://schemas.microsoft.com/office/powerpoint/2010/main" val="4156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A2167-E160-4468-9224-A653BCDC1F90}"/>
              </a:ext>
            </a:extLst>
          </p:cNvPr>
          <p:cNvSpPr>
            <a:spLocks noGrp="1"/>
          </p:cNvSpPr>
          <p:nvPr>
            <p:ph idx="1"/>
          </p:nvPr>
        </p:nvSpPr>
        <p:spPr/>
        <p:txBody>
          <a:bodyPr>
            <a:normAutofit/>
          </a:bodyPr>
          <a:lstStyle/>
          <a:p>
            <a:r>
              <a:rPr lang="en-US" dirty="0"/>
              <a:t>Using the following tools:</a:t>
            </a:r>
          </a:p>
          <a:p>
            <a:pPr lvl="1"/>
            <a:r>
              <a:rPr lang="en-US" i="1" dirty="0"/>
              <a:t>ASP.NET Core</a:t>
            </a:r>
            <a:r>
              <a:rPr lang="en-US" dirty="0"/>
              <a:t> as web framework</a:t>
            </a:r>
          </a:p>
          <a:p>
            <a:pPr lvl="1"/>
            <a:r>
              <a:rPr lang="en-US" i="1" dirty="0"/>
              <a:t>Entity Framework Core</a:t>
            </a:r>
            <a:r>
              <a:rPr lang="en-US" dirty="0"/>
              <a:t> as ORM</a:t>
            </a:r>
          </a:p>
          <a:p>
            <a:pPr lvl="2"/>
            <a:r>
              <a:rPr lang="en-US" dirty="0"/>
              <a:t>with SQLite in-memory database</a:t>
            </a:r>
          </a:p>
          <a:p>
            <a:pPr lvl="1"/>
            <a:r>
              <a:rPr lang="en-US" i="1" dirty="0" err="1"/>
              <a:t>xUnit</a:t>
            </a:r>
            <a:r>
              <a:rPr lang="en-US" dirty="0"/>
              <a:t> as test framework</a:t>
            </a:r>
          </a:p>
          <a:p>
            <a:pPr lvl="1"/>
            <a:r>
              <a:rPr lang="en-US" i="1" dirty="0" err="1"/>
              <a:t>Shoudly</a:t>
            </a:r>
            <a:r>
              <a:rPr lang="en-US" dirty="0"/>
              <a:t> as assertion library</a:t>
            </a:r>
          </a:p>
          <a:p>
            <a:pPr lvl="1"/>
            <a:r>
              <a:rPr lang="en-US" i="1" dirty="0" err="1"/>
              <a:t>AngleSharp</a:t>
            </a:r>
            <a:r>
              <a:rPr lang="en-US" dirty="0"/>
              <a:t> as HTML parser</a:t>
            </a:r>
          </a:p>
          <a:p>
            <a:r>
              <a:rPr lang="en-US" dirty="0"/>
              <a:t>Source code: </a:t>
            </a:r>
            <a:r>
              <a:rPr lang="en-US" i="1" dirty="0">
                <a:solidFill>
                  <a:srgbClr val="FFFF00"/>
                </a:solidFill>
              </a:rPr>
              <a:t>https://github.com/hikalkan/presentations</a:t>
            </a:r>
            <a:endParaRPr lang="tr-TR" i="1" dirty="0">
              <a:solidFill>
                <a:srgbClr val="FFFF00"/>
              </a:solidFill>
            </a:endParaRPr>
          </a:p>
        </p:txBody>
      </p:sp>
      <p:sp>
        <p:nvSpPr>
          <p:cNvPr id="3" name="Title 2">
            <a:extLst>
              <a:ext uri="{FF2B5EF4-FFF2-40B4-BE49-F238E27FC236}">
                <a16:creationId xmlns:a16="http://schemas.microsoft.com/office/drawing/2014/main" id="{28628675-5ABC-445D-B0C1-6357CD19BDD4}"/>
              </a:ext>
            </a:extLst>
          </p:cNvPr>
          <p:cNvSpPr>
            <a:spLocks noGrp="1"/>
          </p:cNvSpPr>
          <p:nvPr>
            <p:ph type="title"/>
          </p:nvPr>
        </p:nvSpPr>
        <p:spPr/>
        <p:txBody>
          <a:bodyPr>
            <a:normAutofit/>
          </a:bodyPr>
          <a:lstStyle/>
          <a:p>
            <a:r>
              <a:rPr lang="en-US" dirty="0"/>
              <a:t>DEMO - Integration Testing	</a:t>
            </a:r>
            <a:endParaRPr lang="tr-TR" dirty="0"/>
          </a:p>
        </p:txBody>
      </p:sp>
    </p:spTree>
    <p:extLst>
      <p:ext uri="{BB962C8B-B14F-4D97-AF65-F5344CB8AC3E}">
        <p14:creationId xmlns:p14="http://schemas.microsoft.com/office/powerpoint/2010/main" val="20245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51BDCB-C1E1-4516-9C48-CA71B6AE09FD}"/>
              </a:ext>
            </a:extLst>
          </p:cNvPr>
          <p:cNvSpPr>
            <a:spLocks noGrp="1"/>
          </p:cNvSpPr>
          <p:nvPr>
            <p:ph idx="1"/>
          </p:nvPr>
        </p:nvSpPr>
        <p:spPr/>
        <p:txBody>
          <a:bodyPr>
            <a:normAutofit lnSpcReduction="10000"/>
          </a:bodyPr>
          <a:lstStyle/>
          <a:p>
            <a:r>
              <a:rPr lang="en-US" sz="2800" dirty="0"/>
              <a:t>ASP.NET Core MVC or ASP.NET MVC 5.x..?</a:t>
            </a:r>
          </a:p>
          <a:p>
            <a:r>
              <a:rPr lang="en-US" sz="2800" dirty="0" err="1"/>
              <a:t>.net</a:t>
            </a:r>
            <a:r>
              <a:rPr lang="en-US" sz="2800" dirty="0"/>
              <a:t> core or </a:t>
            </a:r>
            <a:r>
              <a:rPr lang="en-US" sz="2800" dirty="0" err="1"/>
              <a:t>.net</a:t>
            </a:r>
            <a:r>
              <a:rPr lang="en-US" sz="2800" dirty="0"/>
              <a:t> framework..?</a:t>
            </a:r>
          </a:p>
          <a:p>
            <a:r>
              <a:rPr lang="en-US" sz="2800" dirty="0"/>
              <a:t>Entity Framework Core or Entity Framework 6.x..?</a:t>
            </a:r>
          </a:p>
          <a:p>
            <a:r>
              <a:rPr lang="en-US" sz="2800" dirty="0"/>
              <a:t>Multi-Page Application or Single-Page Application..?</a:t>
            </a:r>
          </a:p>
          <a:p>
            <a:pPr lvl="1"/>
            <a:r>
              <a:rPr lang="en-US" sz="2400" dirty="0"/>
              <a:t>Server-Rendered HTML or Client-Rendered HTML..!</a:t>
            </a:r>
          </a:p>
          <a:p>
            <a:pPr lvl="1"/>
            <a:endParaRPr lang="en-US" sz="2400" dirty="0"/>
          </a:p>
          <a:p>
            <a:pPr marL="36576" indent="0" algn="r">
              <a:buNone/>
            </a:pPr>
            <a:r>
              <a:rPr lang="en-US" dirty="0"/>
              <a:t>halilibrahimkalkan.com</a:t>
            </a:r>
          </a:p>
          <a:p>
            <a:pPr marL="36576" indent="0" algn="r">
              <a:buNone/>
            </a:pPr>
            <a:r>
              <a:rPr lang="en-US" dirty="0"/>
              <a:t>hikalkan</a:t>
            </a:r>
          </a:p>
          <a:p>
            <a:pPr marL="36576" indent="0" algn="r">
              <a:buNone/>
            </a:pPr>
            <a:r>
              <a:rPr lang="en-US" dirty="0" err="1"/>
              <a:t>hibrahimkalkan</a:t>
            </a:r>
            <a:endParaRPr lang="en-US" sz="2400" dirty="0"/>
          </a:p>
        </p:txBody>
      </p:sp>
      <p:sp>
        <p:nvSpPr>
          <p:cNvPr id="3" name="Title 2">
            <a:extLst>
              <a:ext uri="{FF2B5EF4-FFF2-40B4-BE49-F238E27FC236}">
                <a16:creationId xmlns:a16="http://schemas.microsoft.com/office/drawing/2014/main" id="{1A0344BF-3863-4770-BF53-533523FEDF07}"/>
              </a:ext>
            </a:extLst>
          </p:cNvPr>
          <p:cNvSpPr>
            <a:spLocks noGrp="1"/>
          </p:cNvSpPr>
          <p:nvPr>
            <p:ph type="title"/>
          </p:nvPr>
        </p:nvSpPr>
        <p:spPr/>
        <p:txBody>
          <a:bodyPr>
            <a:normAutofit/>
          </a:bodyPr>
          <a:lstStyle/>
          <a:p>
            <a:r>
              <a:rPr lang="en-US" dirty="0"/>
              <a:t>Final Words &amp; Decisions</a:t>
            </a:r>
            <a:endParaRPr lang="tr-TR" dirty="0"/>
          </a:p>
        </p:txBody>
      </p:sp>
      <p:pic>
        <p:nvPicPr>
          <p:cNvPr id="4" name="Picture 3">
            <a:extLst>
              <a:ext uri="{FF2B5EF4-FFF2-40B4-BE49-F238E27FC236}">
                <a16:creationId xmlns:a16="http://schemas.microsoft.com/office/drawing/2014/main" id="{02EAFF05-50AB-4CD2-87E3-E56EAA2DE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0" y="5388811"/>
            <a:ext cx="299169" cy="299169"/>
          </a:xfrm>
          <a:prstGeom prst="rect">
            <a:avLst/>
          </a:prstGeom>
        </p:spPr>
      </p:pic>
      <p:pic>
        <p:nvPicPr>
          <p:cNvPr id="5" name="Picture 4">
            <a:extLst>
              <a:ext uri="{FF2B5EF4-FFF2-40B4-BE49-F238E27FC236}">
                <a16:creationId xmlns:a16="http://schemas.microsoft.com/office/drawing/2014/main" id="{1A3562D5-8CFF-46F2-B5AF-86DDFC214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0" y="4374680"/>
            <a:ext cx="315948" cy="315948"/>
          </a:xfrm>
          <a:prstGeom prst="rect">
            <a:avLst/>
          </a:prstGeom>
        </p:spPr>
      </p:pic>
      <p:pic>
        <p:nvPicPr>
          <p:cNvPr id="6" name="Picture 5">
            <a:extLst>
              <a:ext uri="{FF2B5EF4-FFF2-40B4-BE49-F238E27FC236}">
                <a16:creationId xmlns:a16="http://schemas.microsoft.com/office/drawing/2014/main" id="{B1B492B9-EE7A-40BE-9DC1-C1CA1079B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0" y="4852384"/>
            <a:ext cx="341114" cy="341114"/>
          </a:xfrm>
          <a:prstGeom prst="rect">
            <a:avLst/>
          </a:prstGeom>
        </p:spPr>
      </p:pic>
    </p:spTree>
    <p:extLst>
      <p:ext uri="{BB962C8B-B14F-4D97-AF65-F5344CB8AC3E}">
        <p14:creationId xmlns:p14="http://schemas.microsoft.com/office/powerpoint/2010/main" val="34700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&amp; My Projects</a:t>
            </a:r>
          </a:p>
        </p:txBody>
      </p:sp>
      <p:pic>
        <p:nvPicPr>
          <p:cNvPr id="6" name="Picture 5">
            <a:extLst>
              <a:ext uri="{FF2B5EF4-FFF2-40B4-BE49-F238E27FC236}">
                <a16:creationId xmlns:a16="http://schemas.microsoft.com/office/drawing/2014/main" id="{68276571-AD09-4FA2-8F73-1D5218F0D337}"/>
              </a:ext>
            </a:extLst>
          </p:cNvPr>
          <p:cNvPicPr>
            <a:picLocks noChangeAspect="1"/>
          </p:cNvPicPr>
          <p:nvPr/>
        </p:nvPicPr>
        <p:blipFill>
          <a:blip r:embed="rId2"/>
          <a:stretch>
            <a:fillRect/>
          </a:stretch>
        </p:blipFill>
        <p:spPr>
          <a:xfrm>
            <a:off x="609600" y="1920555"/>
            <a:ext cx="5186398" cy="1418264"/>
          </a:xfrm>
          <a:prstGeom prst="rect">
            <a:avLst/>
          </a:prstGeom>
        </p:spPr>
      </p:pic>
      <p:sp>
        <p:nvSpPr>
          <p:cNvPr id="7" name="TextBox 6">
            <a:extLst>
              <a:ext uri="{FF2B5EF4-FFF2-40B4-BE49-F238E27FC236}">
                <a16:creationId xmlns:a16="http://schemas.microsoft.com/office/drawing/2014/main" id="{7F33832A-DFA4-4DD1-9434-3E3BCE5EAFE8}"/>
              </a:ext>
            </a:extLst>
          </p:cNvPr>
          <p:cNvSpPr txBox="1"/>
          <p:nvPr/>
        </p:nvSpPr>
        <p:spPr>
          <a:xfrm>
            <a:off x="609599" y="1484430"/>
            <a:ext cx="5186397" cy="461665"/>
          </a:xfrm>
          <a:prstGeom prst="rect">
            <a:avLst/>
          </a:prstGeom>
          <a:noFill/>
        </p:spPr>
        <p:txBody>
          <a:bodyPr wrap="square" rtlCol="0">
            <a:spAutoFit/>
          </a:bodyPr>
          <a:lstStyle/>
          <a:p>
            <a:r>
              <a:rPr lang="tr-TR" sz="2400" dirty="0"/>
              <a:t>https://github.com/hikalkan</a:t>
            </a:r>
          </a:p>
        </p:txBody>
      </p:sp>
      <p:pic>
        <p:nvPicPr>
          <p:cNvPr id="8" name="Picture 7">
            <a:extLst>
              <a:ext uri="{FF2B5EF4-FFF2-40B4-BE49-F238E27FC236}">
                <a16:creationId xmlns:a16="http://schemas.microsoft.com/office/drawing/2014/main" id="{CBEA0925-BCC7-4839-9670-36213269E5A1}"/>
              </a:ext>
            </a:extLst>
          </p:cNvPr>
          <p:cNvPicPr>
            <a:picLocks noChangeAspect="1"/>
          </p:cNvPicPr>
          <p:nvPr/>
        </p:nvPicPr>
        <p:blipFill>
          <a:blip r:embed="rId3"/>
          <a:stretch>
            <a:fillRect/>
          </a:stretch>
        </p:blipFill>
        <p:spPr>
          <a:xfrm>
            <a:off x="5993848" y="1920555"/>
            <a:ext cx="5579850" cy="3364509"/>
          </a:xfrm>
          <a:prstGeom prst="rect">
            <a:avLst/>
          </a:prstGeom>
        </p:spPr>
      </p:pic>
      <p:sp>
        <p:nvSpPr>
          <p:cNvPr id="9" name="TextBox 8">
            <a:extLst>
              <a:ext uri="{FF2B5EF4-FFF2-40B4-BE49-F238E27FC236}">
                <a16:creationId xmlns:a16="http://schemas.microsoft.com/office/drawing/2014/main" id="{105C63A5-69AF-479F-BDB8-307D9361C6CB}"/>
              </a:ext>
            </a:extLst>
          </p:cNvPr>
          <p:cNvSpPr txBox="1"/>
          <p:nvPr/>
        </p:nvSpPr>
        <p:spPr>
          <a:xfrm>
            <a:off x="5993848" y="1484430"/>
            <a:ext cx="5579850" cy="369332"/>
          </a:xfrm>
          <a:prstGeom prst="rect">
            <a:avLst/>
          </a:prstGeom>
          <a:noFill/>
        </p:spPr>
        <p:txBody>
          <a:bodyPr wrap="square" rtlCol="0">
            <a:spAutoFit/>
          </a:bodyPr>
          <a:lstStyle/>
          <a:p>
            <a:r>
              <a:rPr lang="tr-TR" dirty="0"/>
              <a:t>https://www.codeproject.com/members/hi_kalkan</a:t>
            </a:r>
          </a:p>
        </p:txBody>
      </p:sp>
      <p:pic>
        <p:nvPicPr>
          <p:cNvPr id="10" name="Picture 9">
            <a:extLst>
              <a:ext uri="{FF2B5EF4-FFF2-40B4-BE49-F238E27FC236}">
                <a16:creationId xmlns:a16="http://schemas.microsoft.com/office/drawing/2014/main" id="{EDC1CB8D-87D5-45AD-B7F7-1F4E47AECF7D}"/>
              </a:ext>
            </a:extLst>
          </p:cNvPr>
          <p:cNvPicPr>
            <a:picLocks noChangeAspect="1"/>
          </p:cNvPicPr>
          <p:nvPr/>
        </p:nvPicPr>
        <p:blipFill>
          <a:blip r:embed="rId4"/>
          <a:stretch>
            <a:fillRect/>
          </a:stretch>
        </p:blipFill>
        <p:spPr>
          <a:xfrm>
            <a:off x="10964098" y="1277559"/>
            <a:ext cx="609600" cy="609600"/>
          </a:xfrm>
          <a:prstGeom prst="rect">
            <a:avLst/>
          </a:prstGeom>
        </p:spPr>
      </p:pic>
      <p:pic>
        <p:nvPicPr>
          <p:cNvPr id="11" name="Picture 10">
            <a:extLst>
              <a:ext uri="{FF2B5EF4-FFF2-40B4-BE49-F238E27FC236}">
                <a16:creationId xmlns:a16="http://schemas.microsoft.com/office/drawing/2014/main" id="{B798F618-E72C-4410-B7D5-EEFDDA464F3A}"/>
              </a:ext>
            </a:extLst>
          </p:cNvPr>
          <p:cNvPicPr>
            <a:picLocks noChangeAspect="1"/>
          </p:cNvPicPr>
          <p:nvPr/>
        </p:nvPicPr>
        <p:blipFill>
          <a:blip r:embed="rId5"/>
          <a:stretch>
            <a:fillRect/>
          </a:stretch>
        </p:blipFill>
        <p:spPr>
          <a:xfrm>
            <a:off x="609600" y="3841736"/>
            <a:ext cx="4164635" cy="2741626"/>
          </a:xfrm>
          <a:prstGeom prst="rect">
            <a:avLst/>
          </a:prstGeom>
        </p:spPr>
      </p:pic>
      <p:sp>
        <p:nvSpPr>
          <p:cNvPr id="13" name="TextBox 12">
            <a:extLst>
              <a:ext uri="{FF2B5EF4-FFF2-40B4-BE49-F238E27FC236}">
                <a16:creationId xmlns:a16="http://schemas.microsoft.com/office/drawing/2014/main" id="{86BC70B7-5F6D-4F0B-AC31-CC1A84ECAD6A}"/>
              </a:ext>
            </a:extLst>
          </p:cNvPr>
          <p:cNvSpPr txBox="1"/>
          <p:nvPr/>
        </p:nvSpPr>
        <p:spPr>
          <a:xfrm>
            <a:off x="609600" y="3405612"/>
            <a:ext cx="3215780" cy="369332"/>
          </a:xfrm>
          <a:prstGeom prst="rect">
            <a:avLst/>
          </a:prstGeom>
          <a:noFill/>
        </p:spPr>
        <p:txBody>
          <a:bodyPr wrap="square" rtlCol="0">
            <a:spAutoFit/>
          </a:bodyPr>
          <a:lstStyle/>
          <a:p>
            <a:r>
              <a:rPr lang="tr-TR" dirty="0"/>
              <a:t>http://jtable.org/</a:t>
            </a:r>
          </a:p>
        </p:txBody>
      </p:sp>
      <p:pic>
        <p:nvPicPr>
          <p:cNvPr id="14" name="Picture 13">
            <a:extLst>
              <a:ext uri="{FF2B5EF4-FFF2-40B4-BE49-F238E27FC236}">
                <a16:creationId xmlns:a16="http://schemas.microsoft.com/office/drawing/2014/main" id="{3587ABF2-B9C1-4C40-A2D3-79D957667B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9131" y="5301522"/>
            <a:ext cx="5299738" cy="1506143"/>
          </a:xfrm>
          <a:prstGeom prst="rect">
            <a:avLst/>
          </a:prstGeom>
          <a:effectLst>
            <a:outerShdw blurRad="50800" dist="50800" dir="5400000" algn="ctr" rotWithShape="0">
              <a:schemeClr val="bg1">
                <a:lumMod val="95000"/>
                <a:lumOff val="5000"/>
                <a:alpha val="43000"/>
              </a:schemeClr>
            </a:outerShdw>
          </a:effectLst>
        </p:spPr>
      </p:pic>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FB71DC-01CF-43E3-8746-38578C236105}"/>
              </a:ext>
            </a:extLst>
          </p:cNvPr>
          <p:cNvPicPr>
            <a:picLocks noChangeAspect="1"/>
          </p:cNvPicPr>
          <p:nvPr/>
        </p:nvPicPr>
        <p:blipFill>
          <a:blip r:embed="rId2"/>
          <a:stretch>
            <a:fillRect/>
          </a:stretch>
        </p:blipFill>
        <p:spPr>
          <a:xfrm>
            <a:off x="609599" y="1866001"/>
            <a:ext cx="6806269" cy="4155980"/>
          </a:xfrm>
          <a:prstGeom prst="rect">
            <a:avLst/>
          </a:prstGeom>
        </p:spPr>
      </p:pic>
      <p:sp>
        <p:nvSpPr>
          <p:cNvPr id="7" name="TextBox 6">
            <a:extLst>
              <a:ext uri="{FF2B5EF4-FFF2-40B4-BE49-F238E27FC236}">
                <a16:creationId xmlns:a16="http://schemas.microsoft.com/office/drawing/2014/main" id="{D0DB18C7-E797-490F-BD63-36A4C122D1E6}"/>
              </a:ext>
            </a:extLst>
          </p:cNvPr>
          <p:cNvSpPr txBox="1"/>
          <p:nvPr/>
        </p:nvSpPr>
        <p:spPr>
          <a:xfrm>
            <a:off x="7415868" y="2828835"/>
            <a:ext cx="488916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Layered &amp; Modular Architecture</a:t>
            </a:r>
          </a:p>
          <a:p>
            <a:pPr marL="285750" indent="-285750">
              <a:buFont typeface="Arial" panose="020B0604020202020204" pitchFamily="34" charset="0"/>
              <a:buChar char="•"/>
            </a:pPr>
            <a:r>
              <a:rPr lang="en-US" sz="2400" dirty="0"/>
              <a:t>Multi Tenancy / SaaS</a:t>
            </a:r>
          </a:p>
          <a:p>
            <a:pPr marL="285750" indent="-285750">
              <a:buFont typeface="Arial" panose="020B0604020202020204" pitchFamily="34" charset="0"/>
              <a:buChar char="•"/>
            </a:pPr>
            <a:r>
              <a:rPr lang="en-US" sz="2400" dirty="0"/>
              <a:t>Domain Driven Design</a:t>
            </a:r>
          </a:p>
        </p:txBody>
      </p:sp>
      <p:sp>
        <p:nvSpPr>
          <p:cNvPr id="9" name="TextBox 8">
            <a:extLst>
              <a:ext uri="{FF2B5EF4-FFF2-40B4-BE49-F238E27FC236}">
                <a16:creationId xmlns:a16="http://schemas.microsoft.com/office/drawing/2014/main" id="{FB4292E8-12EF-4E7B-823D-F303566CA32E}"/>
              </a:ext>
            </a:extLst>
          </p:cNvPr>
          <p:cNvSpPr txBox="1"/>
          <p:nvPr/>
        </p:nvSpPr>
        <p:spPr>
          <a:xfrm>
            <a:off x="2614706" y="1496669"/>
            <a:ext cx="3215780" cy="369332"/>
          </a:xfrm>
          <a:prstGeom prst="rect">
            <a:avLst/>
          </a:prstGeom>
          <a:noFill/>
        </p:spPr>
        <p:txBody>
          <a:bodyPr wrap="square" rtlCol="0">
            <a:spAutoFit/>
          </a:bodyPr>
          <a:lstStyle/>
          <a:p>
            <a:r>
              <a:rPr lang="tr-TR" dirty="0"/>
              <a:t>https://aspnetboilerplate.com</a:t>
            </a:r>
          </a:p>
        </p:txBody>
      </p:sp>
      <p:pic>
        <p:nvPicPr>
          <p:cNvPr id="12" name="Picture 11">
            <a:extLst>
              <a:ext uri="{FF2B5EF4-FFF2-40B4-BE49-F238E27FC236}">
                <a16:creationId xmlns:a16="http://schemas.microsoft.com/office/drawing/2014/main" id="{F0BC6259-5B3A-44A2-B8F1-183174145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64796"/>
            <a:ext cx="2021884" cy="846664"/>
          </a:xfrm>
          <a:prstGeom prst="rect">
            <a:avLst/>
          </a:prstGeom>
        </p:spPr>
      </p:pic>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C32A36-2D0F-4701-8288-17525CFC602A}"/>
              </a:ext>
            </a:extLst>
          </p:cNvPr>
          <p:cNvSpPr>
            <a:spLocks noGrp="1"/>
          </p:cNvSpPr>
          <p:nvPr>
            <p:ph type="title"/>
          </p:nvPr>
        </p:nvSpPr>
        <p:spPr/>
        <p:txBody>
          <a:bodyPr>
            <a:normAutofit fontScale="90000"/>
          </a:bodyPr>
          <a:lstStyle/>
          <a:p>
            <a:r>
              <a:rPr lang="nl-NL" dirty="0"/>
              <a:t>.Net Standard vs .Net Core vs .Net Framework</a:t>
            </a:r>
            <a:endParaRPr lang="tr-TR" dirty="0"/>
          </a:p>
        </p:txBody>
      </p:sp>
      <p:pic>
        <p:nvPicPr>
          <p:cNvPr id="4100" name="Picture 4" descr="Related image">
            <a:extLst>
              <a:ext uri="{FF2B5EF4-FFF2-40B4-BE49-F238E27FC236}">
                <a16:creationId xmlns:a16="http://schemas.microsoft.com/office/drawing/2014/main" id="{20124714-2337-4766-986A-FBE08F403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8031"/>
            <a:ext cx="5452148" cy="2980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6FCE65-DE50-44EA-8989-EB016657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75" y="1728031"/>
            <a:ext cx="5263972" cy="2980253"/>
          </a:xfrm>
          <a:prstGeom prst="rect">
            <a:avLst/>
          </a:prstGeom>
        </p:spPr>
      </p:pic>
    </p:spTree>
    <p:extLst>
      <p:ext uri="{BB962C8B-B14F-4D97-AF65-F5344CB8AC3E}">
        <p14:creationId xmlns:p14="http://schemas.microsoft.com/office/powerpoint/2010/main" val="20410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BF1470-2C2E-462F-8CC8-26B250512425}"/>
              </a:ext>
            </a:extLst>
          </p:cNvPr>
          <p:cNvSpPr>
            <a:spLocks noGrp="1"/>
          </p:cNvSpPr>
          <p:nvPr>
            <p:ph idx="1"/>
          </p:nvPr>
        </p:nvSpPr>
        <p:spPr/>
        <p:txBody>
          <a:bodyPr>
            <a:normAutofit/>
          </a:bodyPr>
          <a:lstStyle/>
          <a:p>
            <a:pPr marL="36576" indent="0">
              <a:buNone/>
            </a:pPr>
            <a:r>
              <a:rPr lang="en-US" dirty="0"/>
              <a:t>Independent from ASP.NET Core!</a:t>
            </a:r>
          </a:p>
          <a:p>
            <a:r>
              <a:rPr lang="en-US" dirty="0"/>
              <a:t>Dependency Injection (and 3</a:t>
            </a:r>
            <a:r>
              <a:rPr lang="en-US" baseline="30000" dirty="0"/>
              <a:t>rd</a:t>
            </a:r>
            <a:r>
              <a:rPr lang="en-US" dirty="0"/>
              <a:t>-party adapters)</a:t>
            </a:r>
          </a:p>
          <a:p>
            <a:pPr lvl="1"/>
            <a:r>
              <a:rPr lang="en-US" sz="2200" dirty="0"/>
              <a:t>Castle Windsor: </a:t>
            </a:r>
            <a:r>
              <a:rPr lang="en-US" sz="2200" i="1" dirty="0"/>
              <a:t>https://github.com/volosoft/castle-windsor-ms-adapter</a:t>
            </a:r>
          </a:p>
          <a:p>
            <a:r>
              <a:rPr lang="en-US" dirty="0"/>
              <a:t>Configuration (</a:t>
            </a:r>
            <a:r>
              <a:rPr lang="en-US" dirty="0" err="1"/>
              <a:t>appsettings.json</a:t>
            </a:r>
            <a:r>
              <a:rPr lang="en-US" dirty="0"/>
              <a:t> and more)</a:t>
            </a:r>
          </a:p>
          <a:p>
            <a:r>
              <a:rPr lang="en-US" dirty="0"/>
              <a:t>Logging</a:t>
            </a:r>
          </a:p>
          <a:p>
            <a:r>
              <a:rPr lang="en-US" dirty="0"/>
              <a:t>Caching</a:t>
            </a:r>
          </a:p>
          <a:p>
            <a:r>
              <a:rPr lang="en-US" dirty="0"/>
              <a:t>Localization</a:t>
            </a:r>
          </a:p>
          <a:p>
            <a:r>
              <a:rPr lang="en-US" dirty="0"/>
              <a:t>…</a:t>
            </a:r>
            <a:endParaRPr lang="tr-TR" dirty="0"/>
          </a:p>
        </p:txBody>
      </p:sp>
      <p:sp>
        <p:nvSpPr>
          <p:cNvPr id="3" name="Title 2">
            <a:extLst>
              <a:ext uri="{FF2B5EF4-FFF2-40B4-BE49-F238E27FC236}">
                <a16:creationId xmlns:a16="http://schemas.microsoft.com/office/drawing/2014/main" id="{35BB5781-35EA-43EE-ABED-D9EBE151C927}"/>
              </a:ext>
            </a:extLst>
          </p:cNvPr>
          <p:cNvSpPr>
            <a:spLocks noGrp="1"/>
          </p:cNvSpPr>
          <p:nvPr>
            <p:ph type="title"/>
          </p:nvPr>
        </p:nvSpPr>
        <p:spPr/>
        <p:txBody>
          <a:bodyPr/>
          <a:lstStyle/>
          <a:p>
            <a:r>
              <a:rPr lang="en-US" dirty="0"/>
              <a:t>Microsoft.Extensions.* Libraries</a:t>
            </a:r>
            <a:endParaRPr lang="tr-TR" dirty="0"/>
          </a:p>
        </p:txBody>
      </p:sp>
    </p:spTree>
    <p:extLst>
      <p:ext uri="{BB962C8B-B14F-4D97-AF65-F5344CB8AC3E}">
        <p14:creationId xmlns:p14="http://schemas.microsoft.com/office/powerpoint/2010/main" val="21049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550DBC-7195-48A3-98AB-197E72171AC5}"/>
              </a:ext>
            </a:extLst>
          </p:cNvPr>
          <p:cNvSpPr>
            <a:spLocks noGrp="1"/>
          </p:cNvSpPr>
          <p:nvPr>
            <p:ph idx="1"/>
          </p:nvPr>
        </p:nvSpPr>
        <p:spPr/>
        <p:txBody>
          <a:bodyPr/>
          <a:lstStyle/>
          <a:p>
            <a:pPr marL="285750" indent="-285750">
              <a:buFont typeface="Arial" panose="020B0604020202020204" pitchFamily="34" charset="0"/>
              <a:buChar char="•"/>
            </a:pPr>
            <a:r>
              <a:rPr lang="en-US" dirty="0"/>
              <a:t>Modern, Lightweight, Componentized Architecture</a:t>
            </a:r>
          </a:p>
          <a:p>
            <a:pPr marL="285750" indent="-285750">
              <a:buFont typeface="Arial" panose="020B0604020202020204" pitchFamily="34" charset="0"/>
              <a:buChar char="•"/>
            </a:pPr>
            <a:r>
              <a:rPr lang="en-US" dirty="0"/>
              <a:t>High-performance, Microservice-Focused!</a:t>
            </a:r>
          </a:p>
          <a:p>
            <a:pPr marL="285750" indent="-285750">
              <a:buFont typeface="Arial" panose="020B0604020202020204" pitchFamily="34" charset="0"/>
              <a:buChar char="•"/>
            </a:pPr>
            <a:r>
              <a:rPr lang="en-US" dirty="0"/>
              <a:t>Unified Web Stack (MVC UI + Web API)</a:t>
            </a:r>
          </a:p>
          <a:p>
            <a:pPr marL="285750" indent="-285750">
              <a:buFont typeface="Arial" panose="020B0604020202020204" pitchFamily="34" charset="0"/>
              <a:buChar char="•"/>
            </a:pPr>
            <a:r>
              <a:rPr lang="en-US" dirty="0"/>
              <a:t>Extensible</a:t>
            </a:r>
          </a:p>
          <a:p>
            <a:pPr marL="285750" indent="-285750">
              <a:buFont typeface="Arial" panose="020B0604020202020204" pitchFamily="34" charset="0"/>
              <a:buChar char="•"/>
            </a:pPr>
            <a:r>
              <a:rPr lang="en-US" dirty="0"/>
              <a:t>Testable</a:t>
            </a:r>
            <a:endParaRPr lang="tr-TR" dirty="0"/>
          </a:p>
        </p:txBody>
      </p:sp>
      <p:sp>
        <p:nvSpPr>
          <p:cNvPr id="3" name="Title 2">
            <a:extLst>
              <a:ext uri="{FF2B5EF4-FFF2-40B4-BE49-F238E27FC236}">
                <a16:creationId xmlns:a16="http://schemas.microsoft.com/office/drawing/2014/main" id="{A1114BAC-D806-420E-8886-245B6635FD8F}"/>
              </a:ext>
            </a:extLst>
          </p:cNvPr>
          <p:cNvSpPr>
            <a:spLocks noGrp="1"/>
          </p:cNvSpPr>
          <p:nvPr>
            <p:ph type="title"/>
          </p:nvPr>
        </p:nvSpPr>
        <p:spPr/>
        <p:txBody>
          <a:bodyPr/>
          <a:lstStyle/>
          <a:p>
            <a:r>
              <a:rPr lang="en-US" dirty="0"/>
              <a:t>ASP.NET Core</a:t>
            </a:r>
            <a:endParaRPr lang="tr-TR" dirty="0"/>
          </a:p>
        </p:txBody>
      </p:sp>
    </p:spTree>
    <p:extLst>
      <p:ext uri="{BB962C8B-B14F-4D97-AF65-F5344CB8AC3E}">
        <p14:creationId xmlns:p14="http://schemas.microsoft.com/office/powerpoint/2010/main" val="486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11D866-B0DA-49FF-925F-02C4F26692CA}"/>
              </a:ext>
            </a:extLst>
          </p:cNvPr>
          <p:cNvSpPr>
            <a:spLocks noGrp="1"/>
          </p:cNvSpPr>
          <p:nvPr>
            <p:ph type="title"/>
          </p:nvPr>
        </p:nvSpPr>
        <p:spPr/>
        <p:txBody>
          <a:bodyPr>
            <a:normAutofit fontScale="90000"/>
          </a:bodyPr>
          <a:lstStyle/>
          <a:p>
            <a:r>
              <a:rPr lang="en-US" dirty="0"/>
              <a:t>ASP.NET Core</a:t>
            </a:r>
            <a:br>
              <a:rPr lang="en-US" dirty="0"/>
            </a:br>
            <a:r>
              <a:rPr lang="en-US" sz="2700" dirty="0"/>
              <a:t>Middleware Pipeline</a:t>
            </a:r>
            <a:endParaRPr lang="tr-TR" dirty="0"/>
          </a:p>
        </p:txBody>
      </p:sp>
      <p:pic>
        <p:nvPicPr>
          <p:cNvPr id="6148" name="Picture 4"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2FEE7249-3112-4091-9D0C-CB1E3342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99530"/>
            <a:ext cx="7094598" cy="45405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C05A36-C72E-47E3-B7B5-E80C761A87FD}"/>
              </a:ext>
            </a:extLst>
          </p:cNvPr>
          <p:cNvSpPr txBox="1"/>
          <p:nvPr/>
        </p:nvSpPr>
        <p:spPr>
          <a:xfrm>
            <a:off x="7935986" y="2551837"/>
            <a:ext cx="4983060" cy="1938992"/>
          </a:xfrm>
          <a:prstGeom prst="rect">
            <a:avLst/>
          </a:prstGeom>
          <a:noFill/>
        </p:spPr>
        <p:txBody>
          <a:bodyPr wrap="square" rtlCol="0">
            <a:spAutoFit/>
          </a:bodyPr>
          <a:lstStyle/>
          <a:p>
            <a:r>
              <a:rPr lang="en-US" sz="2000" dirty="0"/>
              <a:t>Common </a:t>
            </a:r>
            <a:r>
              <a:rPr lang="en-US" sz="2000" dirty="0" err="1"/>
              <a:t>Middlewares</a:t>
            </a:r>
            <a:endParaRPr lang="en-US" sz="2000" dirty="0"/>
          </a:p>
          <a:p>
            <a:pPr marL="285750" indent="-285750">
              <a:buFont typeface="Arial" panose="020B0604020202020204" pitchFamily="34" charset="0"/>
              <a:buChar char="•"/>
            </a:pPr>
            <a:r>
              <a:rPr lang="en-US" sz="2000" dirty="0"/>
              <a:t>Authentication</a:t>
            </a:r>
          </a:p>
          <a:p>
            <a:pPr marL="285750" indent="-285750">
              <a:buFont typeface="Arial" panose="020B0604020202020204" pitchFamily="34" charset="0"/>
              <a:buChar char="•"/>
            </a:pPr>
            <a:r>
              <a:rPr lang="en-US" sz="2000" dirty="0"/>
              <a:t>Request Localization</a:t>
            </a:r>
          </a:p>
          <a:p>
            <a:pPr marL="285750" indent="-285750">
              <a:buFont typeface="Arial" panose="020B0604020202020204" pitchFamily="34" charset="0"/>
              <a:buChar char="•"/>
            </a:pPr>
            <a:r>
              <a:rPr lang="en-US" sz="2000" dirty="0"/>
              <a:t>Exception Page</a:t>
            </a:r>
          </a:p>
          <a:p>
            <a:pPr marL="285750" indent="-285750">
              <a:buFont typeface="Arial" panose="020B0604020202020204" pitchFamily="34" charset="0"/>
              <a:buChar char="•"/>
            </a:pPr>
            <a:r>
              <a:rPr lang="en-US" sz="2000" dirty="0"/>
              <a:t>Static Files</a:t>
            </a:r>
          </a:p>
          <a:p>
            <a:pPr marL="285750" indent="-285750">
              <a:buFont typeface="Arial" panose="020B0604020202020204" pitchFamily="34" charset="0"/>
              <a:buChar char="•"/>
            </a:pPr>
            <a:r>
              <a:rPr lang="en-US" sz="2000" dirty="0"/>
              <a:t>MVC</a:t>
            </a:r>
            <a:endParaRPr lang="tr-TR" sz="2000" dirty="0"/>
          </a:p>
        </p:txBody>
      </p:sp>
    </p:spTree>
    <p:extLst>
      <p:ext uri="{BB962C8B-B14F-4D97-AF65-F5344CB8AC3E}">
        <p14:creationId xmlns:p14="http://schemas.microsoft.com/office/powerpoint/2010/main" val="33191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4C6FAF-FE4F-4DA6-BA99-B5DA9799F6D4}"/>
              </a:ext>
            </a:extLst>
          </p:cNvPr>
          <p:cNvSpPr>
            <a:spLocks noGrp="1"/>
          </p:cNvSpPr>
          <p:nvPr>
            <p:ph type="title"/>
          </p:nvPr>
        </p:nvSpPr>
        <p:spPr/>
        <p:txBody>
          <a:bodyPr>
            <a:normAutofit fontScale="90000"/>
          </a:bodyPr>
          <a:lstStyle/>
          <a:p>
            <a:r>
              <a:rPr lang="en-US" dirty="0"/>
              <a:t>ASP.NET Core</a:t>
            </a:r>
            <a:br>
              <a:rPr lang="en-US" dirty="0"/>
            </a:br>
            <a:r>
              <a:rPr lang="en-US" sz="2700" dirty="0"/>
              <a:t>Simple Middleware</a:t>
            </a:r>
            <a:endParaRPr lang="tr-TR" sz="2700" dirty="0"/>
          </a:p>
        </p:txBody>
      </p:sp>
      <p:pic>
        <p:nvPicPr>
          <p:cNvPr id="4" name="Picture 3">
            <a:extLst>
              <a:ext uri="{FF2B5EF4-FFF2-40B4-BE49-F238E27FC236}">
                <a16:creationId xmlns:a16="http://schemas.microsoft.com/office/drawing/2014/main" id="{991EFDA3-C316-4BE8-85AD-D54C139A6326}"/>
              </a:ext>
            </a:extLst>
          </p:cNvPr>
          <p:cNvPicPr>
            <a:picLocks noChangeAspect="1"/>
          </p:cNvPicPr>
          <p:nvPr/>
        </p:nvPicPr>
        <p:blipFill>
          <a:blip r:embed="rId2"/>
          <a:stretch>
            <a:fillRect/>
          </a:stretch>
        </p:blipFill>
        <p:spPr>
          <a:xfrm>
            <a:off x="609600" y="1417638"/>
            <a:ext cx="10189357" cy="5327111"/>
          </a:xfrm>
          <a:prstGeom prst="rect">
            <a:avLst/>
          </a:prstGeom>
        </p:spPr>
      </p:pic>
    </p:spTree>
    <p:extLst>
      <p:ext uri="{BB962C8B-B14F-4D97-AF65-F5344CB8AC3E}">
        <p14:creationId xmlns:p14="http://schemas.microsoft.com/office/powerpoint/2010/main" val="41137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673</Words>
  <Application>Microsoft Office PowerPoint</Application>
  <PresentationFormat>Widescreen</PresentationFormat>
  <Paragraphs>141</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 2</vt:lpstr>
      <vt:lpstr>Return on investment of the recruiting process presentation</vt:lpstr>
      <vt:lpstr>ASP.NET Core &amp; EF Core INTRO &amp; HIGHLIGHTS </vt:lpstr>
      <vt:lpstr>Agenda</vt:lpstr>
      <vt:lpstr>About Me &amp; My Projects</vt:lpstr>
      <vt:lpstr>PowerPoint Presentation</vt:lpstr>
      <vt:lpstr>.Net Standard vs .Net Core vs .Net Framework</vt:lpstr>
      <vt:lpstr>Microsoft.Extensions.* Libraries</vt:lpstr>
      <vt:lpstr>ASP.NET Core</vt:lpstr>
      <vt:lpstr>ASP.NET Core Middleware Pipeline</vt:lpstr>
      <vt:lpstr>ASP.NET Core Simple Middleware</vt:lpstr>
      <vt:lpstr>ASP.NET Core Startup Class</vt:lpstr>
      <vt:lpstr>ASP.NET Core MVC Razor Pages</vt:lpstr>
      <vt:lpstr>ASP.NET Core MVC Razor Pages</vt:lpstr>
      <vt:lpstr>ASP.NET Core MVC Razor Pages &gt; Page (View)</vt:lpstr>
      <vt:lpstr>ASP.NET Core MVC Razor Pages</vt:lpstr>
      <vt:lpstr>ASP.NET Core MVC Razor Pages &gt; BindProperty</vt:lpstr>
      <vt:lpstr>ASP.NET Core MVC Razor Pages &gt; Other Features</vt:lpstr>
      <vt:lpstr>ASP.NET Core MVC Other v2.0 Changes</vt:lpstr>
      <vt:lpstr>ASP.NET Core MVC Tag Helpers</vt:lpstr>
      <vt:lpstr>ASP.NET Core MVC View Components</vt:lpstr>
      <vt:lpstr>ASP.NET Core MVC Client Side Development</vt:lpstr>
      <vt:lpstr>Entity Framework Core</vt:lpstr>
      <vt:lpstr>Entity Framework Core Global Query Filters</vt:lpstr>
      <vt:lpstr>Entity Framework Core Other v2.0 features</vt:lpstr>
      <vt:lpstr>DEMO - Integration Testing </vt:lpstr>
      <vt:lpstr>Final Words &amp;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2017-11-06T08:21:41Z</dcterms:created>
  <dcterms:modified xsi:type="dcterms:W3CDTF">2017-11-08T14:45:41Z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