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97" r:id="rId4"/>
    <p:sldId id="266" r:id="rId5"/>
    <p:sldId id="267" r:id="rId6"/>
    <p:sldId id="268" r:id="rId7"/>
    <p:sldId id="273" r:id="rId8"/>
    <p:sldId id="271" r:id="rId9"/>
    <p:sldId id="274" r:id="rId10"/>
    <p:sldId id="277" r:id="rId11"/>
    <p:sldId id="293" r:id="rId12"/>
    <p:sldId id="294" r:id="rId13"/>
    <p:sldId id="291" r:id="rId14"/>
    <p:sldId id="295" r:id="rId15"/>
    <p:sldId id="278" r:id="rId16"/>
    <p:sldId id="292" r:id="rId17"/>
    <p:sldId id="281" r:id="rId18"/>
    <p:sldId id="296" r:id="rId19"/>
    <p:sldId id="275" r:id="rId20"/>
    <p:sldId id="300" r:id="rId21"/>
    <p:sldId id="282" r:id="rId22"/>
    <p:sldId id="289" r:id="rId23"/>
    <p:sldId id="302" r:id="rId24"/>
    <p:sldId id="298" r:id="rId25"/>
    <p:sldId id="30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7" Type="http://schemas.openxmlformats.org/officeDocument/2006/relationships/hyperlink" Target="https://learn.microsoft.com/en-us/aspnet/core/security/authorization/introdu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bp.io/en/abp/latest/Authorization" TargetMode="External"/><Relationship Id="rId5" Type="http://schemas.openxmlformats.org/officeDocument/2006/relationships/hyperlink" Target="https://www.alexanderlolis.com/authorization-in-a-microservices-world" TargetMode="External"/><Relationship Id="rId4" Type="http://schemas.openxmlformats.org/officeDocument/2006/relationships/hyperlink" Target="https://halilibrahimkalkan.com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in Microservice / Distributed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  <a:p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External Authorization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5959501" y="1913324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5959502" y="2712718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128882" y="2712718"/>
            <a:ext cx="1810246" cy="1056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344644" y="2964604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D415C8-6C42-CBCC-1AC1-712E76AAE99A}"/>
              </a:ext>
            </a:extLst>
          </p:cNvPr>
          <p:cNvSpPr/>
          <p:nvPr/>
        </p:nvSpPr>
        <p:spPr>
          <a:xfrm>
            <a:off x="8128882" y="4238044"/>
            <a:ext cx="1810246" cy="111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Authorization Service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61DDBF8-6851-9324-55DE-8C2A9CEEEA75}"/>
              </a:ext>
            </a:extLst>
          </p:cNvPr>
          <p:cNvSpPr/>
          <p:nvPr/>
        </p:nvSpPr>
        <p:spPr>
          <a:xfrm>
            <a:off x="8534398" y="3328656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PEP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6C5320D1-8F65-7A1A-43A1-1601BEC88D06}"/>
              </a:ext>
            </a:extLst>
          </p:cNvPr>
          <p:cNvSpPr/>
          <p:nvPr/>
        </p:nvSpPr>
        <p:spPr>
          <a:xfrm>
            <a:off x="8548975" y="4920242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10344644" y="4517930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829506" y="2263182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699512" y="3240818"/>
            <a:ext cx="429370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9939128" y="3240818"/>
            <a:ext cx="40551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49092E-13BE-F449-DAFC-C63241971543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9034005" y="3768918"/>
            <a:ext cx="0" cy="46912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36B28-74FF-3688-E04C-6BE53EC1879A}"/>
              </a:ext>
            </a:extLst>
          </p:cNvPr>
          <p:cNvCxnSpPr>
            <a:stCxn id="11" idx="3"/>
            <a:endCxn id="18" idx="2"/>
          </p:cNvCxnSpPr>
          <p:nvPr/>
        </p:nvCxnSpPr>
        <p:spPr>
          <a:xfrm flipV="1">
            <a:off x="9939128" y="4794144"/>
            <a:ext cx="405516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obtain the application data?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Directly read from service’s database?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Send data on the authorization service call?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Pre-duplicate the data into authorization service’s database?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Other problems: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Network delays / problems on authorization service call.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service become a bottleneck.</a:t>
            </a: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7BFB210B-9CCA-C9BE-B20E-8413B92AFC9A}"/>
              </a:ext>
            </a:extLst>
          </p:cNvPr>
          <p:cNvSpPr/>
          <p:nvPr/>
        </p:nvSpPr>
        <p:spPr>
          <a:xfrm>
            <a:off x="8548975" y="5952297"/>
            <a:ext cx="970059" cy="349857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?PIP?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D8CF89-8C6D-02C5-F2CD-DA619C110787}"/>
              </a:ext>
            </a:extLst>
          </p:cNvPr>
          <p:cNvCxnSpPr>
            <a:cxnSpLocks/>
          </p:cNvCxnSpPr>
          <p:nvPr/>
        </p:nvCxnSpPr>
        <p:spPr>
          <a:xfrm>
            <a:off x="9048129" y="5270099"/>
            <a:ext cx="0" cy="68219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06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Check on API Gateway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5959501" y="1913324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5959502" y="2712718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128882" y="2712718"/>
            <a:ext cx="1810246" cy="1056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344644" y="2964604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D415C8-6C42-CBCC-1AC1-712E76AAE99A}"/>
              </a:ext>
            </a:extLst>
          </p:cNvPr>
          <p:cNvSpPr/>
          <p:nvPr/>
        </p:nvSpPr>
        <p:spPr>
          <a:xfrm>
            <a:off x="8128882" y="4238044"/>
            <a:ext cx="1810246" cy="111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Authorization Service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61DDBF8-6851-9324-55DE-8C2A9CEEEA75}"/>
              </a:ext>
            </a:extLst>
          </p:cNvPr>
          <p:cNvSpPr/>
          <p:nvPr/>
        </p:nvSpPr>
        <p:spPr>
          <a:xfrm>
            <a:off x="6323935" y="3324967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PEP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6C5320D1-8F65-7A1A-43A1-1601BEC88D06}"/>
              </a:ext>
            </a:extLst>
          </p:cNvPr>
          <p:cNvSpPr/>
          <p:nvPr/>
        </p:nvSpPr>
        <p:spPr>
          <a:xfrm>
            <a:off x="8548975" y="4920242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10344644" y="4517930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829506" y="2263182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699512" y="3240818"/>
            <a:ext cx="429370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9939128" y="3240818"/>
            <a:ext cx="40551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36B28-74FF-3688-E04C-6BE53EC1879A}"/>
              </a:ext>
            </a:extLst>
          </p:cNvPr>
          <p:cNvCxnSpPr>
            <a:stCxn id="11" idx="3"/>
            <a:endCxn id="18" idx="2"/>
          </p:cNvCxnSpPr>
          <p:nvPr/>
        </p:nvCxnSpPr>
        <p:spPr>
          <a:xfrm flipV="1">
            <a:off x="9939128" y="4794144"/>
            <a:ext cx="405516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Decouple authorization logic from the microservice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Prevent microservice call for unauthorized requests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Requires custom logic in API Gateway – restricts gateway technology selection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Maps permissions with HTTP details (like URL, HTTP method and HTTP headers)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all others…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369C4957-B2FB-543B-60C3-0A26C2DA5D66}"/>
              </a:ext>
            </a:extLst>
          </p:cNvPr>
          <p:cNvCxnSpPr>
            <a:stCxn id="7" idx="2"/>
            <a:endCxn id="11" idx="1"/>
          </p:cNvCxnSpPr>
          <p:nvPr/>
        </p:nvCxnSpPr>
        <p:spPr>
          <a:xfrm rot="16200000" flipH="1">
            <a:off x="6966581" y="3631843"/>
            <a:ext cx="1025227" cy="1299375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54A038-C652-0E24-C420-F7B511214ADA}"/>
              </a:ext>
            </a:extLst>
          </p:cNvPr>
          <p:cNvCxnSpPr>
            <a:cxnSpLocks/>
          </p:cNvCxnSpPr>
          <p:nvPr/>
        </p:nvCxnSpPr>
        <p:spPr>
          <a:xfrm>
            <a:off x="9048129" y="5270099"/>
            <a:ext cx="0" cy="68219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C49D3164-5DC8-8D69-1BA0-1180EAF7A661}"/>
              </a:ext>
            </a:extLst>
          </p:cNvPr>
          <p:cNvSpPr/>
          <p:nvPr/>
        </p:nvSpPr>
        <p:spPr>
          <a:xfrm>
            <a:off x="8548975" y="5952297"/>
            <a:ext cx="970059" cy="349857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?PIP?</a:t>
            </a:r>
          </a:p>
        </p:txBody>
      </p:sp>
    </p:spTree>
    <p:extLst>
      <p:ext uri="{BB962C8B-B14F-4D97-AF65-F5344CB8AC3E}">
        <p14:creationId xmlns:p14="http://schemas.microsoft.com/office/powerpoint/2010/main" val="115139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Authorization Library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6223455" y="1875619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6223456" y="2675013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392836" y="1875932"/>
            <a:ext cx="1810246" cy="2049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608598" y="2625239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8451507" y="4327452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093460" y="2225477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963466" y="3202591"/>
            <a:ext cx="429370" cy="522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cxnSpLocks/>
          </p:cNvCxnSpPr>
          <p:nvPr/>
        </p:nvCxnSpPr>
        <p:spPr>
          <a:xfrm>
            <a:off x="10203082" y="2889501"/>
            <a:ext cx="412742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Decouple authorization logic from the microservice logic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data is available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authorization logic is possible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be a problem if you have microservices developed with different platforms (.NET, Java, Phyton…)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E60C1D5-CEA0-AC16-FA5A-5D4C0AB89C6F}"/>
              </a:ext>
            </a:extLst>
          </p:cNvPr>
          <p:cNvSpPr/>
          <p:nvPr/>
        </p:nvSpPr>
        <p:spPr>
          <a:xfrm>
            <a:off x="8474700" y="2507530"/>
            <a:ext cx="1639292" cy="13386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Authorization</a:t>
            </a:r>
          </a:p>
          <a:p>
            <a:pPr algn="ctr"/>
            <a:r>
              <a:rPr lang="en-US" sz="1400" dirty="0"/>
              <a:t>Library</a:t>
            </a: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3392DC84-8938-9C8D-99D3-4F2F80C3BB53}"/>
              </a:ext>
            </a:extLst>
          </p:cNvPr>
          <p:cNvSpPr/>
          <p:nvPr/>
        </p:nvSpPr>
        <p:spPr>
          <a:xfrm>
            <a:off x="8606676" y="3091991"/>
            <a:ext cx="1395167" cy="65100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PEP + PDP + PIP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02803C-A29A-53A2-0BF7-C69AE5D40B0A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>
            <a:off x="9294346" y="3846136"/>
            <a:ext cx="0" cy="48131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69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User Interface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Check All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a list of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granted permissions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of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user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Why we need it?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/ hide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menu items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/ hide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parts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buttons, headers, toolbars, etc.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the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client-side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for a SPA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B6BAD5-352C-715C-4716-27BC76CD2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819" y="1690688"/>
            <a:ext cx="5611331" cy="49244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753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Administration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Manage All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and manage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the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a role or user, in a single place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99219-AA1D-20A0-0E72-9FF66E3FD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818" y="1709542"/>
            <a:ext cx="5459535" cy="49088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418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Storing Permission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microservice have their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own permission tables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their own databases?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manage (load and save) permissions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get all permissions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 much responsibility to the service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central permission database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services directly connects to that database over an authorization library.</a:t>
            </a:r>
          </a:p>
        </p:txBody>
      </p:sp>
    </p:spTree>
    <p:extLst>
      <p:ext uri="{BB962C8B-B14F-4D97-AF65-F5344CB8AC3E}">
        <p14:creationId xmlns:p14="http://schemas.microsoft.com/office/powerpoint/2010/main" val="14281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Check/Manage All Permissions: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Ask to all microservices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demand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Problems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Service discovery, performance, too much load on the services, hard to manage (change) permissions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all permissions in microservices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pre-cache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a central place?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Very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manage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refresh such a cache (an arbitrary data change may affect many users’ permissions), the cache would be too big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permissions in a central place, in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management service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Ideal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on/off style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minimal dependencies to microservice internals</a:t>
            </a:r>
          </a:p>
        </p:txBody>
      </p:sp>
    </p:spTree>
    <p:extLst>
      <p:ext uri="{BB962C8B-B14F-4D97-AF65-F5344CB8AC3E}">
        <p14:creationId xmlns:p14="http://schemas.microsoft.com/office/powerpoint/2010/main" val="219165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001CCB5-6F41-6C7C-5471-BC8848D2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 Management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D821F1-BB7C-8010-DD38-887D3DE89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97" y="1770200"/>
            <a:ext cx="5586454" cy="17637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8C49AC-9769-91F0-0385-33ED029E6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520" y="1770200"/>
            <a:ext cx="5366538" cy="42250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5337DE-D518-E12C-27A2-6F58214740A1}"/>
              </a:ext>
            </a:extLst>
          </p:cNvPr>
          <p:cNvSpPr txBox="1"/>
          <p:nvPr/>
        </p:nvSpPr>
        <p:spPr>
          <a:xfrm>
            <a:off x="2257058" y="1400868"/>
            <a:ext cx="227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Define Permissions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BA705-AA0E-676D-E676-A9335474A6AB}"/>
              </a:ext>
            </a:extLst>
          </p:cNvPr>
          <p:cNvSpPr txBox="1"/>
          <p:nvPr/>
        </p:nvSpPr>
        <p:spPr>
          <a:xfrm>
            <a:off x="7982849" y="1426510"/>
            <a:ext cx="222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Check Permissions</a:t>
            </a:r>
          </a:p>
        </p:txBody>
      </p:sp>
      <p:pic>
        <p:nvPicPr>
          <p:cNvPr id="13" name="Picture 2" descr="authorization-new-permission-ui-localized">
            <a:extLst>
              <a:ext uri="{FF2B5EF4-FFF2-40B4-BE49-F238E27FC236}">
                <a16:creationId xmlns:a16="http://schemas.microsoft.com/office/drawing/2014/main" id="{0E7864BE-D03C-4C56-BC6C-13A720B3B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7" y="4040687"/>
            <a:ext cx="5586454" cy="250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71F40B-ACA3-6F4B-04AA-9B2D96C31597}"/>
              </a:ext>
            </a:extLst>
          </p:cNvPr>
          <p:cNvSpPr txBox="1"/>
          <p:nvPr/>
        </p:nvSpPr>
        <p:spPr>
          <a:xfrm>
            <a:off x="2257058" y="3692969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 Grant Permissions</a:t>
            </a:r>
          </a:p>
        </p:txBody>
      </p:sp>
    </p:spTree>
    <p:extLst>
      <p:ext uri="{BB962C8B-B14F-4D97-AF65-F5344CB8AC3E}">
        <p14:creationId xmlns:p14="http://schemas.microsoft.com/office/powerpoint/2010/main" val="271620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 Definition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F48BF-761A-64B5-7170-61D8ECFD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235449"/>
            <a:ext cx="10515599" cy="225742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name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Localized permission display name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Other dependencies: features, global features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E5081E-4DA6-90A0-30D9-33A516BE6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84772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Permissions in Microservices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D5B0C7-01CF-3252-5F00-731D97EA8873}"/>
              </a:ext>
            </a:extLst>
          </p:cNvPr>
          <p:cNvSpPr/>
          <p:nvPr/>
        </p:nvSpPr>
        <p:spPr>
          <a:xfrm>
            <a:off x="5614603" y="1788804"/>
            <a:ext cx="3501118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1</a:t>
            </a:r>
            <a:br>
              <a:rPr lang="en-US" dirty="0"/>
            </a:br>
            <a:endParaRPr lang="en-US" dirty="0"/>
          </a:p>
          <a:p>
            <a:r>
              <a:rPr lang="en-US" sz="1600" dirty="0">
                <a:solidFill>
                  <a:srgbClr val="FFFF00"/>
                </a:solidFill>
              </a:rPr>
              <a:t>Permission A,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AF7747-5344-3F34-486C-7D8723F5C77B}"/>
              </a:ext>
            </a:extLst>
          </p:cNvPr>
          <p:cNvSpPr/>
          <p:nvPr/>
        </p:nvSpPr>
        <p:spPr>
          <a:xfrm>
            <a:off x="5614602" y="3060495"/>
            <a:ext cx="3501118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2</a:t>
            </a:r>
            <a:br>
              <a:rPr lang="en-US" dirty="0"/>
            </a:br>
            <a:endParaRPr lang="en-US" dirty="0"/>
          </a:p>
          <a:p>
            <a:r>
              <a:rPr lang="en-US" sz="1600" dirty="0">
                <a:solidFill>
                  <a:srgbClr val="FFFF00"/>
                </a:solidFill>
              </a:rPr>
              <a:t>Permission C, D, 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6973AB-D3FB-7E81-F4A9-2AA6707C1F78}"/>
              </a:ext>
            </a:extLst>
          </p:cNvPr>
          <p:cNvSpPr/>
          <p:nvPr/>
        </p:nvSpPr>
        <p:spPr>
          <a:xfrm>
            <a:off x="9477292" y="2773018"/>
            <a:ext cx="1876508" cy="15107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Permission</a:t>
            </a:r>
            <a:br>
              <a:rPr lang="en-US" sz="1600" dirty="0"/>
            </a:br>
            <a:r>
              <a:rPr lang="en-US" sz="1600" dirty="0"/>
              <a:t>Management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9B95AC-03DF-9B78-3745-8439751FF83F}"/>
              </a:ext>
            </a:extLst>
          </p:cNvPr>
          <p:cNvSpPr/>
          <p:nvPr/>
        </p:nvSpPr>
        <p:spPr>
          <a:xfrm>
            <a:off x="5614601" y="4332186"/>
            <a:ext cx="3501118" cy="93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Permission</a:t>
            </a:r>
            <a:br>
              <a:rPr lang="en-US" dirty="0"/>
            </a:br>
            <a:r>
              <a:rPr lang="en-US" dirty="0"/>
              <a:t>Management</a:t>
            </a:r>
            <a:br>
              <a:rPr lang="en-US" dirty="0"/>
            </a:br>
            <a:r>
              <a:rPr lang="en-US" dirty="0"/>
              <a:t>Microservice</a:t>
            </a:r>
            <a:endParaRPr lang="en-US" sz="1600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C23E75-EF66-3F26-10E9-C5352A8F086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9115721" y="2255425"/>
            <a:ext cx="636379" cy="73883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DF3434-3380-A45C-9E3D-74B45BCACC6E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9115720" y="3527116"/>
            <a:ext cx="361572" cy="127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CDB441-3CF9-3E73-5E5F-992B9F321813}"/>
              </a:ext>
            </a:extLst>
          </p:cNvPr>
          <p:cNvCxnSpPr>
            <a:cxnSpLocks/>
            <a:stCxn id="9" idx="3"/>
            <a:endCxn id="8" idx="3"/>
          </p:cNvCxnSpPr>
          <p:nvPr/>
        </p:nvCxnSpPr>
        <p:spPr>
          <a:xfrm flipV="1">
            <a:off x="9115719" y="4062522"/>
            <a:ext cx="636381" cy="73628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2D0D05-F87B-C5BF-6D4D-F980AD05F4FB}"/>
              </a:ext>
            </a:extLst>
          </p:cNvPr>
          <p:cNvCxnSpPr>
            <a:cxnSpLocks/>
            <a:stCxn id="31" idx="3"/>
            <a:endCxn id="9" idx="1"/>
          </p:cNvCxnSpPr>
          <p:nvPr/>
        </p:nvCxnSpPr>
        <p:spPr>
          <a:xfrm>
            <a:off x="5114478" y="4798807"/>
            <a:ext cx="500123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3AFD31-F5CF-B5EB-8AB9-50E7F9B7C359}"/>
              </a:ext>
            </a:extLst>
          </p:cNvPr>
          <p:cNvSpPr txBox="1"/>
          <p:nvPr/>
        </p:nvSpPr>
        <p:spPr>
          <a:xfrm>
            <a:off x="572091" y="2891224"/>
            <a:ext cx="4241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Permission Management  UI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6E39D4-59BA-8965-FB9B-6DA187FB8079}"/>
              </a:ext>
            </a:extLst>
          </p:cNvPr>
          <p:cNvSpPr txBox="1"/>
          <p:nvPr/>
        </p:nvSpPr>
        <p:spPr>
          <a:xfrm>
            <a:off x="9738810" y="4332186"/>
            <a:ext cx="2327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Permission Groups</a:t>
            </a:r>
            <a:br>
              <a:rPr lang="en-US" dirty="0"/>
            </a:br>
            <a:r>
              <a:rPr lang="en-US" dirty="0"/>
              <a:t>Permission Definitions</a:t>
            </a:r>
          </a:p>
          <a:p>
            <a:r>
              <a:rPr lang="en-US" dirty="0"/>
              <a:t>Permission Grants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1DD886-47C6-9146-CAA4-B46D62F26DB9}"/>
              </a:ext>
            </a:extLst>
          </p:cNvPr>
          <p:cNvSpPr/>
          <p:nvPr/>
        </p:nvSpPr>
        <p:spPr>
          <a:xfrm>
            <a:off x="7607430" y="1879268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07E715-0BEB-20F0-7FBE-19F8C3920D85}"/>
              </a:ext>
            </a:extLst>
          </p:cNvPr>
          <p:cNvSpPr/>
          <p:nvPr/>
        </p:nvSpPr>
        <p:spPr>
          <a:xfrm>
            <a:off x="7607430" y="3146269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11D3AC-A040-7256-DA16-B0B30BFE8577}"/>
              </a:ext>
            </a:extLst>
          </p:cNvPr>
          <p:cNvSpPr/>
          <p:nvPr/>
        </p:nvSpPr>
        <p:spPr>
          <a:xfrm>
            <a:off x="7607430" y="4422785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8778800-AC4B-9B0F-5DF3-E756B8907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46" y="3352889"/>
            <a:ext cx="4624332" cy="2891836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422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5" grpId="0"/>
      <p:bldP spid="17" grpId="0"/>
      <p:bldP spid="27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Me: Halil İbrahim Kalkan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BC5C6BCD-C50A-8C90-FB14-EFE4E01A9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99202"/>
            <a:ext cx="2349905" cy="574845"/>
          </a:xfrm>
          <a:prstGeom prst="rect">
            <a:avLst/>
          </a:prstGeom>
        </p:spPr>
      </p:pic>
      <p:pic>
        <p:nvPicPr>
          <p:cNvPr id="11" name="Picture 10" descr="Logo&#10;&#10;Description automatically generated with low confidence">
            <a:extLst>
              <a:ext uri="{FF2B5EF4-FFF2-40B4-BE49-F238E27FC236}">
                <a16:creationId xmlns:a16="http://schemas.microsoft.com/office/drawing/2014/main" id="{24CAD372-B142-4EB8-EC23-BF7ACEF323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52677"/>
            <a:ext cx="1669819" cy="574844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B7BD4D82-3C27-5D80-7E8A-A7C68B2A71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74845" cy="574845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FB89352D-BFA5-997E-F2D4-59FF9598F2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21" y="2445727"/>
            <a:ext cx="570524" cy="5705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F7FED6-A3A2-912F-A643-6446D108DC37}"/>
              </a:ext>
            </a:extLst>
          </p:cNvPr>
          <p:cNvSpPr txBox="1"/>
          <p:nvPr/>
        </p:nvSpPr>
        <p:spPr>
          <a:xfrm>
            <a:off x="1593619" y="1793444"/>
            <a:ext cx="629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2007, Computer Engineering, </a:t>
            </a:r>
            <a:r>
              <a:rPr lang="en-US" dirty="0" err="1"/>
              <a:t>Sakarya</a:t>
            </a:r>
            <a:r>
              <a:rPr lang="en-US" dirty="0"/>
              <a:t> University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E30803-2304-9731-D2EB-5D546AEED5BE}"/>
              </a:ext>
            </a:extLst>
          </p:cNvPr>
          <p:cNvSpPr txBox="1"/>
          <p:nvPr/>
        </p:nvSpPr>
        <p:spPr>
          <a:xfrm>
            <a:off x="1593618" y="2546323"/>
            <a:ext cx="726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2007 - 2015: Software developer, software architect, team leader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CC5B27-88E5-0AFE-50E3-E8E181CCE32D}"/>
              </a:ext>
            </a:extLst>
          </p:cNvPr>
          <p:cNvSpPr txBox="1"/>
          <p:nvPr/>
        </p:nvSpPr>
        <p:spPr>
          <a:xfrm>
            <a:off x="3399890" y="3401958"/>
            <a:ext cx="556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2016 - ∞: Co-founder, software architect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EB5F01-E10C-2B2C-9A70-8D981E493A3D}"/>
              </a:ext>
            </a:extLst>
          </p:cNvPr>
          <p:cNvSpPr txBox="1"/>
          <p:nvPr/>
        </p:nvSpPr>
        <p:spPr>
          <a:xfrm>
            <a:off x="2693548" y="4255433"/>
            <a:ext cx="6164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2013 - ∞: Lead developer of the open source ABP Framework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CB99BCC-210F-CBDF-B4EF-31DD71338D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07716"/>
            <a:ext cx="570524" cy="57052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CBC9451-9C27-831B-914E-11C7A47DA08F}"/>
              </a:ext>
            </a:extLst>
          </p:cNvPr>
          <p:cNvSpPr txBox="1"/>
          <p:nvPr/>
        </p:nvSpPr>
        <p:spPr>
          <a:xfrm>
            <a:off x="1523382" y="5006151"/>
            <a:ext cx="744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Multi-threading, distributed systems, OOP, DDD, software architectures.. etc.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7CD280A-7CB2-02B4-5153-3806AE3201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7753" y="390996"/>
            <a:ext cx="3027844" cy="6177614"/>
          </a:xfrm>
          <a:prstGeom prst="rect">
            <a:avLst/>
          </a:prstGeom>
        </p:spPr>
      </p:pic>
      <p:pic>
        <p:nvPicPr>
          <p:cNvPr id="34" name="Picture 33" descr="Shape&#10;&#10;Description automatically generated with low confidence">
            <a:extLst>
              <a:ext uri="{FF2B5EF4-FFF2-40B4-BE49-F238E27FC236}">
                <a16:creationId xmlns:a16="http://schemas.microsoft.com/office/drawing/2014/main" id="{B9FF7D09-B135-8B4C-D55E-374A94A956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62755"/>
            <a:ext cx="570524" cy="57052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22178D7-97A8-AF48-763E-FDEDC7F66668}"/>
              </a:ext>
            </a:extLst>
          </p:cNvPr>
          <p:cNvSpPr txBox="1"/>
          <p:nvPr/>
        </p:nvSpPr>
        <p:spPr>
          <a:xfrm>
            <a:off x="1523382" y="5763351"/>
            <a:ext cx="687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Highly active coder, mostly open source.</a:t>
            </a:r>
          </a:p>
        </p:txBody>
      </p:sp>
    </p:spTree>
    <p:extLst>
      <p:ext uri="{BB962C8B-B14F-4D97-AF65-F5344CB8AC3E}">
        <p14:creationId xmlns:p14="http://schemas.microsoft.com/office/powerpoint/2010/main" val="75966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8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Based Permissions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CDD40-4F46-5289-8CD1-6521C325C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94234"/>
            <a:ext cx="6538010" cy="2680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B56567-E8B7-4C9E-D735-B5CE74F66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953" y="3134222"/>
            <a:ext cx="7181850" cy="344805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ED60B91-6759-DCF2-5AFC-057F883EE7E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875934" y="4275011"/>
            <a:ext cx="2935019" cy="583236"/>
          </a:xfrm>
          <a:prstGeom prst="bentConnector3">
            <a:avLst>
              <a:gd name="adj1" fmla="val -105"/>
            </a:avLst>
          </a:prstGeom>
          <a:ln w="2540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47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Filtering with Permissions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2C384B-D4A1-AB64-8D36-E99816645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40261"/>
            <a:ext cx="10809607" cy="280589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EB7E51-2E11-07B1-4EC3-C2F36565B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809606" cy="933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Need to get a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list of resources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(entities),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filtered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based on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business rules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user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preferences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297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 considerations: Policy Enforcement, Decision, Information and Administration Points.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Centrally store permission data.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Centrally manage on-off style permissions.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Always ask to microservice for custom and resource-based permissions.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Rely on database queries for permission-based filtering.</a:t>
            </a:r>
          </a:p>
        </p:txBody>
      </p:sp>
    </p:spTree>
    <p:extLst>
      <p:ext uri="{BB962C8B-B14F-4D97-AF65-F5344CB8AC3E}">
        <p14:creationId xmlns:p14="http://schemas.microsoft.com/office/powerpoint/2010/main" val="1625585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This Presentation</a:t>
            </a:r>
          </a:p>
          <a:p>
            <a:pPr marL="0" indent="0">
              <a:buNone/>
            </a:pP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Contact Me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Home: 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https://halilibrahimkalkan.com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GitHub: @hikalkan | Twitter: @hibrahimkalkan</a:t>
            </a: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</a:t>
            </a:r>
          </a:p>
          <a:p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in a Microservices World</a:t>
            </a:r>
            <a:b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https://www.alexanderlolis.com/authorization-in-a-microservices-world</a:t>
            </a: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Authorization</a:t>
            </a:r>
            <a:b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https://docs.abp.io/en/abp/latest/Authorization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Authorization</a:t>
            </a:r>
            <a:b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https://learn.microsoft.com/en-us/aspnet/core/security/authorization/introduction</a:t>
            </a: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0060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Updating Permission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49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startup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;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single </a:t>
            </a:r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hash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all permission definitions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Compare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the hash in the distributed cache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Serialize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save permission definitions (only changed / new ones)</a:t>
            </a:r>
          </a:p>
          <a:p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Update the </a:t>
            </a:r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stamp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inform other services</a:t>
            </a:r>
          </a:p>
          <a:p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sz="1800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name</a:t>
            </a:r>
            <a:r>
              <a:rPr lang="en-US" sz="18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 a cache key prefix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725507-237A-1E00-130B-F242B99394E4}"/>
              </a:ext>
            </a:extLst>
          </p:cNvPr>
          <p:cNvSpPr/>
          <p:nvPr/>
        </p:nvSpPr>
        <p:spPr>
          <a:xfrm>
            <a:off x="6060341" y="1839977"/>
            <a:ext cx="1623777" cy="1204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 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C73981-81C2-EDDD-289C-6378889C620B}"/>
              </a:ext>
            </a:extLst>
          </p:cNvPr>
          <p:cNvSpPr/>
          <p:nvPr/>
        </p:nvSpPr>
        <p:spPr>
          <a:xfrm>
            <a:off x="6150552" y="2270524"/>
            <a:ext cx="1447457" cy="6464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Static Permission Definitions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8C0967-05A1-A19D-277B-A9D785F16C90}"/>
              </a:ext>
            </a:extLst>
          </p:cNvPr>
          <p:cNvSpPr/>
          <p:nvPr/>
        </p:nvSpPr>
        <p:spPr>
          <a:xfrm>
            <a:off x="10190176" y="1825625"/>
            <a:ext cx="1623777" cy="1219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Distributed Cache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5CAD24FD-7A76-DBD9-BDD6-5303A63AA728}"/>
              </a:ext>
            </a:extLst>
          </p:cNvPr>
          <p:cNvSpPr/>
          <p:nvPr/>
        </p:nvSpPr>
        <p:spPr>
          <a:xfrm>
            <a:off x="8528811" y="2310887"/>
            <a:ext cx="676574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hash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85B673-DE66-5574-16CE-11D042F5EEC8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7598009" y="2423650"/>
            <a:ext cx="930802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AD632704-7466-931E-6D59-B8CD4F10DF0F}"/>
              </a:ext>
            </a:extLst>
          </p:cNvPr>
          <p:cNvSpPr/>
          <p:nvPr/>
        </p:nvSpPr>
        <p:spPr>
          <a:xfrm>
            <a:off x="10272526" y="2310887"/>
            <a:ext cx="1459076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ms_A_hash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C2D2B6-4B62-9E20-16B4-1405FA4A2CA1}"/>
              </a:ext>
            </a:extLst>
          </p:cNvPr>
          <p:cNvCxnSpPr>
            <a:stCxn id="7" idx="0"/>
            <a:endCxn id="14" idx="3"/>
          </p:cNvCxnSpPr>
          <p:nvPr/>
        </p:nvCxnSpPr>
        <p:spPr>
          <a:xfrm flipV="1">
            <a:off x="9205385" y="2423649"/>
            <a:ext cx="1067141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F45DBC-65E0-C5E0-BF9D-D77F73FF9152}"/>
              </a:ext>
            </a:extLst>
          </p:cNvPr>
          <p:cNvSpPr txBox="1"/>
          <p:nvPr/>
        </p:nvSpPr>
        <p:spPr>
          <a:xfrm>
            <a:off x="7655613" y="2138802"/>
            <a:ext cx="832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calculate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0666EF-16F7-9536-0C86-BFAC613004F8}"/>
              </a:ext>
            </a:extLst>
          </p:cNvPr>
          <p:cNvSpPr txBox="1"/>
          <p:nvPr/>
        </p:nvSpPr>
        <p:spPr>
          <a:xfrm>
            <a:off x="9322582" y="2143351"/>
            <a:ext cx="826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compare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EB209D-0088-DBF9-8DE7-ABEDFEFDD0A3}"/>
              </a:ext>
            </a:extLst>
          </p:cNvPr>
          <p:cNvSpPr/>
          <p:nvPr/>
        </p:nvSpPr>
        <p:spPr>
          <a:xfrm>
            <a:off x="10190175" y="3499345"/>
            <a:ext cx="1623777" cy="775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Permission</a:t>
            </a:r>
            <a:br>
              <a:rPr lang="en-US" sz="1200" dirty="0"/>
            </a:br>
            <a:r>
              <a:rPr lang="en-US" sz="1200" dirty="0"/>
              <a:t>Management</a:t>
            </a:r>
            <a:br>
              <a:rPr lang="en-US" sz="1200" dirty="0"/>
            </a:br>
            <a:r>
              <a:rPr lang="en-US" sz="1200" dirty="0"/>
              <a:t>Database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C37B7AC-47F9-E0F7-16E6-99C83B1B33EF}"/>
              </a:ext>
            </a:extLst>
          </p:cNvPr>
          <p:cNvCxnSpPr>
            <a:cxnSpLocks/>
            <a:stCxn id="5" idx="2"/>
            <a:endCxn id="21" idx="2"/>
          </p:cNvCxnSpPr>
          <p:nvPr/>
        </p:nvCxnSpPr>
        <p:spPr>
          <a:xfrm rot="16200000" flipH="1">
            <a:off x="8047207" y="1744076"/>
            <a:ext cx="970043" cy="3315894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Hexagon 23">
            <a:extLst>
              <a:ext uri="{FF2B5EF4-FFF2-40B4-BE49-F238E27FC236}">
                <a16:creationId xmlns:a16="http://schemas.microsoft.com/office/drawing/2014/main" id="{9E1CE1DB-278D-637A-FDA5-7F930CD397FE}"/>
              </a:ext>
            </a:extLst>
          </p:cNvPr>
          <p:cNvSpPr/>
          <p:nvPr/>
        </p:nvSpPr>
        <p:spPr>
          <a:xfrm>
            <a:off x="10270475" y="2664183"/>
            <a:ext cx="1459076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perm_stamp</a:t>
            </a:r>
            <a:endParaRPr lang="en-US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F4BCE8-DC13-8D69-9A00-4BBE711D4842}"/>
              </a:ext>
            </a:extLst>
          </p:cNvPr>
          <p:cNvCxnSpPr>
            <a:cxnSpLocks/>
            <a:endCxn id="24" idx="3"/>
          </p:cNvCxnSpPr>
          <p:nvPr/>
        </p:nvCxnSpPr>
        <p:spPr>
          <a:xfrm>
            <a:off x="7598009" y="2776946"/>
            <a:ext cx="267246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6A0F81C-00C0-6258-C62D-629EBA34341F}"/>
              </a:ext>
            </a:extLst>
          </p:cNvPr>
          <p:cNvSpPr txBox="1"/>
          <p:nvPr/>
        </p:nvSpPr>
        <p:spPr>
          <a:xfrm>
            <a:off x="8523116" y="2748415"/>
            <a:ext cx="83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update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B06D21-2490-E6C8-0B07-3AE1C59E1FCA}"/>
              </a:ext>
            </a:extLst>
          </p:cNvPr>
          <p:cNvSpPr txBox="1"/>
          <p:nvPr/>
        </p:nvSpPr>
        <p:spPr>
          <a:xfrm>
            <a:off x="6992203" y="3575283"/>
            <a:ext cx="302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Serialize &amp; save permission definitions</a:t>
            </a:r>
          </a:p>
        </p:txBody>
      </p:sp>
    </p:spTree>
    <p:extLst>
      <p:ext uri="{BB962C8B-B14F-4D97-AF65-F5344CB8AC3E}">
        <p14:creationId xmlns:p14="http://schemas.microsoft.com/office/powerpoint/2010/main" val="363367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9" grpId="0"/>
      <p:bldP spid="20" grpId="0"/>
      <p:bldP spid="24" grpId="0" animBg="1"/>
      <p:bldP spid="34" grpId="0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Getting Permission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078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demand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;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cache stamp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use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in-memory cache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if up to date</a:t>
            </a:r>
          </a:p>
          <a:p>
            <a:pPr lvl="1"/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frequency control (30 seconds)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&amp;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deserialize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definitions if different</a:t>
            </a:r>
          </a:p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startup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;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Pre-cache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definitions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725507-237A-1E00-130B-F242B99394E4}"/>
              </a:ext>
            </a:extLst>
          </p:cNvPr>
          <p:cNvSpPr/>
          <p:nvPr/>
        </p:nvSpPr>
        <p:spPr>
          <a:xfrm>
            <a:off x="5686433" y="1839977"/>
            <a:ext cx="2939246" cy="1659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Permission Microservice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C73981-81C2-EDDD-289C-6378889C620B}"/>
              </a:ext>
            </a:extLst>
          </p:cNvPr>
          <p:cNvSpPr/>
          <p:nvPr/>
        </p:nvSpPr>
        <p:spPr>
          <a:xfrm>
            <a:off x="5775356" y="2257365"/>
            <a:ext cx="996392" cy="11620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Static Permission Definitions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8C0967-05A1-A19D-277B-A9D785F16C90}"/>
              </a:ext>
            </a:extLst>
          </p:cNvPr>
          <p:cNvSpPr/>
          <p:nvPr/>
        </p:nvSpPr>
        <p:spPr>
          <a:xfrm>
            <a:off x="10262962" y="1893863"/>
            <a:ext cx="1623777" cy="1605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Distributed Cache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EB209D-0088-DBF9-8DE7-ABEDFEFDD0A3}"/>
              </a:ext>
            </a:extLst>
          </p:cNvPr>
          <p:cNvSpPr/>
          <p:nvPr/>
        </p:nvSpPr>
        <p:spPr>
          <a:xfrm>
            <a:off x="10262961" y="4149282"/>
            <a:ext cx="1623777" cy="775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Permission</a:t>
            </a:r>
            <a:br>
              <a:rPr lang="en-US" sz="1200" dirty="0"/>
            </a:br>
            <a:r>
              <a:rPr lang="en-US" sz="1200" dirty="0"/>
              <a:t>Management</a:t>
            </a:r>
            <a:br>
              <a:rPr lang="en-US" sz="1200" dirty="0"/>
            </a:br>
            <a:r>
              <a:rPr lang="en-US" sz="1200" dirty="0"/>
              <a:t>Database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C37B7AC-47F9-E0F7-16E6-99C83B1B33EF}"/>
              </a:ext>
            </a:extLst>
          </p:cNvPr>
          <p:cNvCxnSpPr>
            <a:cxnSpLocks/>
            <a:stCxn id="10" idx="2"/>
            <a:endCxn id="21" idx="2"/>
          </p:cNvCxnSpPr>
          <p:nvPr/>
        </p:nvCxnSpPr>
        <p:spPr>
          <a:xfrm rot="16200000" flipH="1">
            <a:off x="8414435" y="2688456"/>
            <a:ext cx="1117526" cy="2579526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Hexagon 23">
            <a:extLst>
              <a:ext uri="{FF2B5EF4-FFF2-40B4-BE49-F238E27FC236}">
                <a16:creationId xmlns:a16="http://schemas.microsoft.com/office/drawing/2014/main" id="{9E1CE1DB-278D-637A-FDA5-7F930CD397FE}"/>
              </a:ext>
            </a:extLst>
          </p:cNvPr>
          <p:cNvSpPr/>
          <p:nvPr/>
        </p:nvSpPr>
        <p:spPr>
          <a:xfrm>
            <a:off x="10345311" y="3147526"/>
            <a:ext cx="1459076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perm_stamp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A0F81C-00C0-6258-C62D-629EBA34341F}"/>
              </a:ext>
            </a:extLst>
          </p:cNvPr>
          <p:cNvSpPr txBox="1"/>
          <p:nvPr/>
        </p:nvSpPr>
        <p:spPr>
          <a:xfrm>
            <a:off x="8597666" y="2980770"/>
            <a:ext cx="1696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Check cache stamp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B06D21-2490-E6C8-0B07-3AE1C59E1FCA}"/>
              </a:ext>
            </a:extLst>
          </p:cNvPr>
          <p:cNvSpPr txBox="1"/>
          <p:nvPr/>
        </p:nvSpPr>
        <p:spPr>
          <a:xfrm>
            <a:off x="7158045" y="4542103"/>
            <a:ext cx="363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 &amp; deserialize permission definitions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557B69-1235-B0FF-B3AC-57AC790F6822}"/>
              </a:ext>
            </a:extLst>
          </p:cNvPr>
          <p:cNvSpPr/>
          <p:nvPr/>
        </p:nvSpPr>
        <p:spPr>
          <a:xfrm>
            <a:off x="6852047" y="2273762"/>
            <a:ext cx="1662775" cy="11456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Dynamic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Permission Store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5E3BA03A-42B9-52F6-09BD-F93915698844}"/>
              </a:ext>
            </a:extLst>
          </p:cNvPr>
          <p:cNvSpPr/>
          <p:nvPr/>
        </p:nvSpPr>
        <p:spPr>
          <a:xfrm>
            <a:off x="6973870" y="3134659"/>
            <a:ext cx="1451211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perm_stamp</a:t>
            </a:r>
            <a:endParaRPr lang="en-US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EFCD1E-7B44-5FD6-65EF-D570F3F36949}"/>
              </a:ext>
            </a:extLst>
          </p:cNvPr>
          <p:cNvSpPr/>
          <p:nvPr/>
        </p:nvSpPr>
        <p:spPr>
          <a:xfrm>
            <a:off x="6960222" y="2776946"/>
            <a:ext cx="1464859" cy="3116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In-Memory Cache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F4BCE8-DC13-8D69-9A00-4BBE711D4842}"/>
              </a:ext>
            </a:extLst>
          </p:cNvPr>
          <p:cNvCxnSpPr>
            <a:cxnSpLocks/>
            <a:stCxn id="22" idx="0"/>
            <a:endCxn id="24" idx="3"/>
          </p:cNvCxnSpPr>
          <p:nvPr/>
        </p:nvCxnSpPr>
        <p:spPr>
          <a:xfrm>
            <a:off x="8425081" y="3247422"/>
            <a:ext cx="1920230" cy="12867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0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4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Types &amp; Requirements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Architectural Discussions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Solutions and Tradeoffs</a:t>
            </a:r>
          </a:p>
        </p:txBody>
      </p:sp>
    </p:spTree>
    <p:extLst>
      <p:ext uri="{BB962C8B-B14F-4D97-AF65-F5344CB8AC3E}">
        <p14:creationId xmlns:p14="http://schemas.microsoft.com/office/powerpoint/2010/main" val="212782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vs Authorization</a:t>
            </a:r>
          </a:p>
        </p:txBody>
      </p:sp>
      <p:pic>
        <p:nvPicPr>
          <p:cNvPr id="1026" name="Picture 2" descr="Authentication vs. Authorization | Okta">
            <a:extLst>
              <a:ext uri="{FF2B5EF4-FFF2-40B4-BE49-F238E27FC236}">
                <a16:creationId xmlns:a16="http://schemas.microsoft.com/office/drawing/2014/main" id="{69B4318D-83DB-79A0-144A-12A3B6C15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153" y="1404441"/>
            <a:ext cx="7150873" cy="446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CC8211-E4F0-1ADE-0A30-05AA3D0608CC}"/>
              </a:ext>
            </a:extLst>
          </p:cNvPr>
          <p:cNvSpPr txBox="1"/>
          <p:nvPr/>
        </p:nvSpPr>
        <p:spPr>
          <a:xfrm>
            <a:off x="2454301" y="5873737"/>
            <a:ext cx="7150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Image source: https://www.okta.com/identity-101/authentication-vs-authorization/</a:t>
            </a:r>
          </a:p>
        </p:txBody>
      </p:sp>
    </p:spTree>
    <p:extLst>
      <p:ext uri="{BB962C8B-B14F-4D97-AF65-F5344CB8AC3E}">
        <p14:creationId xmlns:p14="http://schemas.microsoft.com/office/powerpoint/2010/main" val="77703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Storing the Access Token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DD0938-ABF7-24B2-5AC1-909F4281B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84891"/>
            <a:ext cx="8786567" cy="50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4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Access Token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C06A5-F310-22BA-3908-2EC5F485C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60640"/>
            <a:ext cx="5697772" cy="505309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FE9612-7D2A-5AA3-8199-1B365016F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4024" y="1825625"/>
            <a:ext cx="449977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Standard claims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Sub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User Id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Role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Roles of the user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Scope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Allowed scopes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your custom claims</a:t>
            </a:r>
          </a:p>
        </p:txBody>
      </p:sp>
    </p:spTree>
    <p:extLst>
      <p:ext uri="{BB962C8B-B14F-4D97-AF65-F5344CB8AC3E}">
        <p14:creationId xmlns:p14="http://schemas.microsoft.com/office/powerpoint/2010/main" val="98882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Claims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based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On/off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style permissions (typically user and role based)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a permission database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policies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permission database &amp; apply custom logic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permission database &amp; apply custom logic based on the requested resource</a:t>
            </a:r>
          </a:p>
        </p:txBody>
      </p:sp>
    </p:spTree>
    <p:extLst>
      <p:ext uri="{BB962C8B-B14F-4D97-AF65-F5344CB8AC3E}">
        <p14:creationId xmlns:p14="http://schemas.microsoft.com/office/powerpoint/2010/main" val="213501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based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 or client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X do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 on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Z?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user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(X)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edit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(Y)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(Z)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information?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allow if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 is locked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product was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created by the user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 has permission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edit products (permissions are managed by admin users)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any of user’s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roles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has permission to edit products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Only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user is working in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department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product belongs to</a:t>
            </a:r>
          </a:p>
        </p:txBody>
      </p:sp>
    </p:spTree>
    <p:extLst>
      <p:ext uri="{BB962C8B-B14F-4D97-AF65-F5344CB8AC3E}">
        <p14:creationId xmlns:p14="http://schemas.microsoft.com/office/powerpoint/2010/main" val="176200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019" y="1871205"/>
            <a:ext cx="9533616" cy="10368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force authorization?</a:t>
            </a:r>
            <a:b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PEP</a:t>
            </a: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Enforcement Point</a:t>
            </a:r>
          </a:p>
          <a:p>
            <a:pPr marL="457200" lvl="1" indent="0">
              <a:buNone/>
            </a:pP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 API Gateway? In the current service?</a:t>
            </a:r>
          </a:p>
        </p:txBody>
      </p:sp>
      <p:pic>
        <p:nvPicPr>
          <p:cNvPr id="5" name="Picture 4" descr="A mannequin wearing a white suit and blue tie&#10;&#10;Description automatically generated with medium confidence">
            <a:extLst>
              <a:ext uri="{FF2B5EF4-FFF2-40B4-BE49-F238E27FC236}">
                <a16:creationId xmlns:a16="http://schemas.microsoft.com/office/drawing/2014/main" id="{3256022C-417A-BC5B-8CDC-1A1B5AFC4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40" y="5670576"/>
            <a:ext cx="862054" cy="862054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54EEF0EC-FD8D-25D4-5625-4A2B94265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40" y="4427287"/>
            <a:ext cx="862054" cy="862054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BBA87048-E2B7-3CFF-76AF-0557390438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40" y="3074688"/>
            <a:ext cx="862055" cy="862055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E207C468-182C-1B5F-BA66-1DCAFA9B16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39" y="1935759"/>
            <a:ext cx="862054" cy="862054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076FF15-F467-D5B4-C5C0-F093C5C0DD48}"/>
              </a:ext>
            </a:extLst>
          </p:cNvPr>
          <p:cNvSpPr txBox="1">
            <a:spLocks/>
          </p:cNvSpPr>
          <p:nvPr/>
        </p:nvSpPr>
        <p:spPr>
          <a:xfrm>
            <a:off x="1956019" y="3085702"/>
            <a:ext cx="9533616" cy="10368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perform the authorization logic?</a:t>
            </a:r>
            <a:b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PDP</a:t>
            </a: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Decision Point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 current process? In a dedicated service?</a:t>
            </a:r>
            <a:b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sz="1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9AD12CA-CA4E-9C73-087C-3D1AB229930B}"/>
              </a:ext>
            </a:extLst>
          </p:cNvPr>
          <p:cNvSpPr txBox="1">
            <a:spLocks/>
          </p:cNvSpPr>
          <p:nvPr/>
        </p:nvSpPr>
        <p:spPr>
          <a:xfrm>
            <a:off x="1956019" y="4427287"/>
            <a:ext cx="9533616" cy="10368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obtain the data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perform the authorization logic?</a:t>
            </a:r>
            <a:b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PIP</a:t>
            </a: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Information Point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Direct database access? Collect on-demand? Pre-duplicate?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EBB8CEC-2FA4-E262-825B-F13B659A0776}"/>
              </a:ext>
            </a:extLst>
          </p:cNvPr>
          <p:cNvSpPr txBox="1">
            <a:spLocks/>
          </p:cNvSpPr>
          <p:nvPr/>
        </p:nvSpPr>
        <p:spPr>
          <a:xfrm>
            <a:off x="1956019" y="5672300"/>
            <a:ext cx="9533616" cy="10368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manage policies and permissions?</a:t>
            </a:r>
            <a:b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PAP</a:t>
            </a: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Administration Point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Typically, on a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04185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1210</Words>
  <Application>Microsoft Office PowerPoint</Application>
  <PresentationFormat>Widescreen</PresentationFormat>
  <Paragraphs>209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Euclid Circular B</vt:lpstr>
      <vt:lpstr>Office Theme</vt:lpstr>
      <vt:lpstr>Authorization in Microservice / Distributed Systems</vt:lpstr>
      <vt:lpstr>About Me: Halil İbrahim Kalkan</vt:lpstr>
      <vt:lpstr>Agenda</vt:lpstr>
      <vt:lpstr>Authentication vs Authorization</vt:lpstr>
      <vt:lpstr>Authentication Storing the Access Token</vt:lpstr>
      <vt:lpstr>Authentication The Access Token</vt:lpstr>
      <vt:lpstr>Authorization Types</vt:lpstr>
      <vt:lpstr>Authorization Resource based policy</vt:lpstr>
      <vt:lpstr>Authorization Components</vt:lpstr>
      <vt:lpstr>Discussion: External Authorization Service</vt:lpstr>
      <vt:lpstr>Discussion: Check on API Gateway</vt:lpstr>
      <vt:lpstr>Discussion: Authorization Library</vt:lpstr>
      <vt:lpstr>User Interface Check All Permissions</vt:lpstr>
      <vt:lpstr>Administration Manage All Permissions</vt:lpstr>
      <vt:lpstr>Storing Permission Data</vt:lpstr>
      <vt:lpstr>Check/Manage All Permissions: How?</vt:lpstr>
      <vt:lpstr>ABP: Permission Management</vt:lpstr>
      <vt:lpstr>ABP: Permission Definition</vt:lpstr>
      <vt:lpstr>ABP: Permissions in Microservices</vt:lpstr>
      <vt:lpstr>Resource Based Permissions</vt:lpstr>
      <vt:lpstr>Filtering with Permissions</vt:lpstr>
      <vt:lpstr>Conclusion</vt:lpstr>
      <vt:lpstr>Thanks!</vt:lpstr>
      <vt:lpstr>ABP: Updating Permission Definitions</vt:lpstr>
      <vt:lpstr>ABP: Getting Permission Definitions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124</cp:revision>
  <dcterms:created xsi:type="dcterms:W3CDTF">2022-02-27T10:42:11Z</dcterms:created>
  <dcterms:modified xsi:type="dcterms:W3CDTF">2022-11-02T07:37:32Z</dcterms:modified>
</cp:coreProperties>
</file>