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57" r:id="rId4"/>
    <p:sldId id="326" r:id="rId5"/>
    <p:sldId id="259" r:id="rId6"/>
    <p:sldId id="261" r:id="rId7"/>
    <p:sldId id="264" r:id="rId8"/>
    <p:sldId id="263" r:id="rId9"/>
    <p:sldId id="260" r:id="rId10"/>
    <p:sldId id="258" r:id="rId11"/>
    <p:sldId id="265" r:id="rId12"/>
    <p:sldId id="266" r:id="rId13"/>
    <p:sldId id="268" r:id="rId14"/>
    <p:sldId id="3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9" y="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0C0C-332F-43A0-B40C-512D5D587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FE858-61DB-4079-8837-452A3C41C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6D38E-260D-47BB-94FA-4740D053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08D2-726B-4940-8A9E-A52CA959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86C12-0FE9-4B0F-B355-809D87A9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3F77-0D6E-43AB-8C4C-70DA8E18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80ADA-80D9-49EF-8B2D-D216015F1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E0C51-66B3-4052-B606-8478D83E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433D6-19B2-4940-8313-5C0207B8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3697-B2DA-48C9-B5DD-D6776099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4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2AAD7-6EFC-4FD3-80F0-AD681DC86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D7462-D926-4B9C-BAA5-33420FA0D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48890-5E2A-44B5-A4A7-471E0344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305E2-0813-473B-9C29-76F52C1F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C2768-8B85-43AB-9B2D-5C87CF51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0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3A21-B026-43D9-8BA7-1AF4D691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6F27-A700-4F9D-A4A0-3CE55A3C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128C-F09F-4DD6-AA5C-E4EB695C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5D87-AFF5-4140-8EC8-F040BEA0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6ED96-E6DE-4562-BE1F-FCE0A1D8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6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6906-0759-4630-BE26-26B207F8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596EC-D41E-4C01-9306-606A1F3E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9A658-4AF7-45EF-87DD-79692360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6097F-7C9E-4801-94A3-2DF03C1C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1ECBD-B516-41C1-AD9B-33813E93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737D-79AC-49BE-81F9-5E5609A4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A58D7-F139-4DCE-9839-38FF0C6D6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53119-6892-4026-B193-885A9A3E7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12B3F-FA35-4D88-8D72-8B06F6D4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CA1C2-427E-4A33-A0B4-7F338C59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68F4F-30F9-4C0A-84E1-F13EE18A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9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BAC8-5978-4EBA-9BCD-D3C11713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98C44-D91F-4848-8504-CFA7BC10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35D54-89A1-4BFC-BA03-AF4ECF049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9F5A9-A14C-4A81-9DF5-4BABE4A8A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D41F1-9119-49D1-9688-D03765B99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FB594-F334-4E0E-90A3-776A1FBD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6FC1B-604B-4E39-910B-18046DF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1138B-E0A3-420F-8052-154B2A63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5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84-FF4D-4667-8857-4F682C0C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48C09-AD32-4EFD-88A2-ABCD531D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2C693-D3FB-4D61-8E79-BE2C24AE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33741-326E-4182-9328-3BC78F6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4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12DBE-8D22-4E30-BBBF-DC72486A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C499B-F79F-4052-9945-05D3952C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C20C4-4825-42F9-AACD-2CBE0692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5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6949-BE9C-4B7E-896E-F776881E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096B-483C-4592-BEF4-2F794E96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9180C-AB9D-41EB-875F-15B883EAA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FF03-D38C-47E3-BBB5-0D1E1D02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9FE8-597A-47FB-9778-35494836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FCAA9-E1B7-44EF-9DDE-0AC58DE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2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B143-3F1E-4DB9-BCD2-7340B8EF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5233A-1A62-4377-B548-2C1AE69E4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89E61-A89D-4EB0-BE5E-A195B3DAF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8E4A1-964A-4C75-9364-799A39A7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9DAD3-9488-4884-A737-8BAAA4FE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7CA78-0C7C-4AE3-86A5-1A21E916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1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548A7-3473-40CB-B020-7C73F631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DC90A-F674-4E7E-988D-2DB0481F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776E-0D2C-42D1-AE1F-C30C24C89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69CA-E2EB-42CE-8F05-25AE5EF03D79}" type="datetimeFigureOut">
              <a:rPr lang="en-US" smtClean="0"/>
              <a:t>15-Feb-20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1266-5D03-48BC-8DFE-6F19DAC68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7DDD-91B1-415F-89BE-2DF881585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05808-F920-4226-BBF5-339F7576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OSYGze" TargetMode="External"/><Relationship Id="rId2" Type="http://schemas.openxmlformats.org/officeDocument/2006/relationships/hyperlink" Target="https://github.com/hikalkan/presenta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efactoring.com/catalo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refactoring.com/catalo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hikalkan/present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ofactory.com/net/design-patter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208-423B-4277-AC6C-AF9B92E87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Refactoring &amp; Testing with the Visual Studio &amp;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D06BA-4B2A-4D41-B1E5-2719EE1F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34778"/>
          </a:xfrm>
        </p:spPr>
        <p:txBody>
          <a:bodyPr>
            <a:normAutofit/>
          </a:bodyPr>
          <a:lstStyle/>
          <a:p>
            <a:r>
              <a:rPr lang="en-US" sz="3600" b="1" dirty="0"/>
              <a:t>Halil İbrahim Kalkan</a:t>
            </a:r>
          </a:p>
          <a:p>
            <a:endParaRPr lang="en-US" sz="3600" b="1" dirty="0"/>
          </a:p>
          <a:p>
            <a:r>
              <a:rPr lang="en-US" b="1" dirty="0">
                <a:hlinkClick r:id="rId2"/>
              </a:rPr>
              <a:t>https://github.com/hikalkan</a:t>
            </a:r>
            <a:r>
              <a:rPr lang="en-US" dirty="0">
                <a:hlinkClick r:id="rId2"/>
              </a:rPr>
              <a:t>/presentations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>
                <a:hlinkClick r:id="rId3"/>
              </a:rPr>
              <a:t>https://bit.ly/2OSYGze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910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Ultimate Books!</a:t>
            </a:r>
          </a:p>
        </p:txBody>
      </p:sp>
      <p:pic>
        <p:nvPicPr>
          <p:cNvPr id="1028" name="Picture 4" descr="Image result for clean code">
            <a:extLst>
              <a:ext uri="{FF2B5EF4-FFF2-40B4-BE49-F238E27FC236}">
                <a16:creationId xmlns:a16="http://schemas.microsoft.com/office/drawing/2014/main" id="{FA2C30FA-FBEE-42BE-98F7-60DF5186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500" y="1843748"/>
            <a:ext cx="32635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CE8303-20D8-4ACC-97E0-F0E87DC9C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681" y="1825625"/>
            <a:ext cx="3330529" cy="43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9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Refactoring &amp; Testing with the Visual Studio &amp;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818B-B4D9-47E9-9C46-55CA3A03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/>
          </a:p>
          <a:p>
            <a:pPr marL="0" indent="0" algn="ctr">
              <a:buNone/>
            </a:pPr>
            <a:r>
              <a:rPr lang="en-US" sz="9600" dirty="0"/>
              <a:t>Show me code!</a:t>
            </a:r>
          </a:p>
        </p:txBody>
      </p:sp>
    </p:spTree>
    <p:extLst>
      <p:ext uri="{BB962C8B-B14F-4D97-AF65-F5344CB8AC3E}">
        <p14:creationId xmlns:p14="http://schemas.microsoft.com/office/powerpoint/2010/main" val="310933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>
                <a:hlinkClick r:id="rId2"/>
              </a:rPr>
              <a:t>https://refactoring.com/catalog/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3C458-1E22-4E6D-925F-6A9C55F67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434" y="1764304"/>
            <a:ext cx="7061847" cy="50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6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>
                <a:hlinkClick r:id="rId2"/>
              </a:rPr>
              <a:t>https://refactoring.com/catalog/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F1C3A-79C6-4D54-8E48-924E1386B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80" y="2330388"/>
            <a:ext cx="4965357" cy="4322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771C7D-C582-4647-BA63-8A4CE4064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086" y="4450495"/>
            <a:ext cx="5711302" cy="148413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6F01664-BEFE-4D02-B232-212163890693}"/>
              </a:ext>
            </a:extLst>
          </p:cNvPr>
          <p:cNvSpPr/>
          <p:nvPr/>
        </p:nvSpPr>
        <p:spPr>
          <a:xfrm>
            <a:off x="5271313" y="4882718"/>
            <a:ext cx="1014078" cy="73240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3EE4D-4DE5-46E8-ADA9-84A45437AC9C}"/>
              </a:ext>
            </a:extLst>
          </p:cNvPr>
          <p:cNvSpPr txBox="1"/>
          <p:nvPr/>
        </p:nvSpPr>
        <p:spPr>
          <a:xfrm>
            <a:off x="6394883" y="2228671"/>
            <a:ext cx="5570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Replace Nested Conditional with Guard Clauses</a:t>
            </a:r>
          </a:p>
        </p:txBody>
      </p:sp>
    </p:spTree>
    <p:extLst>
      <p:ext uri="{BB962C8B-B14F-4D97-AF65-F5344CB8AC3E}">
        <p14:creationId xmlns:p14="http://schemas.microsoft.com/office/powerpoint/2010/main" val="120381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D74ECA-23E4-45D0-92E0-2EFA8C79551C}"/>
              </a:ext>
            </a:extLst>
          </p:cNvPr>
          <p:cNvSpPr txBox="1">
            <a:spLocks/>
          </p:cNvSpPr>
          <p:nvPr/>
        </p:nvSpPr>
        <p:spPr>
          <a:xfrm>
            <a:off x="838200" y="1994302"/>
            <a:ext cx="4206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Halil İbrahim Kalkan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2000" dirty="0"/>
              <a:t>halilibrahimkalkan.com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GitHub </a:t>
            </a:r>
            <a:r>
              <a:rPr lang="en-US" sz="2000" dirty="0"/>
              <a:t>@hikalkan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Twitter </a:t>
            </a:r>
            <a:r>
              <a:rPr lang="en-US" sz="2000" dirty="0"/>
              <a:t>@</a:t>
            </a:r>
            <a:r>
              <a:rPr lang="en-US" sz="2000" dirty="0" err="1"/>
              <a:t>hibrahimkalkan</a:t>
            </a:r>
            <a:endParaRPr lang="en-US" sz="2000" dirty="0"/>
          </a:p>
          <a:p>
            <a:r>
              <a:rPr lang="en-US" sz="2000" dirty="0"/>
              <a:t>https://volosoft.com</a:t>
            </a:r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Presentation:</a:t>
            </a:r>
            <a:br>
              <a:rPr lang="en-US" sz="2000" dirty="0"/>
            </a:br>
            <a:r>
              <a:rPr lang="en-US" sz="1800" i="1" dirty="0">
                <a:hlinkClick r:id="rId2"/>
              </a:rPr>
              <a:t>https://github.com/hikalkan/presentations</a:t>
            </a:r>
            <a:endParaRPr lang="en-US" sz="2000" i="1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F1D55-BF85-4060-BDC0-42F4A0945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990" y="1994302"/>
            <a:ext cx="5972816" cy="36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6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667B-4698-4FB0-BFC5-18FD7E10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4247"/>
            <a:ext cx="12192000" cy="366654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HelveticaNeueLT Std Med Cn" panose="020B0606030502030204" pitchFamily="34" charset="0"/>
              </a:rPr>
              <a:t>ABOUT ME</a:t>
            </a:r>
            <a:br>
              <a:rPr lang="en-US" sz="3600" dirty="0">
                <a:latin typeface="HelveticaNeueLT Std Med Cn" panose="020B0606030502030204" pitchFamily="34" charset="0"/>
              </a:rPr>
            </a:br>
            <a:br>
              <a:rPr lang="en-US" sz="4000" dirty="0">
                <a:latin typeface="HelveticaNeueLT Std Med Cn" panose="020B0606030502030204" pitchFamily="34" charset="0"/>
              </a:rPr>
            </a:br>
            <a:r>
              <a:rPr lang="en-US" sz="4800" dirty="0" err="1">
                <a:latin typeface="HelveticaNeueLT Std Med Cn" panose="020B0606030502030204" pitchFamily="34" charset="0"/>
              </a:rPr>
              <a:t>Halil</a:t>
            </a:r>
            <a:r>
              <a:rPr lang="en-US" sz="4800" dirty="0">
                <a:latin typeface="HelveticaNeueLT Std Med Cn" panose="020B0606030502030204" pitchFamily="34" charset="0"/>
              </a:rPr>
              <a:t> İbrahim </a:t>
            </a:r>
            <a:r>
              <a:rPr lang="en-US" sz="4800" dirty="0" err="1">
                <a:latin typeface="HelveticaNeueLT Std Med Cn" panose="020B0606030502030204" pitchFamily="34" charset="0"/>
              </a:rPr>
              <a:t>Kalkan</a:t>
            </a:r>
            <a:br>
              <a:rPr lang="en-US" sz="4000" dirty="0">
                <a:latin typeface="HelveticaNeueLT Std" panose="020B0604020202020204" pitchFamily="34" charset="0"/>
              </a:rPr>
            </a:br>
            <a:r>
              <a:rPr lang="en-US" sz="2800" dirty="0">
                <a:latin typeface="HelveticaNeueLT Std" panose="020B0604020202020204" pitchFamily="34" charset="0"/>
              </a:rPr>
              <a:t>                </a:t>
            </a:r>
            <a:r>
              <a:rPr lang="en-US" sz="4000" dirty="0">
                <a:latin typeface="HelveticaNeueLT Std" panose="020B0604020202020204" pitchFamily="34" charset="0"/>
              </a:rPr>
              <a:t> </a:t>
            </a:r>
            <a:br>
              <a:rPr lang="en-US" sz="4000" dirty="0">
                <a:latin typeface="HelveticaNeueLT Std" panose="020B0604020202020204" pitchFamily="34" charset="0"/>
              </a:rPr>
            </a:br>
            <a:endParaRPr lang="en-US" sz="4000" dirty="0">
              <a:latin typeface="HelveticaNeueLT Std Med Cn" panose="020B06060305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CFA8-202B-4C64-BBEF-74E3BFCF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211760"/>
            <a:ext cx="12191999" cy="15410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Web: </a:t>
            </a:r>
            <a:r>
              <a:rPr lang="en-US" sz="2000" dirty="0">
                <a:latin typeface="HelveticaNeueLT Std" panose="020B0604020202020204" pitchFamily="34" charset="0"/>
              </a:rPr>
              <a:t>halilibrahimkalkan.com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 err="1">
                <a:latin typeface="HelveticaNeueLT Std" panose="020B0604020202020204" pitchFamily="34" charset="0"/>
              </a:rPr>
              <a:t>Github</a:t>
            </a:r>
            <a:r>
              <a:rPr lang="en-US" sz="2000" b="1" dirty="0">
                <a:latin typeface="HelveticaNeueLT Std" panose="020B0604020202020204" pitchFamily="34" charset="0"/>
              </a:rPr>
              <a:t>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Twitter: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hibrahimkalkan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000" dirty="0">
              <a:latin typeface="HelveticaNeueLT Std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A4F64-D3F8-42AF-9793-BF0F7C2A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13" y="3099460"/>
            <a:ext cx="1952982" cy="477748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882D91B7-A0F8-40D1-89FE-EE23A898873F}"/>
              </a:ext>
            </a:extLst>
          </p:cNvPr>
          <p:cNvSpPr/>
          <p:nvPr/>
        </p:nvSpPr>
        <p:spPr>
          <a:xfrm>
            <a:off x="3337560" y="3088938"/>
            <a:ext cx="276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NeueLT Std Med Cn" panose="020B0606030502030204" pitchFamily="34" charset="0"/>
              </a:rPr>
              <a:t>Co-Founder of</a:t>
            </a:r>
            <a:endParaRPr lang="en-US" sz="2800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60D137D5-AADA-4A8D-875C-9D646ED80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Writing Code for Humans!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818B-B4D9-47E9-9C46-55CA3A03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“Any fool can write code that a computer can understand. Good programmers write code that </a:t>
            </a:r>
            <a:r>
              <a:rPr lang="en-US" sz="4400" b="1" dirty="0"/>
              <a:t>humans can understand</a:t>
            </a:r>
            <a:r>
              <a:rPr lang="en-US" sz="4400" dirty="0"/>
              <a:t>.”</a:t>
            </a:r>
          </a:p>
          <a:p>
            <a:pPr marL="0" indent="0" algn="r">
              <a:buNone/>
            </a:pPr>
            <a:r>
              <a:rPr lang="en-US" sz="4400" i="1" dirty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184868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Writing “Simple” Code!</a:t>
            </a:r>
          </a:p>
        </p:txBody>
      </p:sp>
      <p:pic>
        <p:nvPicPr>
          <p:cNvPr id="4" name="Picture 2" descr="Image result for Johan Cruyff">
            <a:extLst>
              <a:ext uri="{FF2B5EF4-FFF2-40B4-BE49-F238E27FC236}">
                <a16:creationId xmlns:a16="http://schemas.microsoft.com/office/drawing/2014/main" id="{73446A98-39FB-4C34-BBBC-7DFEE0557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04" y="1945839"/>
            <a:ext cx="3443796" cy="421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133820-9DEC-4913-81E8-437A71546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524"/>
            <a:ext cx="6217627" cy="2236421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“</a:t>
            </a:r>
            <a:r>
              <a:rPr lang="en-US" sz="3600" b="1" dirty="0"/>
              <a:t>Playing football</a:t>
            </a:r>
            <a:r>
              <a:rPr lang="en-US" sz="3600" dirty="0"/>
              <a:t> is very </a:t>
            </a:r>
            <a:r>
              <a:rPr lang="en-US" sz="3600" b="1" dirty="0"/>
              <a:t>simple</a:t>
            </a:r>
            <a:r>
              <a:rPr lang="en-US" sz="3600" dirty="0"/>
              <a:t>, but </a:t>
            </a:r>
            <a:r>
              <a:rPr lang="en-US" sz="3600" b="1" dirty="0"/>
              <a:t>playing simple football</a:t>
            </a:r>
            <a:r>
              <a:rPr lang="en-US" sz="3600" dirty="0"/>
              <a:t> is the </a:t>
            </a:r>
            <a:r>
              <a:rPr lang="en-US" sz="3600" b="1" dirty="0"/>
              <a:t>hardest thing</a:t>
            </a:r>
            <a:r>
              <a:rPr lang="en-US" sz="3600" dirty="0"/>
              <a:t> there is.”</a:t>
            </a:r>
            <a:endParaRPr lang="en-US" sz="2400" dirty="0"/>
          </a:p>
          <a:p>
            <a:pPr marL="0" indent="0" algn="r">
              <a:buNone/>
            </a:pPr>
            <a:r>
              <a:rPr lang="en-US" dirty="0"/>
              <a:t>Johan Cruyff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0250A-7748-4A11-834F-38065026A191}"/>
              </a:ext>
            </a:extLst>
          </p:cNvPr>
          <p:cNvSpPr txBox="1"/>
          <p:nvPr/>
        </p:nvSpPr>
        <p:spPr>
          <a:xfrm>
            <a:off x="838199" y="4654674"/>
            <a:ext cx="6217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Writing code </a:t>
            </a:r>
            <a:r>
              <a:rPr lang="en-US" sz="2800" dirty="0"/>
              <a:t>is very </a:t>
            </a:r>
            <a:r>
              <a:rPr lang="en-US" sz="2800" b="1" dirty="0"/>
              <a:t>simple</a:t>
            </a:r>
            <a:r>
              <a:rPr lang="en-US" sz="2800" dirty="0"/>
              <a:t>, but </a:t>
            </a:r>
            <a:r>
              <a:rPr lang="en-US" sz="2800" b="1" dirty="0"/>
              <a:t>writing</a:t>
            </a:r>
            <a:r>
              <a:rPr lang="en-US" sz="2800" dirty="0"/>
              <a:t> </a:t>
            </a:r>
            <a:r>
              <a:rPr lang="en-US" sz="2800" b="1" dirty="0"/>
              <a:t>simple code </a:t>
            </a:r>
            <a:r>
              <a:rPr lang="en-US" sz="2800" dirty="0"/>
              <a:t>is the </a:t>
            </a:r>
            <a:r>
              <a:rPr lang="en-US" sz="2800" b="1" dirty="0"/>
              <a:t>hardest thing </a:t>
            </a:r>
            <a:r>
              <a:rPr lang="en-US" sz="2800" dirty="0"/>
              <a:t>there is!</a:t>
            </a:r>
          </a:p>
          <a:p>
            <a:pPr algn="r"/>
            <a:r>
              <a:rPr lang="en-US" sz="28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46953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Object Oriented Programming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E809CF-659F-42E2-8353-CAB2ED642E37}"/>
              </a:ext>
            </a:extLst>
          </p:cNvPr>
          <p:cNvSpPr/>
          <p:nvPr/>
        </p:nvSpPr>
        <p:spPr>
          <a:xfrm>
            <a:off x="5708341" y="3429000"/>
            <a:ext cx="887767" cy="878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72074F-2434-48BF-BF2E-BC4B0FFC77DE}"/>
              </a:ext>
            </a:extLst>
          </p:cNvPr>
          <p:cNvSpPr/>
          <p:nvPr/>
        </p:nvSpPr>
        <p:spPr>
          <a:xfrm>
            <a:off x="6211408" y="2400386"/>
            <a:ext cx="1402672" cy="545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72F338-23CB-41A8-ADD4-F54994DB2560}"/>
              </a:ext>
            </a:extLst>
          </p:cNvPr>
          <p:cNvSpPr/>
          <p:nvPr/>
        </p:nvSpPr>
        <p:spPr>
          <a:xfrm>
            <a:off x="4577921" y="2400385"/>
            <a:ext cx="1402672" cy="545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1FB215-D68B-422C-B046-24922971BCD2}"/>
              </a:ext>
            </a:extLst>
          </p:cNvPr>
          <p:cNvSpPr/>
          <p:nvPr/>
        </p:nvSpPr>
        <p:spPr>
          <a:xfrm>
            <a:off x="7229381" y="3389653"/>
            <a:ext cx="1402672" cy="545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Information Hiding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636C72-FCCA-442C-AE9F-A88E5755D446}"/>
              </a:ext>
            </a:extLst>
          </p:cNvPr>
          <p:cNvSpPr/>
          <p:nvPr/>
        </p:nvSpPr>
        <p:spPr>
          <a:xfrm>
            <a:off x="5362111" y="5094071"/>
            <a:ext cx="1580225" cy="545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Polymorphism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332D30-A98A-46EB-823E-CEC89AF6F7C1}"/>
              </a:ext>
            </a:extLst>
          </p:cNvPr>
          <p:cNvSpPr/>
          <p:nvPr/>
        </p:nvSpPr>
        <p:spPr>
          <a:xfrm>
            <a:off x="3885460" y="4305672"/>
            <a:ext cx="1402672" cy="545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Inheritance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88407F-D3AB-45FC-8235-8F3C69B73C20}"/>
              </a:ext>
            </a:extLst>
          </p:cNvPr>
          <p:cNvSpPr/>
          <p:nvPr/>
        </p:nvSpPr>
        <p:spPr>
          <a:xfrm>
            <a:off x="3561425" y="3389653"/>
            <a:ext cx="1402672" cy="545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Abstraction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707DE3-3BF0-40C5-B931-66D50DEC2089}"/>
              </a:ext>
            </a:extLst>
          </p:cNvPr>
          <p:cNvSpPr/>
          <p:nvPr/>
        </p:nvSpPr>
        <p:spPr>
          <a:xfrm>
            <a:off x="7168717" y="4458071"/>
            <a:ext cx="1402672" cy="545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Encapsulation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AE550-1FB9-49F1-A4EE-EFD172691628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6466098" y="2946363"/>
            <a:ext cx="446646" cy="61134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1673FB-1176-40C5-9AF1-CB365E9A442B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6596108" y="3662642"/>
            <a:ext cx="633273" cy="20580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1677F3-B59F-4B4E-971A-9734B594E345}"/>
              </a:ext>
            </a:extLst>
          </p:cNvPr>
          <p:cNvCxnSpPr>
            <a:stCxn id="6" idx="5"/>
            <a:endCxn id="15" idx="1"/>
          </p:cNvCxnSpPr>
          <p:nvPr/>
        </p:nvCxnSpPr>
        <p:spPr>
          <a:xfrm>
            <a:off x="6466098" y="4179180"/>
            <a:ext cx="702619" cy="5518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1C02E7-41ED-4C74-981F-6CC7B26333B8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6152224" y="4307890"/>
            <a:ext cx="1" cy="78618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75EE4F-91D9-4878-8AE5-9C2E934AE11E}"/>
              </a:ext>
            </a:extLst>
          </p:cNvPr>
          <p:cNvCxnSpPr>
            <a:stCxn id="6" idx="3"/>
            <a:endCxn id="13" idx="3"/>
          </p:cNvCxnSpPr>
          <p:nvPr/>
        </p:nvCxnSpPr>
        <p:spPr>
          <a:xfrm flipH="1">
            <a:off x="5288132" y="4179180"/>
            <a:ext cx="550219" cy="39948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2A0BE4-CD2F-42CC-B4C5-6C9B77F16D75}"/>
              </a:ext>
            </a:extLst>
          </p:cNvPr>
          <p:cNvCxnSpPr>
            <a:stCxn id="6" idx="2"/>
            <a:endCxn id="14" idx="3"/>
          </p:cNvCxnSpPr>
          <p:nvPr/>
        </p:nvCxnSpPr>
        <p:spPr>
          <a:xfrm flipH="1" flipV="1">
            <a:off x="4964097" y="3662642"/>
            <a:ext cx="744244" cy="20580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C381FD-8D10-4603-B89B-9D745620F155}"/>
              </a:ext>
            </a:extLst>
          </p:cNvPr>
          <p:cNvCxnSpPr>
            <a:stCxn id="6" idx="1"/>
            <a:endCxn id="10" idx="2"/>
          </p:cNvCxnSpPr>
          <p:nvPr/>
        </p:nvCxnSpPr>
        <p:spPr>
          <a:xfrm flipH="1" flipV="1">
            <a:off x="5279257" y="2946362"/>
            <a:ext cx="559094" cy="61134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14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0127-1E98-4479-BB6B-052A4301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</a:t>
            </a:r>
            <a:r>
              <a:rPr lang="en-US" sz="3600" dirty="0"/>
              <a:t>: Single Responsibility Principle</a:t>
            </a:r>
          </a:p>
          <a:p>
            <a:r>
              <a:rPr lang="en-US" sz="3600" b="1" dirty="0"/>
              <a:t>O</a:t>
            </a:r>
            <a:r>
              <a:rPr lang="en-US" sz="3600" dirty="0"/>
              <a:t>: Open Closed Principle</a:t>
            </a:r>
          </a:p>
          <a:p>
            <a:r>
              <a:rPr lang="en-US" sz="3600" b="1" dirty="0"/>
              <a:t>L</a:t>
            </a:r>
            <a:r>
              <a:rPr lang="en-US" sz="3600" dirty="0"/>
              <a:t>: </a:t>
            </a:r>
            <a:r>
              <a:rPr lang="en-US" sz="3600" dirty="0" err="1"/>
              <a:t>Liskov</a:t>
            </a:r>
            <a:r>
              <a:rPr lang="en-US" sz="3600" dirty="0"/>
              <a:t> Substitution Principle</a:t>
            </a:r>
          </a:p>
          <a:p>
            <a:r>
              <a:rPr lang="en-US" sz="3600" b="1" dirty="0"/>
              <a:t>I</a:t>
            </a:r>
            <a:r>
              <a:rPr lang="en-US" sz="3600" dirty="0"/>
              <a:t>: Interface Segregation Principle</a:t>
            </a:r>
          </a:p>
          <a:p>
            <a:r>
              <a:rPr lang="en-US" sz="3600" b="1" dirty="0"/>
              <a:t>D</a:t>
            </a:r>
            <a:r>
              <a:rPr lang="en-US" sz="3600" dirty="0"/>
              <a:t>: Dependency Inversion Principle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7F2731-2707-456B-83F0-AF14C17B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CC1498-B6DA-4002-B6D0-A8B8DA3361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14903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7F2731-2707-456B-83F0-AF14C17B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CC1498-B6DA-4002-B6D0-A8B8DA3361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(</a:t>
            </a:r>
            <a:r>
              <a:rPr lang="en-US" sz="4000" dirty="0" err="1"/>
              <a:t>GoF</a:t>
            </a:r>
            <a:r>
              <a:rPr lang="en-US" sz="4000" dirty="0"/>
              <a:t>) Design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F9422-5DB3-4105-BE16-3FD79BD4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854" y="1793052"/>
            <a:ext cx="6226946" cy="597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https://www.dofactory.com/net/design-patterns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AC9B6-1C95-45F2-8B5C-05FC3B49E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998" y="2244155"/>
            <a:ext cx="3551806" cy="4482175"/>
          </a:xfrm>
          <a:prstGeom prst="rect">
            <a:avLst/>
          </a:prstGeom>
        </p:spPr>
      </p:pic>
      <p:pic>
        <p:nvPicPr>
          <p:cNvPr id="4098" name="Picture 2" descr="Image result for design patterns gof">
            <a:extLst>
              <a:ext uri="{FF2B5EF4-FFF2-40B4-BE49-F238E27FC236}">
                <a16:creationId xmlns:a16="http://schemas.microsoft.com/office/drawing/2014/main" id="{5A6967FF-509C-4544-A124-EE588E223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1" y="1793052"/>
            <a:ext cx="3851589" cy="486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59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818B-B4D9-47E9-9C46-55CA3A03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“When you find you have to </a:t>
            </a:r>
            <a:r>
              <a:rPr lang="en-US" sz="3200" b="1" dirty="0"/>
              <a:t>add a feature </a:t>
            </a:r>
            <a:r>
              <a:rPr lang="en-US" sz="3200" dirty="0"/>
              <a:t>to a program, and the program's code is </a:t>
            </a:r>
            <a:r>
              <a:rPr lang="en-US" sz="3200" b="1" dirty="0"/>
              <a:t>not structured in a convenient way </a:t>
            </a:r>
            <a:r>
              <a:rPr lang="en-US" sz="3200" dirty="0"/>
              <a:t>to add the feature, </a:t>
            </a:r>
            <a:r>
              <a:rPr lang="en-US" sz="3200" b="1" dirty="0">
                <a:solidFill>
                  <a:srgbClr val="00B050"/>
                </a:solidFill>
              </a:rPr>
              <a:t>first refactor </a:t>
            </a:r>
            <a:r>
              <a:rPr lang="en-US" sz="3200" dirty="0"/>
              <a:t>the program to make it easy to add the feature, then add the feature.”</a:t>
            </a:r>
          </a:p>
          <a:p>
            <a:pPr marL="0" indent="0" algn="r">
              <a:buNone/>
            </a:pPr>
            <a:r>
              <a:rPr lang="en-US" sz="4400" i="1" dirty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394172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41E-CB7C-4499-BA3B-D3015CA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Refactoring &amp; Test Driven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0A230-86DD-4611-B79C-C6E58AE4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10" y="2055181"/>
            <a:ext cx="6006580" cy="39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4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312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HelveticaNeueLT Std</vt:lpstr>
      <vt:lpstr>HelveticaNeueLT Std Med Cn</vt:lpstr>
      <vt:lpstr>Office Theme</vt:lpstr>
      <vt:lpstr>Refactoring &amp; Testing with the Visual Studio &amp; C#</vt:lpstr>
      <vt:lpstr>ABOUT ME  Halil İbrahim Kalkan                   </vt:lpstr>
      <vt:lpstr>Writing Code for Humans!</vt:lpstr>
      <vt:lpstr>Writing “Simple” Code!</vt:lpstr>
      <vt:lpstr>Object Oriented Programming</vt:lpstr>
      <vt:lpstr>PowerPoint Presentation</vt:lpstr>
      <vt:lpstr>PowerPoint Presentation</vt:lpstr>
      <vt:lpstr>Refactoring</vt:lpstr>
      <vt:lpstr>Refactoring &amp; Test Driven Development</vt:lpstr>
      <vt:lpstr>The Ultimate Books!</vt:lpstr>
      <vt:lpstr>Refactoring &amp; Testing with the Visual Studio &amp; C#</vt:lpstr>
      <vt:lpstr>https://refactoring.com/catalog/</vt:lpstr>
      <vt:lpstr>https://refactoring.com/catalog/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&amp; Testing with the Visual Studio &amp; C#</dc:title>
  <dc:creator>Halil Kalkan</dc:creator>
  <cp:lastModifiedBy>Halil Kalkan</cp:lastModifiedBy>
  <cp:revision>38</cp:revision>
  <dcterms:created xsi:type="dcterms:W3CDTF">2020-02-15T18:39:40Z</dcterms:created>
  <dcterms:modified xsi:type="dcterms:W3CDTF">2020-02-15T20:49:51Z</dcterms:modified>
</cp:coreProperties>
</file>