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7" r:id="rId19"/>
    <p:sldId id="286" r:id="rId20"/>
    <p:sldId id="284" r:id="rId21"/>
    <p:sldId id="288" r:id="rId22"/>
    <p:sldId id="270" r:id="rId23"/>
    <p:sldId id="299" r:id="rId24"/>
    <p:sldId id="260" r:id="rId25"/>
    <p:sldId id="261" r:id="rId26"/>
    <p:sldId id="289" r:id="rId27"/>
    <p:sldId id="290" r:id="rId28"/>
    <p:sldId id="291" r:id="rId29"/>
    <p:sldId id="293" r:id="rId30"/>
    <p:sldId id="300" r:id="rId31"/>
    <p:sldId id="301" r:id="rId32"/>
    <p:sldId id="292" r:id="rId33"/>
    <p:sldId id="294" r:id="rId34"/>
    <p:sldId id="309" r:id="rId35"/>
    <p:sldId id="311" r:id="rId36"/>
    <p:sldId id="310" r:id="rId37"/>
    <p:sldId id="295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271" r:id="rId46"/>
    <p:sldId id="262" r:id="rId47"/>
    <p:sldId id="263" r:id="rId48"/>
    <p:sldId id="264" r:id="rId49"/>
    <p:sldId id="265" r:id="rId50"/>
    <p:sldId id="266" r:id="rId51"/>
    <p:sldId id="267" r:id="rId52"/>
    <p:sldId id="268" r:id="rId53"/>
    <p:sldId id="297" r:id="rId54"/>
    <p:sldId id="298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microservice-trade-off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MicroservicePremium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The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073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8K stars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24,000 commits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238 contributors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6,200 issues &amp; 5,200 PRs closed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NuGet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128 releases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5M downloads (only for the core package)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076E01-AD31-4B85-8755-3F4929EEE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462" y="2412494"/>
            <a:ext cx="6062267" cy="34628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B13E1-2911-496C-BAB3-BD4EDC5ACFCA}"/>
              </a:ext>
            </a:extLst>
          </p:cNvPr>
          <p:cNvSpPr txBox="1"/>
          <p:nvPr/>
        </p:nvSpPr>
        <p:spPr>
          <a:xfrm>
            <a:off x="5587461" y="1766163"/>
            <a:ext cx="606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Talks</a:t>
            </a:r>
          </a:p>
        </p:txBody>
      </p:sp>
    </p:spTree>
    <p:extLst>
      <p:ext uri="{BB962C8B-B14F-4D97-AF65-F5344CB8AC3E}">
        <p14:creationId xmlns:p14="http://schemas.microsoft.com/office/powerpoint/2010/main" val="1362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Books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9F7D82-97CE-434C-A740-FD1C1AAA9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82" y="1655781"/>
            <a:ext cx="9185635" cy="456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7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eShopOnX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projects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AA7A96-BF3F-48C0-8A20-F858D602539C}"/>
              </a:ext>
            </a:extLst>
          </p:cNvPr>
          <p:cNvSpPr/>
          <p:nvPr/>
        </p:nvSpPr>
        <p:spPr>
          <a:xfrm>
            <a:off x="909444" y="1675586"/>
            <a:ext cx="3296795" cy="13255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Containers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Microsoft)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https://github.com/dotnet-architecture/eShopOnDapr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387E04-8268-43D2-BA0B-C8495CB6CB62}"/>
              </a:ext>
            </a:extLst>
          </p:cNvPr>
          <p:cNvSpPr/>
          <p:nvPr/>
        </p:nvSpPr>
        <p:spPr>
          <a:xfrm>
            <a:off x="909444" y="3172496"/>
            <a:ext cx="3296795" cy="13255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Microsoft)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https://github.com/dotnet-architecture/eShopOnDapr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92A761-F495-46E3-A9D8-07991FE3B346}"/>
              </a:ext>
            </a:extLst>
          </p:cNvPr>
          <p:cNvSpPr/>
          <p:nvPr/>
        </p:nvSpPr>
        <p:spPr>
          <a:xfrm>
            <a:off x="909444" y="4669408"/>
            <a:ext cx="3296795" cy="13255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Volosoft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8652B7-A796-4A89-B59A-6C1448D1A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875" y="1675585"/>
            <a:ext cx="7315201" cy="132556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Simplified and containerized microservice example</a:t>
            </a:r>
          </a:p>
          <a:p>
            <a:pPr marL="0" indent="0"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drafts of different architectural patterns</a:t>
            </a:r>
          </a:p>
          <a:p>
            <a:pPr marL="0" indent="0"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Not production ready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EF424A3-DDE9-4917-B101-1E60B12D563E}"/>
              </a:ext>
            </a:extLst>
          </p:cNvPr>
          <p:cNvSpPr txBox="1">
            <a:spLocks/>
          </p:cNvSpPr>
          <p:nvPr/>
        </p:nvSpPr>
        <p:spPr>
          <a:xfrm>
            <a:off x="4428875" y="3172496"/>
            <a:ext cx="73152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 on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eShopOnContainers</a:t>
            </a: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powered by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endParaRPr lang="en-US" sz="2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Focuses on demonstrating the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features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More production ready, applicable and maintainable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FF5D5E2-9337-44A1-A88E-DD9D337ABF34}"/>
              </a:ext>
            </a:extLst>
          </p:cNvPr>
          <p:cNvSpPr txBox="1">
            <a:spLocks/>
          </p:cNvSpPr>
          <p:nvPr/>
        </p:nvSpPr>
        <p:spPr>
          <a:xfrm>
            <a:off x="4428875" y="4669409"/>
            <a:ext cx="73152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 solution for microservice development with the ABP Framework and state-of-the-art tools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Production ready, easy to develop and maintain</a:t>
            </a:r>
          </a:p>
        </p:txBody>
      </p:sp>
    </p:spTree>
    <p:extLst>
      <p:ext uri="{BB962C8B-B14F-4D97-AF65-F5344CB8AC3E}">
        <p14:creationId xmlns:p14="http://schemas.microsoft.com/office/powerpoint/2010/main" val="27237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eShopOnAbp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098" name="Picture 2" descr="eSopOnAbp Phase 1">
            <a:extLst>
              <a:ext uri="{FF2B5EF4-FFF2-40B4-BE49-F238E27FC236}">
                <a16:creationId xmlns:a16="http://schemas.microsoft.com/office/drawing/2014/main" id="{2136AA09-D2C1-4393-9568-B5F813295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961977" cy="451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194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eShopOnAbp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  <a:endParaRPr lang="en-US" sz="28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TODO: More details and the book!</a:t>
            </a:r>
          </a:p>
        </p:txBody>
      </p:sp>
    </p:spTree>
    <p:extLst>
      <p:ext uri="{BB962C8B-B14F-4D97-AF65-F5344CB8AC3E}">
        <p14:creationId xmlns:p14="http://schemas.microsoft.com/office/powerpoint/2010/main" val="86157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07237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BENEFITS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Forcing the modularity and encapsulation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Independently developed, deployed and scaled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Technology diversity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6C15FB-DFA6-464B-86D0-05F848FB3810}"/>
              </a:ext>
            </a:extLst>
          </p:cNvPr>
          <p:cNvSpPr txBox="1">
            <a:spLocks/>
          </p:cNvSpPr>
          <p:nvPr/>
        </p:nvSpPr>
        <p:spPr>
          <a:xfrm>
            <a:off x="6315988" y="1831727"/>
            <a:ext cx="5037814" cy="306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COSTS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Eventually consistency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Operational complexity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41E9B9-359F-4652-B292-08D7DA25DEE3}"/>
              </a:ext>
            </a:extLst>
          </p:cNvPr>
          <p:cNvSpPr txBox="1">
            <a:spLocks/>
          </p:cNvSpPr>
          <p:nvPr/>
        </p:nvSpPr>
        <p:spPr>
          <a:xfrm>
            <a:off x="838200" y="5039042"/>
            <a:ext cx="10715710" cy="829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Reference: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https://martinfowler.com/articles/microservice-trade-offs.html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53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90" y="4872659"/>
            <a:ext cx="4746735" cy="162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 development team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DevOps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automation culture</a:t>
            </a:r>
          </a:p>
        </p:txBody>
      </p:sp>
      <p:pic>
        <p:nvPicPr>
          <p:cNvPr id="5122" name="Picture 2" descr="Uniland&amp;#39;s Portfolio Supports Growing Businesses | Best Office Space">
            <a:extLst>
              <a:ext uri="{FF2B5EF4-FFF2-40B4-BE49-F238E27FC236}">
                <a16:creationId xmlns:a16="http://schemas.microsoft.com/office/drawing/2014/main" id="{89F52188-709F-46CE-9DD9-CBAC90F55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90" y="1690688"/>
            <a:ext cx="4539345" cy="30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y Is Business Important To Society - [10 REASONS ] SmallBusinessify.com">
            <a:extLst>
              <a:ext uri="{FF2B5EF4-FFF2-40B4-BE49-F238E27FC236}">
                <a16:creationId xmlns:a16="http://schemas.microsoft.com/office/drawing/2014/main" id="{6613878B-8058-47F5-9F93-70ED91A3B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8157"/>
            <a:ext cx="4141002" cy="303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7F4021-E29E-48EC-86AF-260177BEB376}"/>
              </a:ext>
            </a:extLst>
          </p:cNvPr>
          <p:cNvSpPr txBox="1">
            <a:spLocks/>
          </p:cNvSpPr>
          <p:nvPr/>
        </p:nvSpPr>
        <p:spPr>
          <a:xfrm>
            <a:off x="6096000" y="4871660"/>
            <a:ext cx="4746735" cy="162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Large, complex and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mature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business or domain</a:t>
            </a:r>
          </a:p>
        </p:txBody>
      </p:sp>
    </p:spTree>
    <p:extLst>
      <p:ext uri="{BB962C8B-B14F-4D97-AF65-F5344CB8AC3E}">
        <p14:creationId xmlns:p14="http://schemas.microsoft.com/office/powerpoint/2010/main" val="7496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(not)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My primary guideline would be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don't even consider microservices unless you have a system that's too complex to manage as a monolith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 The majority of software systems should be built as a single monolithic application. Do pay attention to good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modularity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within that monolith, but don't try to separate it into separate services.</a:t>
            </a:r>
          </a:p>
          <a:p>
            <a:pPr marL="0" indent="0">
              <a:buNone/>
            </a:pPr>
            <a:endParaRPr lang="en-US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--- Martin Fowler</a:t>
            </a:r>
            <a:b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i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https://martinfowler.com/bliki/MicroservicePremium.html</a:t>
            </a:r>
            <a:r>
              <a:rPr lang="en-US" sz="14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sz="3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8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668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shouldn't start a new project with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even if you're sure your application will be big enough to make it worthwhile.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1395D5B-27CF-4DE7-AC2B-E60B886CD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79" y="1825625"/>
            <a:ext cx="7149803" cy="4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72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YAGNI: Create a simplistic version first, maybe it won’t succeed.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Fast MVP, shorter time to market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boundaries &amp; business requirements are not clear –refactoring a monolith is easier than a microservices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You’ve a small team</a:t>
            </a:r>
          </a:p>
        </p:txBody>
      </p:sp>
    </p:spTree>
    <p:extLst>
      <p:ext uri="{BB962C8B-B14F-4D97-AF65-F5344CB8AC3E}">
        <p14:creationId xmlns:p14="http://schemas.microsoft.com/office/powerpoint/2010/main" val="11940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TODO: ...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How?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(not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discard it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replace with microservices at some point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(may not be fully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by the time (keep the core as monolith for a while)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coarse-grained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(large) services, then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break down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into finer-grained services as boundaries stabilize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 a fully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then migrate to microservices when it gets mature</a:t>
            </a:r>
          </a:p>
        </p:txBody>
      </p:sp>
    </p:spTree>
    <p:extLst>
      <p:ext uri="{BB962C8B-B14F-4D97-AF65-F5344CB8AC3E}">
        <p14:creationId xmlns:p14="http://schemas.microsoft.com/office/powerpoint/2010/main" val="206784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 not?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are already replacing a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legacy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monolith or distributed system!</a:t>
            </a:r>
          </a:p>
        </p:txBody>
      </p:sp>
    </p:spTree>
    <p:extLst>
      <p:ext uri="{BB962C8B-B14F-4D97-AF65-F5344CB8AC3E}">
        <p14:creationId xmlns:p14="http://schemas.microsoft.com/office/powerpoint/2010/main" val="12587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</a:t>
            </a:r>
            <a:b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MODULAR MONOLITH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05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6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Single-project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7DD21-2F19-487A-9A42-283309DC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01" y="1690688"/>
            <a:ext cx="2705597" cy="3940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DE447-24B8-4E11-A598-331B26EC8F25}"/>
              </a:ext>
            </a:extLst>
          </p:cNvPr>
          <p:cNvSpPr txBox="1"/>
          <p:nvPr/>
        </p:nvSpPr>
        <p:spPr>
          <a:xfrm>
            <a:off x="8317258" y="3307391"/>
            <a:ext cx="24885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E5FE0-67F8-45DB-989A-B18E03CCED4B}"/>
              </a:ext>
            </a:extLst>
          </p:cNvPr>
          <p:cNvSpPr txBox="1"/>
          <p:nvPr/>
        </p:nvSpPr>
        <p:spPr>
          <a:xfrm>
            <a:off x="1386145" y="4265109"/>
            <a:ext cx="248859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2B3DE-62C7-4AB6-A7CB-19A6190E64B9}"/>
              </a:ext>
            </a:extLst>
          </p:cNvPr>
          <p:cNvSpPr txBox="1"/>
          <p:nvPr/>
        </p:nvSpPr>
        <p:spPr>
          <a:xfrm>
            <a:off x="1386145" y="3422808"/>
            <a:ext cx="248859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E4BFC2-D9CE-4A44-9969-79E2B9A0671A}"/>
              </a:ext>
            </a:extLst>
          </p:cNvPr>
          <p:cNvSpPr txBox="1"/>
          <p:nvPr/>
        </p:nvSpPr>
        <p:spPr>
          <a:xfrm>
            <a:off x="1386145" y="2580507"/>
            <a:ext cx="248859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D54168B-9951-4D89-844D-72F16D91C78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874741" y="2811340"/>
            <a:ext cx="1055478" cy="422054"/>
          </a:xfrm>
          <a:prstGeom prst="curvedConnector3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9B8BEF3-5FDA-4BFB-98C9-1D1027AD167D}"/>
              </a:ext>
            </a:extLst>
          </p:cNvPr>
          <p:cNvCxnSpPr>
            <a:stCxn id="11" idx="3"/>
          </p:cNvCxnSpPr>
          <p:nvPr/>
        </p:nvCxnSpPr>
        <p:spPr>
          <a:xfrm flipV="1">
            <a:off x="3874741" y="3422808"/>
            <a:ext cx="1055478" cy="230833"/>
          </a:xfrm>
          <a:prstGeom prst="curvedConnector3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6AD0920-92CE-49BA-9542-FB90EBD5CBB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874741" y="3653641"/>
            <a:ext cx="1055478" cy="798352"/>
          </a:xfrm>
          <a:prstGeom prst="curvedConnector3">
            <a:avLst>
              <a:gd name="adj1" fmla="val 33924"/>
            </a:avLst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7C8762E-D1B8-48FD-BD41-FBBC665E840B}"/>
              </a:ext>
            </a:extLst>
          </p:cNvPr>
          <p:cNvCxnSpPr>
            <a:stCxn id="10" idx="3"/>
          </p:cNvCxnSpPr>
          <p:nvPr/>
        </p:nvCxnSpPr>
        <p:spPr>
          <a:xfrm flipV="1">
            <a:off x="3874741" y="4265109"/>
            <a:ext cx="1055478" cy="230833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3642AD0-ACFF-4C85-A976-88E2FD372A2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874741" y="3846765"/>
            <a:ext cx="1055478" cy="649177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CFB6A98F-C694-4F00-96F9-F57F4B2124A9}"/>
              </a:ext>
            </a:extLst>
          </p:cNvPr>
          <p:cNvCxnSpPr>
            <a:stCxn id="9" idx="1"/>
          </p:cNvCxnSpPr>
          <p:nvPr/>
        </p:nvCxnSpPr>
        <p:spPr>
          <a:xfrm rot="10800000">
            <a:off x="6853288" y="2811340"/>
            <a:ext cx="1463971" cy="726885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99ADDBB-A29C-4391-9B1B-5E67AF2164D6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476214" y="3538223"/>
            <a:ext cx="1841044" cy="1120653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8D548AA-155D-4361-BA2B-F0E0EAB94704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174562" y="3538223"/>
            <a:ext cx="2142697" cy="1948173"/>
          </a:xfrm>
          <a:prstGeom prst="curvedConnector3">
            <a:avLst>
              <a:gd name="adj1" fmla="val 28002"/>
            </a:avLst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6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3FC751-F653-4E1A-9D4A-209FA91798CB}"/>
              </a:ext>
            </a:extLst>
          </p:cNvPr>
          <p:cNvSpPr/>
          <p:nvPr/>
        </p:nvSpPr>
        <p:spPr>
          <a:xfrm>
            <a:off x="1303254" y="3023895"/>
            <a:ext cx="2450970" cy="22624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31046" cy="132556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Backend-frontend separation</a:t>
            </a:r>
            <a:endParaRPr lang="en-US" sz="3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8541D-268A-46C4-8C75-3C8B76406F83}"/>
              </a:ext>
            </a:extLst>
          </p:cNvPr>
          <p:cNvSpPr txBox="1"/>
          <p:nvPr/>
        </p:nvSpPr>
        <p:spPr>
          <a:xfrm>
            <a:off x="1377883" y="4743319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D3C23-2118-471F-8089-8B2C239DA411}"/>
              </a:ext>
            </a:extLst>
          </p:cNvPr>
          <p:cNvSpPr txBox="1"/>
          <p:nvPr/>
        </p:nvSpPr>
        <p:spPr>
          <a:xfrm>
            <a:off x="1377883" y="4195391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CC6AA-87CD-452A-92A9-B0728BD62FED}"/>
              </a:ext>
            </a:extLst>
          </p:cNvPr>
          <p:cNvSpPr txBox="1"/>
          <p:nvPr/>
        </p:nvSpPr>
        <p:spPr>
          <a:xfrm>
            <a:off x="1377883" y="3647463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B533D-5606-41A3-A337-230EC905C1F5}"/>
              </a:ext>
            </a:extLst>
          </p:cNvPr>
          <p:cNvSpPr txBox="1"/>
          <p:nvPr/>
        </p:nvSpPr>
        <p:spPr>
          <a:xfrm>
            <a:off x="1377883" y="3097652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478BA-A7DC-417D-A064-32A72FA73BE6}"/>
              </a:ext>
            </a:extLst>
          </p:cNvPr>
          <p:cNvSpPr/>
          <p:nvPr/>
        </p:nvSpPr>
        <p:spPr>
          <a:xfrm>
            <a:off x="7144661" y="1149037"/>
            <a:ext cx="2450970" cy="2279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B0D69-A909-4AFD-8DCF-A428DD946839}"/>
              </a:ext>
            </a:extLst>
          </p:cNvPr>
          <p:cNvSpPr txBox="1"/>
          <p:nvPr/>
        </p:nvSpPr>
        <p:spPr>
          <a:xfrm>
            <a:off x="7219290" y="1772604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C9B47-1382-485C-A09E-AE82FA40E404}"/>
              </a:ext>
            </a:extLst>
          </p:cNvPr>
          <p:cNvSpPr txBox="1"/>
          <p:nvPr/>
        </p:nvSpPr>
        <p:spPr>
          <a:xfrm>
            <a:off x="7219290" y="1222793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C3A600-316C-43EE-B436-F2EEF02038D7}"/>
              </a:ext>
            </a:extLst>
          </p:cNvPr>
          <p:cNvSpPr/>
          <p:nvPr/>
        </p:nvSpPr>
        <p:spPr>
          <a:xfrm>
            <a:off x="7144661" y="4538794"/>
            <a:ext cx="2450970" cy="11714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0E7E6-7FE0-4897-B63B-D1B9D4672A5A}"/>
              </a:ext>
            </a:extLst>
          </p:cNvPr>
          <p:cNvSpPr txBox="1"/>
          <p:nvPr/>
        </p:nvSpPr>
        <p:spPr>
          <a:xfrm>
            <a:off x="7219290" y="5167281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UI Hosting logic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DCF826-5DE6-4B93-BCBF-54FA5C08B6F2}"/>
              </a:ext>
            </a:extLst>
          </p:cNvPr>
          <p:cNvSpPr txBox="1"/>
          <p:nvPr/>
        </p:nvSpPr>
        <p:spPr>
          <a:xfrm>
            <a:off x="7219290" y="4619353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pic>
        <p:nvPicPr>
          <p:cNvPr id="409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9A83B87B-E81C-4398-B1FF-3974E107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76" y="1815987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Shape, arrow&#10;&#10;Description automatically generated">
            <a:extLst>
              <a:ext uri="{FF2B5EF4-FFF2-40B4-BE49-F238E27FC236}">
                <a16:creationId xmlns:a16="http://schemas.microsoft.com/office/drawing/2014/main" id="{6EFF20ED-2C59-4EEC-BA3C-662CC8B6F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62" y="5893868"/>
            <a:ext cx="739365" cy="56138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1D0A00-D87C-4221-B1E3-8933537496CD}"/>
              </a:ext>
            </a:extLst>
          </p:cNvPr>
          <p:cNvCxnSpPr>
            <a:stCxn id="10" idx="0"/>
            <a:endCxn id="4098" idx="2"/>
          </p:cNvCxnSpPr>
          <p:nvPr/>
        </p:nvCxnSpPr>
        <p:spPr>
          <a:xfrm flipH="1" flipV="1">
            <a:off x="2528344" y="2441082"/>
            <a:ext cx="395" cy="582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46556E-7E3A-41E4-9EBB-CF5E97FBADDA}"/>
              </a:ext>
            </a:extLst>
          </p:cNvPr>
          <p:cNvCxnSpPr>
            <a:stCxn id="22" idx="0"/>
            <a:endCxn id="10" idx="2"/>
          </p:cNvCxnSpPr>
          <p:nvPr/>
        </p:nvCxnSpPr>
        <p:spPr>
          <a:xfrm flipV="1">
            <a:off x="2528345" y="5286328"/>
            <a:ext cx="394" cy="607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50E19B8-CFF8-4169-A120-6B1C4872E29F}"/>
              </a:ext>
            </a:extLst>
          </p:cNvPr>
          <p:cNvSpPr txBox="1"/>
          <p:nvPr/>
        </p:nvSpPr>
        <p:spPr>
          <a:xfrm>
            <a:off x="2898027" y="194176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164BA1-899D-4D5A-95B5-0D68A0E78DB5}"/>
              </a:ext>
            </a:extLst>
          </p:cNvPr>
          <p:cNvSpPr txBox="1"/>
          <p:nvPr/>
        </p:nvSpPr>
        <p:spPr>
          <a:xfrm>
            <a:off x="2931797" y="5989895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pic>
        <p:nvPicPr>
          <p:cNvPr id="3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64096B4-7712-4C03-BAA9-42F643E9C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610" y="316522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3EF955-3298-421D-878E-91922C36948D}"/>
              </a:ext>
            </a:extLst>
          </p:cNvPr>
          <p:cNvSpPr txBox="1"/>
          <p:nvPr/>
        </p:nvSpPr>
        <p:spPr>
          <a:xfrm>
            <a:off x="8739461" y="442303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A1F916-375D-4E49-8228-14EA1ABE5B9A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H="1" flipV="1">
            <a:off x="8369778" y="941617"/>
            <a:ext cx="368" cy="207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Shape, arrow&#10;&#10;Description automatically generated">
            <a:extLst>
              <a:ext uri="{FF2B5EF4-FFF2-40B4-BE49-F238E27FC236}">
                <a16:creationId xmlns:a16="http://schemas.microsoft.com/office/drawing/2014/main" id="{D7EEA7D6-FC28-4E12-80E2-8968A72C7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21" y="6110436"/>
            <a:ext cx="739365" cy="5613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8241CF-59D4-44B1-B73C-796FEFD4E71B}"/>
              </a:ext>
            </a:extLst>
          </p:cNvPr>
          <p:cNvCxnSpPr>
            <a:cxnSpLocks/>
            <a:stCxn id="35" idx="0"/>
            <a:endCxn id="16" idx="2"/>
          </p:cNvCxnSpPr>
          <p:nvPr/>
        </p:nvCxnSpPr>
        <p:spPr>
          <a:xfrm flipV="1">
            <a:off x="8368304" y="5710290"/>
            <a:ext cx="1842" cy="40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53B762-CC14-42BF-916C-1A6D575D7357}"/>
              </a:ext>
            </a:extLst>
          </p:cNvPr>
          <p:cNvSpPr txBox="1"/>
          <p:nvPr/>
        </p:nvSpPr>
        <p:spPr>
          <a:xfrm>
            <a:off x="8771756" y="6206463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5624C0-D6EA-4BD2-9340-EAFB4CE43B13}"/>
              </a:ext>
            </a:extLst>
          </p:cNvPr>
          <p:cNvSpPr txBox="1"/>
          <p:nvPr/>
        </p:nvSpPr>
        <p:spPr>
          <a:xfrm>
            <a:off x="6872139" y="3770698"/>
            <a:ext cx="2997724" cy="40011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API Gateway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9F2676-35BB-4CE5-8E9B-8E5CF9B87209}"/>
              </a:ext>
            </a:extLst>
          </p:cNvPr>
          <p:cNvCxnSpPr>
            <a:cxnSpLocks/>
            <a:stCxn id="16" idx="0"/>
            <a:endCxn id="38" idx="2"/>
          </p:cNvCxnSpPr>
          <p:nvPr/>
        </p:nvCxnSpPr>
        <p:spPr>
          <a:xfrm flipV="1">
            <a:off x="8370146" y="4170808"/>
            <a:ext cx="855" cy="3679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6954C62-9B97-4806-8CA0-415D194C78B9}"/>
              </a:ext>
            </a:extLst>
          </p:cNvPr>
          <p:cNvSpPr txBox="1"/>
          <p:nvPr/>
        </p:nvSpPr>
        <p:spPr>
          <a:xfrm>
            <a:off x="9797636" y="1858012"/>
            <a:ext cx="208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6FE63B-89B8-4C08-8623-8E93D520408D}"/>
              </a:ext>
            </a:extLst>
          </p:cNvPr>
          <p:cNvSpPr txBox="1"/>
          <p:nvPr/>
        </p:nvSpPr>
        <p:spPr>
          <a:xfrm>
            <a:off x="7219290" y="2866819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API Hosting logic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D22D7B-69D7-4D5D-8042-FC1EF7300105}"/>
              </a:ext>
            </a:extLst>
          </p:cNvPr>
          <p:cNvSpPr txBox="1"/>
          <p:nvPr/>
        </p:nvSpPr>
        <p:spPr>
          <a:xfrm>
            <a:off x="7219290" y="2320595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 (REST) API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9F7275-3981-4E58-9B27-A609A9857F5E}"/>
              </a:ext>
            </a:extLst>
          </p:cNvPr>
          <p:cNvCxnSpPr>
            <a:cxnSpLocks/>
            <a:stCxn id="38" idx="0"/>
            <a:endCxn id="11" idx="2"/>
          </p:cNvCxnSpPr>
          <p:nvPr/>
        </p:nvCxnSpPr>
        <p:spPr>
          <a:xfrm flipH="1" flipV="1">
            <a:off x="8370146" y="3429000"/>
            <a:ext cx="855" cy="3416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75440BA-290F-4DE2-BBFF-619C7A5F5D82}"/>
              </a:ext>
            </a:extLst>
          </p:cNvPr>
          <p:cNvSpPr txBox="1"/>
          <p:nvPr/>
        </p:nvSpPr>
        <p:spPr>
          <a:xfrm>
            <a:off x="9761103" y="4954243"/>
            <a:ext cx="215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Application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D1E4BF2B-8A75-44E9-B50E-1A6765FB9B48}"/>
              </a:ext>
            </a:extLst>
          </p:cNvPr>
          <p:cNvSpPr/>
          <p:nvPr/>
        </p:nvSpPr>
        <p:spPr>
          <a:xfrm>
            <a:off x="4358320" y="3647463"/>
            <a:ext cx="2147805" cy="7965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2" grpId="0"/>
      <p:bldP spid="37" grpId="0"/>
      <p:bldP spid="38" grpId="0" animBg="1"/>
      <p:bldP spid="43" grpId="0"/>
      <p:bldP spid="46" grpId="0" animBg="1"/>
      <p:bldP spid="47" grpId="0" animBg="1"/>
      <p:bldP spid="58" grpId="0"/>
      <p:bldP spid="5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44F5FA9-CE4E-4F40-8323-D520A18B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16" y="1759675"/>
            <a:ext cx="2665813" cy="4825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UI from business</a:t>
            </a:r>
            <a:endParaRPr lang="en-US" b="1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A172558-9075-4235-BADE-37D0B1E90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268" y="2482346"/>
            <a:ext cx="7402605" cy="351310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D48724D-88F1-4889-B715-9EE836D83568}"/>
              </a:ext>
            </a:extLst>
          </p:cNvPr>
          <p:cNvSpPr txBox="1"/>
          <p:nvPr/>
        </p:nvSpPr>
        <p:spPr>
          <a:xfrm>
            <a:off x="3953268" y="1759675"/>
            <a:ext cx="7207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Ecommerce.Business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317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Introducing business contracts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6C697F-A6BC-4CDB-99E7-4C4310EB2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640291" cy="4849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E574F7-529F-4A7C-9BFD-142DBD113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325" y="2659659"/>
            <a:ext cx="7368494" cy="34386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B4B88D-C17A-4930-8E49-31DD25D41029}"/>
              </a:ext>
            </a:extLst>
          </p:cNvPr>
          <p:cNvSpPr txBox="1"/>
          <p:nvPr/>
        </p:nvSpPr>
        <p:spPr>
          <a:xfrm>
            <a:off x="3792325" y="1690688"/>
            <a:ext cx="8050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r>
              <a:rPr lang="en-US" sz="2400" b="1" dirty="0" err="1"/>
              <a:t>ECommerce.Business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475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259F34-74D6-4659-BC39-6C783F535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749425"/>
            <a:ext cx="2457450" cy="47434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4A5EA06-CB2A-434B-93F9-673624568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the hosting project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7D9F67-5DDE-4501-B1BB-D73B76D7E0EA}"/>
              </a:ext>
            </a:extLst>
          </p:cNvPr>
          <p:cNvSpPr txBox="1"/>
          <p:nvPr/>
        </p:nvSpPr>
        <p:spPr>
          <a:xfrm>
            <a:off x="3792325" y="1752715"/>
            <a:ext cx="805008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r>
              <a:rPr lang="en-US" sz="2400" b="1" dirty="0" err="1"/>
              <a:t>ECommerce.Business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 err="1"/>
              <a:t>ECommerce.UI.Host</a:t>
            </a:r>
            <a:br>
              <a:rPr lang="en-US" sz="2400" b="1" dirty="0"/>
            </a:br>
            <a:r>
              <a:rPr lang="en-US" sz="2400" b="1" dirty="0"/>
              <a:t>  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br>
              <a:rPr lang="en-US" sz="2400" b="1" dirty="0"/>
            </a:br>
            <a:r>
              <a:rPr lang="en-US" sz="2400" b="1" dirty="0"/>
              <a:t>        </a:t>
            </a:r>
            <a:r>
              <a:rPr lang="en-US" sz="2400" b="1" dirty="0" err="1"/>
              <a:t>ECommerce.UI</a:t>
            </a:r>
            <a:endParaRPr lang="en-US" sz="2400" b="1" dirty="0"/>
          </a:p>
          <a:p>
            <a:r>
              <a:rPr lang="en-US" sz="2400" b="1" dirty="0"/>
              <a:t>        </a:t>
            </a:r>
            <a:r>
              <a:rPr lang="en-US" sz="2400" b="1" dirty="0" err="1"/>
              <a:t>ECommerce.Business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1795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the data access project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45FB43-CE87-4D57-91ED-93579D1D3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42" y="2765508"/>
            <a:ext cx="4279573" cy="1636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DC89EF-28B1-4DB2-8C62-CE0E71832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374" y="2676340"/>
            <a:ext cx="3981432" cy="188678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32DA5B-6E2E-44B0-9B38-A35AA09C9331}"/>
              </a:ext>
            </a:extLst>
          </p:cNvPr>
          <p:cNvSpPr/>
          <p:nvPr/>
        </p:nvSpPr>
        <p:spPr>
          <a:xfrm>
            <a:off x="5757136" y="3395376"/>
            <a:ext cx="1131216" cy="377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73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Adding HTTP (REST) APIs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132DA5B-6E2E-44B0-9B38-A35AA09C9331}"/>
              </a:ext>
            </a:extLst>
          </p:cNvPr>
          <p:cNvSpPr/>
          <p:nvPr/>
        </p:nvSpPr>
        <p:spPr>
          <a:xfrm>
            <a:off x="5530392" y="3240464"/>
            <a:ext cx="1131216" cy="377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8F0D5-F545-4FE3-A32A-3C26C6BC1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401" y="2477046"/>
            <a:ext cx="3947607" cy="2182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3C5CE4-0394-4EBF-B639-5EFCD72B2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77047"/>
            <a:ext cx="3965725" cy="186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7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Implementing layering for Domain-Driven Design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132DA5B-6E2E-44B0-9B38-A35AA09C9331}"/>
              </a:ext>
            </a:extLst>
          </p:cNvPr>
          <p:cNvSpPr/>
          <p:nvPr/>
        </p:nvSpPr>
        <p:spPr>
          <a:xfrm>
            <a:off x="5530392" y="3240464"/>
            <a:ext cx="1131216" cy="377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412A5-CB0F-4C05-A6AD-2326D314D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85498"/>
            <a:ext cx="3590229" cy="2087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C2C0A9-0D31-4DF9-8319-36B876F10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368" y="2267364"/>
            <a:ext cx="3633836" cy="232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7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layered module solution structure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50613D-1A48-4B34-8D16-62AD893D4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07" y="2163745"/>
            <a:ext cx="4564833" cy="335446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1484B11-DAD8-4B2E-9F5D-33F30B671C7B}"/>
              </a:ext>
            </a:extLst>
          </p:cNvPr>
          <p:cNvSpPr/>
          <p:nvPr/>
        </p:nvSpPr>
        <p:spPr>
          <a:xfrm>
            <a:off x="6603723" y="2165015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514D529-536C-4037-A4AC-DC1B84D180B4}"/>
              </a:ext>
            </a:extLst>
          </p:cNvPr>
          <p:cNvSpPr/>
          <p:nvPr/>
        </p:nvSpPr>
        <p:spPr>
          <a:xfrm>
            <a:off x="8478878" y="2163745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887B18-DB54-4FBA-A14A-88C12829D1AA}"/>
              </a:ext>
            </a:extLst>
          </p:cNvPr>
          <p:cNvSpPr/>
          <p:nvPr/>
        </p:nvSpPr>
        <p:spPr>
          <a:xfrm>
            <a:off x="10303233" y="2163745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3C81BD-F734-48F1-8909-DBD612409E58}"/>
              </a:ext>
            </a:extLst>
          </p:cNvPr>
          <p:cNvSpPr/>
          <p:nvPr/>
        </p:nvSpPr>
        <p:spPr>
          <a:xfrm>
            <a:off x="6475453" y="2978450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28CFE4E-0F8A-4015-8829-0A9B200D19D9}"/>
              </a:ext>
            </a:extLst>
          </p:cNvPr>
          <p:cNvSpPr/>
          <p:nvPr/>
        </p:nvSpPr>
        <p:spPr>
          <a:xfrm>
            <a:off x="8477608" y="2978450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ADE30A-F70E-409D-9F5F-A2F650931AAF}"/>
              </a:ext>
            </a:extLst>
          </p:cNvPr>
          <p:cNvSpPr/>
          <p:nvPr/>
        </p:nvSpPr>
        <p:spPr>
          <a:xfrm>
            <a:off x="7453988" y="3830620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E31B97-F3F2-4492-84FD-719FBBBDC33D}"/>
              </a:ext>
            </a:extLst>
          </p:cNvPr>
          <p:cNvSpPr/>
          <p:nvPr/>
        </p:nvSpPr>
        <p:spPr>
          <a:xfrm>
            <a:off x="5811878" y="3835700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6FDBDC-EB45-4E7C-8808-25E7A9F96958}"/>
              </a:ext>
            </a:extLst>
          </p:cNvPr>
          <p:cNvSpPr/>
          <p:nvPr/>
        </p:nvSpPr>
        <p:spPr>
          <a:xfrm>
            <a:off x="7455258" y="4573570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8A7D01-E723-4470-9AF2-E9F8B2DB37F9}"/>
              </a:ext>
            </a:extLst>
          </p:cNvPr>
          <p:cNvCxnSpPr/>
          <p:nvPr/>
        </p:nvCxnSpPr>
        <p:spPr>
          <a:xfrm flipH="1" flipV="1">
            <a:off x="9736178" y="2313605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EF4E9BB-A1C0-42A3-919C-5401BA873064}"/>
              </a:ext>
            </a:extLst>
          </p:cNvPr>
          <p:cNvCxnSpPr/>
          <p:nvPr/>
        </p:nvCxnSpPr>
        <p:spPr>
          <a:xfrm flipH="1">
            <a:off x="7861023" y="2313605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717943-C209-482D-B325-EED19C631BC8}"/>
              </a:ext>
            </a:extLst>
          </p:cNvPr>
          <p:cNvCxnSpPr/>
          <p:nvPr/>
        </p:nvCxnSpPr>
        <p:spPr>
          <a:xfrm flipV="1">
            <a:off x="7229833" y="2464735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2E0ADC6-83AE-4DCF-B10A-5B9DEDCC7F91}"/>
              </a:ext>
            </a:extLst>
          </p:cNvPr>
          <p:cNvCxnSpPr/>
          <p:nvPr/>
        </p:nvCxnSpPr>
        <p:spPr>
          <a:xfrm flipH="1" flipV="1">
            <a:off x="7984848" y="3128310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DC43BE4-5A4F-4B4E-9692-FE4ABE666853}"/>
              </a:ext>
            </a:extLst>
          </p:cNvPr>
          <p:cNvCxnSpPr/>
          <p:nvPr/>
        </p:nvCxnSpPr>
        <p:spPr>
          <a:xfrm flipV="1">
            <a:off x="9106258" y="2463465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0248EB-3277-41F9-965A-B3499C995EB4}"/>
              </a:ext>
            </a:extLst>
          </p:cNvPr>
          <p:cNvCxnSpPr/>
          <p:nvPr/>
        </p:nvCxnSpPr>
        <p:spPr>
          <a:xfrm flipH="1" flipV="1">
            <a:off x="7670523" y="3269915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2F39CF-7626-40C3-AA01-BBA96CB39028}"/>
              </a:ext>
            </a:extLst>
          </p:cNvPr>
          <p:cNvCxnSpPr/>
          <p:nvPr/>
        </p:nvCxnSpPr>
        <p:spPr>
          <a:xfrm flipV="1">
            <a:off x="6440528" y="3278170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F7053E3-D059-4A9B-A5A0-28319811A359}"/>
              </a:ext>
            </a:extLst>
          </p:cNvPr>
          <p:cNvCxnSpPr/>
          <p:nvPr/>
        </p:nvCxnSpPr>
        <p:spPr>
          <a:xfrm flipH="1" flipV="1">
            <a:off x="8082638" y="4130340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01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175477-16B1-4BC3-B862-B42D9FA94176}"/>
              </a:ext>
            </a:extLst>
          </p:cNvPr>
          <p:cNvSpPr/>
          <p:nvPr/>
        </p:nvSpPr>
        <p:spPr>
          <a:xfrm>
            <a:off x="3427791" y="214091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37264-9294-4509-BE5D-962095D80DDD}"/>
              </a:ext>
            </a:extLst>
          </p:cNvPr>
          <p:cNvSpPr/>
          <p:nvPr/>
        </p:nvSpPr>
        <p:spPr>
          <a:xfrm>
            <a:off x="5302946" y="213964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01A20-5819-4DB6-B410-57EBDF57F980}"/>
              </a:ext>
            </a:extLst>
          </p:cNvPr>
          <p:cNvSpPr/>
          <p:nvPr/>
        </p:nvSpPr>
        <p:spPr>
          <a:xfrm>
            <a:off x="7127301" y="2139643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9DE8B5-A50B-4356-A8CA-C74CCAE840A8}"/>
              </a:ext>
            </a:extLst>
          </p:cNvPr>
          <p:cNvSpPr/>
          <p:nvPr/>
        </p:nvSpPr>
        <p:spPr>
          <a:xfrm>
            <a:off x="3299521" y="2954348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51D84A-A3CC-46BB-83DA-865CFC741720}"/>
              </a:ext>
            </a:extLst>
          </p:cNvPr>
          <p:cNvSpPr/>
          <p:nvPr/>
        </p:nvSpPr>
        <p:spPr>
          <a:xfrm>
            <a:off x="5301676" y="2954348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684F9F-AA81-4ABC-A24C-3658C5740B03}"/>
              </a:ext>
            </a:extLst>
          </p:cNvPr>
          <p:cNvSpPr/>
          <p:nvPr/>
        </p:nvSpPr>
        <p:spPr>
          <a:xfrm>
            <a:off x="4278056" y="380651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63814-ED09-44F3-A75C-980FDBB46839}"/>
              </a:ext>
            </a:extLst>
          </p:cNvPr>
          <p:cNvSpPr/>
          <p:nvPr/>
        </p:nvSpPr>
        <p:spPr>
          <a:xfrm>
            <a:off x="2635946" y="381159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978871-3EC2-4576-9942-D0908E37481A}"/>
              </a:ext>
            </a:extLst>
          </p:cNvPr>
          <p:cNvSpPr/>
          <p:nvPr/>
        </p:nvSpPr>
        <p:spPr>
          <a:xfrm>
            <a:off x="4279326" y="4549468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D9AE5D-0F5C-4EC7-AB9B-74FC87D72740}"/>
              </a:ext>
            </a:extLst>
          </p:cNvPr>
          <p:cNvCxnSpPr/>
          <p:nvPr/>
        </p:nvCxnSpPr>
        <p:spPr>
          <a:xfrm flipH="1" flipV="1">
            <a:off x="6560246" y="2289503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2F1B0B-4511-46A8-961B-E7ACA6C1679F}"/>
              </a:ext>
            </a:extLst>
          </p:cNvPr>
          <p:cNvCxnSpPr/>
          <p:nvPr/>
        </p:nvCxnSpPr>
        <p:spPr>
          <a:xfrm flipH="1">
            <a:off x="4685091" y="2289503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D97571-B227-470F-A44D-ADED92F7B68E}"/>
              </a:ext>
            </a:extLst>
          </p:cNvPr>
          <p:cNvCxnSpPr/>
          <p:nvPr/>
        </p:nvCxnSpPr>
        <p:spPr>
          <a:xfrm flipV="1">
            <a:off x="4053901" y="2440633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42B66D-3920-4201-AD34-9E533F250F31}"/>
              </a:ext>
            </a:extLst>
          </p:cNvPr>
          <p:cNvCxnSpPr/>
          <p:nvPr/>
        </p:nvCxnSpPr>
        <p:spPr>
          <a:xfrm flipH="1" flipV="1">
            <a:off x="4808916" y="3104208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440DF-552D-4D9F-8C75-A5402E7CFC4F}"/>
              </a:ext>
            </a:extLst>
          </p:cNvPr>
          <p:cNvCxnSpPr/>
          <p:nvPr/>
        </p:nvCxnSpPr>
        <p:spPr>
          <a:xfrm flipV="1">
            <a:off x="5930326" y="2439363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9E4DB5-660E-46B4-9DFC-718949C509C9}"/>
              </a:ext>
            </a:extLst>
          </p:cNvPr>
          <p:cNvCxnSpPr/>
          <p:nvPr/>
        </p:nvCxnSpPr>
        <p:spPr>
          <a:xfrm flipH="1" flipV="1">
            <a:off x="4494591" y="3245813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BD33AF-0883-48EE-BAE1-0CCD688F15A0}"/>
              </a:ext>
            </a:extLst>
          </p:cNvPr>
          <p:cNvCxnSpPr/>
          <p:nvPr/>
        </p:nvCxnSpPr>
        <p:spPr>
          <a:xfrm flipV="1">
            <a:off x="3264596" y="3254068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C5E870-6047-4E6D-914A-41BF483050F2}"/>
              </a:ext>
            </a:extLst>
          </p:cNvPr>
          <p:cNvCxnSpPr/>
          <p:nvPr/>
        </p:nvCxnSpPr>
        <p:spPr>
          <a:xfrm flipH="1" flipV="1">
            <a:off x="4906706" y="4106238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010D97E7-E53F-4F29-A59C-54D61A46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as a monolith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07484C-4C75-4D61-8CD8-FADF6B84551F}"/>
              </a:ext>
            </a:extLst>
          </p:cNvPr>
          <p:cNvSpPr/>
          <p:nvPr/>
        </p:nvSpPr>
        <p:spPr>
          <a:xfrm>
            <a:off x="7126666" y="3806519"/>
            <a:ext cx="2234151" cy="10426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Monolith Hosting</a:t>
            </a:r>
          </a:p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9D94D93-8017-4268-8E7A-EA9A7D2740FC}"/>
              </a:ext>
            </a:extLst>
          </p:cNvPr>
          <p:cNvCxnSpPr>
            <a:endCxn id="13" idx="3"/>
          </p:cNvCxnSpPr>
          <p:nvPr/>
        </p:nvCxnSpPr>
        <p:spPr>
          <a:xfrm rot="10800000" flipV="1">
            <a:off x="5536626" y="4548832"/>
            <a:ext cx="1590040" cy="150495"/>
          </a:xfrm>
          <a:prstGeom prst="curved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208B735-26DF-41F5-9178-0E2CA2646747}"/>
              </a:ext>
            </a:extLst>
          </p:cNvPr>
          <p:cNvCxnSpPr>
            <a:endCxn id="10" idx="2"/>
          </p:cNvCxnSpPr>
          <p:nvPr/>
        </p:nvCxnSpPr>
        <p:spPr>
          <a:xfrm rot="10800000">
            <a:off x="5930326" y="3254068"/>
            <a:ext cx="1196340" cy="852170"/>
          </a:xfrm>
          <a:prstGeom prst="curvedConnector2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F78DFC2-FC91-450C-B355-6407486805B5}"/>
              </a:ext>
            </a:extLst>
          </p:cNvPr>
          <p:cNvCxnSpPr>
            <a:stCxn id="25" idx="0"/>
            <a:endCxn id="8" idx="2"/>
          </p:cNvCxnSpPr>
          <p:nvPr/>
        </p:nvCxnSpPr>
        <p:spPr>
          <a:xfrm rot="16200000" flipV="1">
            <a:off x="7316269" y="2879045"/>
            <a:ext cx="1367156" cy="487791"/>
          </a:xfrm>
          <a:prstGeom prst="curved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1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175477-16B1-4BC3-B862-B42D9FA94176}"/>
              </a:ext>
            </a:extLst>
          </p:cNvPr>
          <p:cNvSpPr/>
          <p:nvPr/>
        </p:nvSpPr>
        <p:spPr>
          <a:xfrm>
            <a:off x="5171343" y="257569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37264-9294-4509-BE5D-962095D80DDD}"/>
              </a:ext>
            </a:extLst>
          </p:cNvPr>
          <p:cNvSpPr/>
          <p:nvPr/>
        </p:nvSpPr>
        <p:spPr>
          <a:xfrm>
            <a:off x="7046498" y="257442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01A20-5819-4DB6-B410-57EBDF57F980}"/>
              </a:ext>
            </a:extLst>
          </p:cNvPr>
          <p:cNvSpPr/>
          <p:nvPr/>
        </p:nvSpPr>
        <p:spPr>
          <a:xfrm>
            <a:off x="8870853" y="2574423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9DE8B5-A50B-4356-A8CA-C74CCAE840A8}"/>
              </a:ext>
            </a:extLst>
          </p:cNvPr>
          <p:cNvSpPr/>
          <p:nvPr/>
        </p:nvSpPr>
        <p:spPr>
          <a:xfrm>
            <a:off x="5043073" y="3389128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51D84A-A3CC-46BB-83DA-865CFC741720}"/>
              </a:ext>
            </a:extLst>
          </p:cNvPr>
          <p:cNvSpPr/>
          <p:nvPr/>
        </p:nvSpPr>
        <p:spPr>
          <a:xfrm>
            <a:off x="7045228" y="3389128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684F9F-AA81-4ABC-A24C-3658C5740B03}"/>
              </a:ext>
            </a:extLst>
          </p:cNvPr>
          <p:cNvSpPr/>
          <p:nvPr/>
        </p:nvSpPr>
        <p:spPr>
          <a:xfrm>
            <a:off x="6021608" y="424129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63814-ED09-44F3-A75C-980FDBB46839}"/>
              </a:ext>
            </a:extLst>
          </p:cNvPr>
          <p:cNvSpPr/>
          <p:nvPr/>
        </p:nvSpPr>
        <p:spPr>
          <a:xfrm>
            <a:off x="4379498" y="424637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978871-3EC2-4576-9942-D0908E37481A}"/>
              </a:ext>
            </a:extLst>
          </p:cNvPr>
          <p:cNvSpPr/>
          <p:nvPr/>
        </p:nvSpPr>
        <p:spPr>
          <a:xfrm>
            <a:off x="6022878" y="4984248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D9AE5D-0F5C-4EC7-AB9B-74FC87D72740}"/>
              </a:ext>
            </a:extLst>
          </p:cNvPr>
          <p:cNvCxnSpPr/>
          <p:nvPr/>
        </p:nvCxnSpPr>
        <p:spPr>
          <a:xfrm flipH="1" flipV="1">
            <a:off x="8303798" y="2724283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2F1B0B-4511-46A8-961B-E7ACA6C1679F}"/>
              </a:ext>
            </a:extLst>
          </p:cNvPr>
          <p:cNvCxnSpPr/>
          <p:nvPr/>
        </p:nvCxnSpPr>
        <p:spPr>
          <a:xfrm flipH="1">
            <a:off x="6428643" y="2724283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D97571-B227-470F-A44D-ADED92F7B68E}"/>
              </a:ext>
            </a:extLst>
          </p:cNvPr>
          <p:cNvCxnSpPr/>
          <p:nvPr/>
        </p:nvCxnSpPr>
        <p:spPr>
          <a:xfrm flipV="1">
            <a:off x="5797453" y="2875413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42B66D-3920-4201-AD34-9E533F250F31}"/>
              </a:ext>
            </a:extLst>
          </p:cNvPr>
          <p:cNvCxnSpPr/>
          <p:nvPr/>
        </p:nvCxnSpPr>
        <p:spPr>
          <a:xfrm flipH="1" flipV="1">
            <a:off x="6552468" y="3538988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440DF-552D-4D9F-8C75-A5402E7CFC4F}"/>
              </a:ext>
            </a:extLst>
          </p:cNvPr>
          <p:cNvCxnSpPr/>
          <p:nvPr/>
        </p:nvCxnSpPr>
        <p:spPr>
          <a:xfrm flipV="1">
            <a:off x="7673878" y="2874143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9E4DB5-660E-46B4-9DFC-718949C509C9}"/>
              </a:ext>
            </a:extLst>
          </p:cNvPr>
          <p:cNvCxnSpPr/>
          <p:nvPr/>
        </p:nvCxnSpPr>
        <p:spPr>
          <a:xfrm flipH="1" flipV="1">
            <a:off x="6238143" y="3680593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BD33AF-0883-48EE-BAE1-0CCD688F15A0}"/>
              </a:ext>
            </a:extLst>
          </p:cNvPr>
          <p:cNvCxnSpPr/>
          <p:nvPr/>
        </p:nvCxnSpPr>
        <p:spPr>
          <a:xfrm flipV="1">
            <a:off x="5008148" y="3688848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C5E870-6047-4E6D-914A-41BF483050F2}"/>
              </a:ext>
            </a:extLst>
          </p:cNvPr>
          <p:cNvCxnSpPr/>
          <p:nvPr/>
        </p:nvCxnSpPr>
        <p:spPr>
          <a:xfrm flipH="1" flipV="1">
            <a:off x="6650258" y="4541018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010D97E7-E53F-4F29-A59C-54D61A46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in different applications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F5F79C-4857-4771-981F-7604D97E9D19}"/>
              </a:ext>
            </a:extLst>
          </p:cNvPr>
          <p:cNvSpPr/>
          <p:nvPr/>
        </p:nvSpPr>
        <p:spPr>
          <a:xfrm>
            <a:off x="2145347" y="5039339"/>
            <a:ext cx="2234151" cy="1042670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UI Hosting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9346F9-6769-4E32-A25A-F1B4CC78F136}"/>
              </a:ext>
            </a:extLst>
          </p:cNvPr>
          <p:cNvSpPr/>
          <p:nvPr/>
        </p:nvSpPr>
        <p:spPr>
          <a:xfrm>
            <a:off x="8587008" y="4240980"/>
            <a:ext cx="2234151" cy="1042670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Service Hosting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21AD5E2-7EDA-4FFF-974B-AD8396762359}"/>
              </a:ext>
            </a:extLst>
          </p:cNvPr>
          <p:cNvCxnSpPr>
            <a:stCxn id="23" idx="0"/>
            <a:endCxn id="12" idx="1"/>
          </p:cNvCxnSpPr>
          <p:nvPr/>
        </p:nvCxnSpPr>
        <p:spPr>
          <a:xfrm rot="5400000" flipH="1" flipV="1">
            <a:off x="3499410" y="4159252"/>
            <a:ext cx="643101" cy="1117075"/>
          </a:xfrm>
          <a:prstGeom prst="curvedConnector2">
            <a:avLst/>
          </a:prstGeom>
          <a:ln w="508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E822F118-8B7C-4D1D-A733-A9414EB87CBC}"/>
              </a:ext>
            </a:extLst>
          </p:cNvPr>
          <p:cNvCxnSpPr>
            <a:stCxn id="23" idx="3"/>
            <a:endCxn id="13" idx="1"/>
          </p:cNvCxnSpPr>
          <p:nvPr/>
        </p:nvCxnSpPr>
        <p:spPr>
          <a:xfrm flipV="1">
            <a:off x="4379498" y="5134108"/>
            <a:ext cx="1643380" cy="426566"/>
          </a:xfrm>
          <a:prstGeom prst="curvedConnector3">
            <a:avLst/>
          </a:prstGeom>
          <a:ln w="508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38087D68-608C-4193-BE59-A286828A8456}"/>
              </a:ext>
            </a:extLst>
          </p:cNvPr>
          <p:cNvCxnSpPr>
            <a:stCxn id="28" idx="1"/>
            <a:endCxn id="11" idx="3"/>
          </p:cNvCxnSpPr>
          <p:nvPr/>
        </p:nvCxnSpPr>
        <p:spPr>
          <a:xfrm rot="10800000">
            <a:off x="7278908" y="4391159"/>
            <a:ext cx="1308100" cy="371157"/>
          </a:xfrm>
          <a:prstGeom prst="curvedConnector3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63FD246-456A-4A79-81D6-328C795EF294}"/>
              </a:ext>
            </a:extLst>
          </p:cNvPr>
          <p:cNvCxnSpPr>
            <a:cxnSpLocks/>
            <a:endCxn id="10" idx="2"/>
          </p:cNvCxnSpPr>
          <p:nvPr/>
        </p:nvCxnSpPr>
        <p:spPr>
          <a:xfrm rot="10800000">
            <a:off x="7673878" y="3688849"/>
            <a:ext cx="911860" cy="710493"/>
          </a:xfrm>
          <a:prstGeom prst="curvedConnector2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7F73B01-F707-44C3-8B8B-D1EB426F88EB}"/>
              </a:ext>
            </a:extLst>
          </p:cNvPr>
          <p:cNvCxnSpPr>
            <a:stCxn id="28" idx="0"/>
            <a:endCxn id="8" idx="2"/>
          </p:cNvCxnSpPr>
          <p:nvPr/>
        </p:nvCxnSpPr>
        <p:spPr>
          <a:xfrm rot="16200000" flipV="1">
            <a:off x="8918376" y="3455271"/>
            <a:ext cx="1366837" cy="204581"/>
          </a:xfrm>
          <a:prstGeom prst="curvedConnector3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B53F41F-E1ED-49CB-AB7B-7E4D52045D1F}"/>
              </a:ext>
            </a:extLst>
          </p:cNvPr>
          <p:cNvCxnSpPr>
            <a:endCxn id="28" idx="2"/>
          </p:cNvCxnSpPr>
          <p:nvPr/>
        </p:nvCxnSpPr>
        <p:spPr>
          <a:xfrm flipV="1">
            <a:off x="4379498" y="5283650"/>
            <a:ext cx="5324586" cy="552689"/>
          </a:xfrm>
          <a:prstGeom prst="bentConnector2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D5FB025-D0C5-4374-9643-73418958F295}"/>
              </a:ext>
            </a:extLst>
          </p:cNvPr>
          <p:cNvSpPr txBox="1"/>
          <p:nvPr/>
        </p:nvSpPr>
        <p:spPr>
          <a:xfrm>
            <a:off x="6295625" y="5870975"/>
            <a:ext cx="149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 API calls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6998CF-0B73-43EB-B91B-73784EB7C25E}"/>
              </a:ext>
            </a:extLst>
          </p:cNvPr>
          <p:cNvSpPr/>
          <p:nvPr/>
        </p:nvSpPr>
        <p:spPr>
          <a:xfrm>
            <a:off x="838200" y="3034218"/>
            <a:ext cx="2234151" cy="1042670"/>
          </a:xfrm>
          <a:prstGeom prst="rect">
            <a:avLst/>
          </a:prstGeom>
          <a:solidFill>
            <a:srgbClr val="7030A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Client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FBC6903B-FF4B-49CE-B33B-75EE2E851B09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072351" y="3555553"/>
            <a:ext cx="1284922" cy="691943"/>
          </a:xfrm>
          <a:prstGeom prst="curvedConnector3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14309C6-8092-40D3-B7CC-69D4643E54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06411" y="627761"/>
            <a:ext cx="1204754" cy="8107023"/>
          </a:xfrm>
          <a:prstGeom prst="bentConnector3">
            <a:avLst>
              <a:gd name="adj1" fmla="val 184702"/>
            </a:avLst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575FA-53F7-4C38-A2D8-0153A690C37A}"/>
              </a:ext>
            </a:extLst>
          </p:cNvPr>
          <p:cNvSpPr/>
          <p:nvPr/>
        </p:nvSpPr>
        <p:spPr>
          <a:xfrm>
            <a:off x="8587008" y="788803"/>
            <a:ext cx="2234151" cy="10426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Background Service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592C66A3-B7C9-4517-A209-A1149ABE9135}"/>
              </a:ext>
            </a:extLst>
          </p:cNvPr>
          <p:cNvCxnSpPr>
            <a:stCxn id="39" idx="2"/>
            <a:endCxn id="8" idx="0"/>
          </p:cNvCxnSpPr>
          <p:nvPr/>
        </p:nvCxnSpPr>
        <p:spPr>
          <a:xfrm rot="5400000">
            <a:off x="9230319" y="2100658"/>
            <a:ext cx="742950" cy="204581"/>
          </a:xfrm>
          <a:prstGeom prst="curvedConnector3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2A8E3AF0-5F1F-4A40-AC64-4F7BEDA50D35}"/>
              </a:ext>
            </a:extLst>
          </p:cNvPr>
          <p:cNvCxnSpPr>
            <a:stCxn id="39" idx="1"/>
            <a:endCxn id="7" idx="0"/>
          </p:cNvCxnSpPr>
          <p:nvPr/>
        </p:nvCxnSpPr>
        <p:spPr>
          <a:xfrm rot="10800000" flipV="1">
            <a:off x="7675148" y="1310137"/>
            <a:ext cx="911860" cy="1264285"/>
          </a:xfrm>
          <a:prstGeom prst="curvedConnector2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13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  <p:bldP spid="44" grpId="0"/>
      <p:bldP spid="29" grpId="0" animBg="1"/>
      <p:bldP spid="3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49E977-BC88-4136-A437-750618E7BE05}"/>
              </a:ext>
            </a:extLst>
          </p:cNvPr>
          <p:cNvSpPr/>
          <p:nvPr/>
        </p:nvSpPr>
        <p:spPr>
          <a:xfrm>
            <a:off x="212103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a modular monolith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10C0-12C9-47AF-B7DC-06C6C8D85774}"/>
              </a:ext>
            </a:extLst>
          </p:cNvPr>
          <p:cNvSpPr/>
          <p:nvPr/>
        </p:nvSpPr>
        <p:spPr>
          <a:xfrm>
            <a:off x="219644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07D15A-85FD-460C-9F83-471C4427E460}"/>
              </a:ext>
            </a:extLst>
          </p:cNvPr>
          <p:cNvSpPr/>
          <p:nvPr/>
        </p:nvSpPr>
        <p:spPr>
          <a:xfrm>
            <a:off x="219644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3862D4-0EEE-440C-9222-C97364E86C26}"/>
              </a:ext>
            </a:extLst>
          </p:cNvPr>
          <p:cNvSpPr/>
          <p:nvPr/>
        </p:nvSpPr>
        <p:spPr>
          <a:xfrm>
            <a:off x="219644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FEF41C-86EE-4B4C-BA2C-45382CC7286C}"/>
              </a:ext>
            </a:extLst>
          </p:cNvPr>
          <p:cNvSpPr/>
          <p:nvPr/>
        </p:nvSpPr>
        <p:spPr>
          <a:xfrm>
            <a:off x="219644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F3585D-1383-4B9F-A4F0-5ECD2BB9B09F}"/>
              </a:ext>
            </a:extLst>
          </p:cNvPr>
          <p:cNvSpPr txBox="1"/>
          <p:nvPr/>
        </p:nvSpPr>
        <p:spPr>
          <a:xfrm>
            <a:off x="219644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36E22C-1556-442E-A076-FBC133168867}"/>
              </a:ext>
            </a:extLst>
          </p:cNvPr>
          <p:cNvSpPr/>
          <p:nvPr/>
        </p:nvSpPr>
        <p:spPr>
          <a:xfrm>
            <a:off x="4234206" y="2480779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891E5-A574-4E90-9578-6AC74B8F6407}"/>
              </a:ext>
            </a:extLst>
          </p:cNvPr>
          <p:cNvSpPr/>
          <p:nvPr/>
        </p:nvSpPr>
        <p:spPr>
          <a:xfrm>
            <a:off x="4309620" y="289560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9B8BF-B227-4CC4-8A80-E863C7217F1B}"/>
              </a:ext>
            </a:extLst>
          </p:cNvPr>
          <p:cNvSpPr/>
          <p:nvPr/>
        </p:nvSpPr>
        <p:spPr>
          <a:xfrm>
            <a:off x="4309620" y="306842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8FAB35-75CB-428A-917C-DE36441F0187}"/>
              </a:ext>
            </a:extLst>
          </p:cNvPr>
          <p:cNvSpPr/>
          <p:nvPr/>
        </p:nvSpPr>
        <p:spPr>
          <a:xfrm>
            <a:off x="4309620" y="3241252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06F147-71FE-4983-8681-735D9FC1AD63}"/>
              </a:ext>
            </a:extLst>
          </p:cNvPr>
          <p:cNvSpPr/>
          <p:nvPr/>
        </p:nvSpPr>
        <p:spPr>
          <a:xfrm>
            <a:off x="4309620" y="341407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5254C9-B6BF-4A60-AC37-59DE37193472}"/>
              </a:ext>
            </a:extLst>
          </p:cNvPr>
          <p:cNvSpPr txBox="1"/>
          <p:nvPr/>
        </p:nvSpPr>
        <p:spPr>
          <a:xfrm>
            <a:off x="4309621" y="2518487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0D22C8-FA41-40C2-B7DD-3E906F049DAB}"/>
              </a:ext>
            </a:extLst>
          </p:cNvPr>
          <p:cNvSpPr/>
          <p:nvPr/>
        </p:nvSpPr>
        <p:spPr>
          <a:xfrm>
            <a:off x="634738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1F9306-1FE9-4D5B-9647-6B2B2EAFCCF4}"/>
              </a:ext>
            </a:extLst>
          </p:cNvPr>
          <p:cNvSpPr/>
          <p:nvPr/>
        </p:nvSpPr>
        <p:spPr>
          <a:xfrm>
            <a:off x="642279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92FFEA-827B-4E16-9BAB-FAF6F39058E7}"/>
              </a:ext>
            </a:extLst>
          </p:cNvPr>
          <p:cNvSpPr/>
          <p:nvPr/>
        </p:nvSpPr>
        <p:spPr>
          <a:xfrm>
            <a:off x="642279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208F3B-F78F-48AB-9FC9-0F059606A99A}"/>
              </a:ext>
            </a:extLst>
          </p:cNvPr>
          <p:cNvSpPr/>
          <p:nvPr/>
        </p:nvSpPr>
        <p:spPr>
          <a:xfrm>
            <a:off x="642279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24C40-7E43-442F-B04B-C6E7D423AAD3}"/>
              </a:ext>
            </a:extLst>
          </p:cNvPr>
          <p:cNvSpPr/>
          <p:nvPr/>
        </p:nvSpPr>
        <p:spPr>
          <a:xfrm>
            <a:off x="642279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DCC18F-1363-47A5-9CEA-7E7F81C558BB}"/>
              </a:ext>
            </a:extLst>
          </p:cNvPr>
          <p:cNvSpPr txBox="1"/>
          <p:nvPr/>
        </p:nvSpPr>
        <p:spPr>
          <a:xfrm>
            <a:off x="642279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F0AA01-BD68-4FDA-AAFA-2253D017EADA}"/>
              </a:ext>
            </a:extLst>
          </p:cNvPr>
          <p:cNvSpPr/>
          <p:nvPr/>
        </p:nvSpPr>
        <p:spPr>
          <a:xfrm>
            <a:off x="8460556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F659A6-E509-41A6-BFB3-937D8E92179E}"/>
              </a:ext>
            </a:extLst>
          </p:cNvPr>
          <p:cNvSpPr/>
          <p:nvPr/>
        </p:nvSpPr>
        <p:spPr>
          <a:xfrm>
            <a:off x="8535970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6F90B8-42D4-4D26-8AAB-35555059F6B7}"/>
              </a:ext>
            </a:extLst>
          </p:cNvPr>
          <p:cNvSpPr/>
          <p:nvPr/>
        </p:nvSpPr>
        <p:spPr>
          <a:xfrm>
            <a:off x="8535970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A23FF6-FA65-445B-8669-251E0F571423}"/>
              </a:ext>
            </a:extLst>
          </p:cNvPr>
          <p:cNvSpPr/>
          <p:nvPr/>
        </p:nvSpPr>
        <p:spPr>
          <a:xfrm>
            <a:off x="8535970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95092F-6153-4FA5-9066-6E496D8522C3}"/>
              </a:ext>
            </a:extLst>
          </p:cNvPr>
          <p:cNvSpPr/>
          <p:nvPr/>
        </p:nvSpPr>
        <p:spPr>
          <a:xfrm>
            <a:off x="8535970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420DA0-45D2-4B24-9808-C6F7B821B171}"/>
              </a:ext>
            </a:extLst>
          </p:cNvPr>
          <p:cNvSpPr txBox="1"/>
          <p:nvPr/>
        </p:nvSpPr>
        <p:spPr>
          <a:xfrm>
            <a:off x="8535971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22014A-6414-4A08-8032-8D14140AE4CF}"/>
              </a:ext>
            </a:extLst>
          </p:cNvPr>
          <p:cNvSpPr/>
          <p:nvPr/>
        </p:nvSpPr>
        <p:spPr>
          <a:xfrm>
            <a:off x="2121031" y="4025246"/>
            <a:ext cx="8168325" cy="7352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DDA1C4-8746-49A5-98AA-2A1569AAE0E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03543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A88A6D-F81C-4321-BDF2-AB27AC966F88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48606" y="3630891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87F97F-B901-4AEA-87D9-3CF964DB329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26178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782D86-2EC9-4C3F-B9B5-BB9C033AB387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9374956" y="3629319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18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727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/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Easy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develop, deploy, test and maintain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restrict access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each module with different DB user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(different connection strings)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so modules can’t use other modules’ tables (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schemas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classes for Entity Framework Core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Unify EF Core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1749850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layered module solution structure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972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layered module solution structure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437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3360"/>
            <a:ext cx="6229350" cy="20334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halilibrahimkalkan.com</a:t>
            </a: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hikalkan</a:t>
            </a: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Twitter: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hibrahimkalkan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EB1866-F71A-4399-8320-45A029DBD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59719"/>
            <a:ext cx="6229350" cy="2571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CF78EC-3C05-4CB1-9668-37AE65646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772" y="1359719"/>
            <a:ext cx="4525160" cy="460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29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layered module solution structure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89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layered module solution structure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86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layered module solution structure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437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layered module solution structure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8989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layered module solution structure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937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744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832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980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509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6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1DA89C7-F942-4CCA-A5BF-FA04EDAFF9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732087"/>
              </p:ext>
            </p:extLst>
          </p:nvPr>
        </p:nvGraphicFramePr>
        <p:xfrm>
          <a:off x="505348" y="259550"/>
          <a:ext cx="9444943" cy="62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Bitmap Image" r:id="rId4" imgW="12553920" imgH="8362800" progId="Paint.Picture">
                  <p:embed/>
                </p:oleObj>
              </mc:Choice>
              <mc:Fallback>
                <p:oleObj name="Bitmap Image" r:id="rId4" imgW="12553920" imgH="8362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5348" y="259550"/>
                        <a:ext cx="9444943" cy="629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49775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0538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059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7912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491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21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 project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https://abp.io  ---  https://github.com/abpframework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77770-793B-4215-81BC-3F56EE3EC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0473"/>
            <a:ext cx="10237967" cy="444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4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13798-848D-4830-A897-5FFCBA43A402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Domain Driven Design</a:t>
            </a:r>
          </a:p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11122B-89B9-4712-B66B-2DDDB080DBF0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3F048-EBB4-4E6D-B5FC-324E51D698DB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(SaaS infrastructure)</a:t>
            </a: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05D1E7-53E6-4F1A-9F6C-A4166504A7E2}"/>
              </a:ext>
            </a:extLst>
          </p:cNvPr>
          <p:cNvSpPr/>
          <p:nvPr/>
        </p:nvSpPr>
        <p:spPr>
          <a:xfrm>
            <a:off x="5976023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282294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Infrastructure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application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Cross-cutting concerns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jobs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filtering &amp; soft-delete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client-side proxies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forms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…more</a:t>
            </a:r>
          </a:p>
        </p:txBody>
      </p:sp>
    </p:spTree>
    <p:extLst>
      <p:ext uri="{BB962C8B-B14F-4D97-AF65-F5344CB8AC3E}">
        <p14:creationId xmlns:p14="http://schemas.microsoft.com/office/powerpoint/2010/main" val="214180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Startup templates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693355B-CD09-48E1-B452-85115EA2D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694214"/>
              </p:ext>
            </p:extLst>
          </p:nvPr>
        </p:nvGraphicFramePr>
        <p:xfrm>
          <a:off x="838200" y="1716531"/>
          <a:ext cx="10770704" cy="363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Bitmap Image" r:id="rId4" imgW="17059320" imgH="5762520" progId="Paint.Picture">
                  <p:embed/>
                </p:oleObj>
              </mc:Choice>
              <mc:Fallback>
                <p:oleObj name="Bitmap Image" r:id="rId4" imgW="17059320" imgH="5762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716531"/>
                        <a:ext cx="10770704" cy="3639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736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1128</Words>
  <Application>Microsoft Office PowerPoint</Application>
  <PresentationFormat>Widescreen</PresentationFormat>
  <Paragraphs>213</Paragraphs>
  <Slides>54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Euclid Circular B</vt:lpstr>
      <vt:lpstr>Office Theme</vt:lpstr>
      <vt:lpstr>Bitmap Image</vt:lpstr>
      <vt:lpstr>DESIGNING MONOLITH FIRST FOR MICROSERVICE ARCHITECTURE</vt:lpstr>
      <vt:lpstr>Agenda</vt:lpstr>
      <vt:lpstr>INTRODUCTION</vt:lpstr>
      <vt:lpstr>About me: Halil İbrahim Kalkan</vt:lpstr>
      <vt:lpstr>PowerPoint Presentation</vt:lpstr>
      <vt:lpstr>The ABP FRAMEWORK project https://abp.io  ---  https://github.com/abpframework</vt:lpstr>
      <vt:lpstr>ABP Framework: Architecture</vt:lpstr>
      <vt:lpstr>ABP Framework: Infrastructure Enterprise application requirements</vt:lpstr>
      <vt:lpstr>ABP Framework: Startup templates</vt:lpstr>
      <vt:lpstr>ABP Framework: The community</vt:lpstr>
      <vt:lpstr>ABP Framework: Books</vt:lpstr>
      <vt:lpstr>eShopOnX projects</vt:lpstr>
      <vt:lpstr>eShopOnAbp https://github.com/abpframework/eShopOnAbp</vt:lpstr>
      <vt:lpstr>eShopOnAbp https://github.com/abpframework/eShopOnAbp</vt:lpstr>
      <vt:lpstr>Microservice trade-offs</vt:lpstr>
      <vt:lpstr>Microservices: Who is for?</vt:lpstr>
      <vt:lpstr>Microservices: Who is (not) for?</vt:lpstr>
      <vt:lpstr>Monolith first: What?</vt:lpstr>
      <vt:lpstr>Monolith first: Why?</vt:lpstr>
      <vt:lpstr>Monolith first: How?</vt:lpstr>
      <vt:lpstr>Monolith first: When not?</vt:lpstr>
      <vt:lpstr>DESIGNING A MODULAR MONOLITH</vt:lpstr>
      <vt:lpstr>The need for layering</vt:lpstr>
      <vt:lpstr>The need for layering Single-project solution</vt:lpstr>
      <vt:lpstr>The need for layering Backend-frontend separation</vt:lpstr>
      <vt:lpstr>The need for layering Separating UI from business</vt:lpstr>
      <vt:lpstr>The need for layering Introducing business contracts</vt:lpstr>
      <vt:lpstr>The need for layering Separating the hosting project</vt:lpstr>
      <vt:lpstr>The need for layering Separating the data access project</vt:lpstr>
      <vt:lpstr>The need for layering Adding HTTP (REST) APIs</vt:lpstr>
      <vt:lpstr>The need for layering Implementing layering for Domain-Driven Design</vt:lpstr>
      <vt:lpstr>The need for layering ABP’s layered module solution structure</vt:lpstr>
      <vt:lpstr>The need for layering Hosting as a monolith</vt:lpstr>
      <vt:lpstr>The need for layering Hosting in different applications</vt:lpstr>
      <vt:lpstr>The need for layering Hosting a modular monolith</vt:lpstr>
      <vt:lpstr>Designing the database</vt:lpstr>
      <vt:lpstr>Designing the database Single (shared) database approach</vt:lpstr>
      <vt:lpstr>The need for layering ABP’s layered module solution structure</vt:lpstr>
      <vt:lpstr>The need for layering ABP’s layered module solution structure</vt:lpstr>
      <vt:lpstr>The need for layering ABP’s layered module solution structure</vt:lpstr>
      <vt:lpstr>The need for layering ABP’s layered module solution structure</vt:lpstr>
      <vt:lpstr>The need for layering ABP’s layered module solution structure</vt:lpstr>
      <vt:lpstr>The need for layering ABP’s layered module solution structure</vt:lpstr>
      <vt:lpstr>The need for layering ABP’s layered module solution structure</vt:lpstr>
      <vt:lpstr>MIGRATING TO MICROSERVICES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54</cp:revision>
  <dcterms:created xsi:type="dcterms:W3CDTF">2022-02-27T10:42:11Z</dcterms:created>
  <dcterms:modified xsi:type="dcterms:W3CDTF">2022-04-21T11:46:34Z</dcterms:modified>
</cp:coreProperties>
</file>