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7" r:id="rId10"/>
    <p:sldId id="269" r:id="rId11"/>
    <p:sldId id="270" r:id="rId12"/>
    <p:sldId id="271" r:id="rId13"/>
    <p:sldId id="272" r:id="rId14"/>
    <p:sldId id="266" r:id="rId15"/>
    <p:sldId id="27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6EC4"/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17-Jul-22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image" Target="../media/image2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8800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</a:t>
            </a:r>
            <a:br>
              <a:rPr lang="en-US" sz="5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open-source web application framework</a:t>
            </a:r>
            <a:b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for ASP.NET Core</a:t>
            </a:r>
            <a:endParaRPr lang="en-US" sz="4000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Don’t Repeat Yourself!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E6B5F-BAD2-D22A-072B-5DF40D49245B}"/>
              </a:ext>
            </a:extLst>
          </p:cNvPr>
          <p:cNvSpPr txBox="1"/>
          <p:nvPr/>
        </p:nvSpPr>
        <p:spPr>
          <a:xfrm>
            <a:off x="3159524" y="1572999"/>
            <a:ext cx="1700145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DDD Base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22D5A-0889-A6A6-519F-82C46B49B947}"/>
              </a:ext>
            </a:extLst>
          </p:cNvPr>
          <p:cNvSpPr txBox="1"/>
          <p:nvPr/>
        </p:nvSpPr>
        <p:spPr>
          <a:xfrm>
            <a:off x="7007244" y="1572999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Generic Repositories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9AED3A-0004-202D-4C66-D48ED93DC046}"/>
              </a:ext>
            </a:extLst>
          </p:cNvPr>
          <p:cNvSpPr txBox="1"/>
          <p:nvPr/>
        </p:nvSpPr>
        <p:spPr>
          <a:xfrm>
            <a:off x="4964808" y="1573059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DI Auto-Register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BE135-EA09-2E23-70B3-21C0FB551725}"/>
              </a:ext>
            </a:extLst>
          </p:cNvPr>
          <p:cNvSpPr txBox="1"/>
          <p:nvPr/>
        </p:nvSpPr>
        <p:spPr>
          <a:xfrm>
            <a:off x="304050" y="2936285"/>
            <a:ext cx="1941301" cy="5355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Authorization / Permissions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0823E6-59EE-5C00-32E4-01D785EC13E0}"/>
              </a:ext>
            </a:extLst>
          </p:cNvPr>
          <p:cNvSpPr txBox="1"/>
          <p:nvPr/>
        </p:nvSpPr>
        <p:spPr>
          <a:xfrm>
            <a:off x="304049" y="3588835"/>
            <a:ext cx="1941301" cy="4801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Unit Of Work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(Transaction Management)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14CB11-5228-3E2C-7BCC-A405A2A734FF}"/>
              </a:ext>
            </a:extLst>
          </p:cNvPr>
          <p:cNvSpPr txBox="1"/>
          <p:nvPr/>
        </p:nvSpPr>
        <p:spPr>
          <a:xfrm>
            <a:off x="10134066" y="3588835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Audit Logging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17CC11-5234-9FA4-0CA9-1EF71A3D7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012" y="2072444"/>
            <a:ext cx="7489353" cy="46489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DC9086-80A6-CE91-9788-3388E57D6A10}"/>
              </a:ext>
            </a:extLst>
          </p:cNvPr>
          <p:cNvSpPr txBox="1"/>
          <p:nvPr/>
        </p:nvSpPr>
        <p:spPr>
          <a:xfrm>
            <a:off x="10134066" y="3157884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Validation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E5E33-0B43-EB46-334C-C23BE7A6E000}"/>
              </a:ext>
            </a:extLst>
          </p:cNvPr>
          <p:cNvSpPr txBox="1"/>
          <p:nvPr/>
        </p:nvSpPr>
        <p:spPr>
          <a:xfrm>
            <a:off x="304047" y="5094472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Object2Object Map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556A5D-E25E-0E9D-18E8-A4670EB946FD}"/>
              </a:ext>
            </a:extLst>
          </p:cNvPr>
          <p:cNvSpPr txBox="1"/>
          <p:nvPr/>
        </p:nvSpPr>
        <p:spPr>
          <a:xfrm>
            <a:off x="304047" y="4203154"/>
            <a:ext cx="1941301" cy="757130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Exception Management &amp; Handling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2E6C0F-FF86-823F-06C3-75FE6292A058}"/>
              </a:ext>
            </a:extLst>
          </p:cNvPr>
          <p:cNvSpPr txBox="1"/>
          <p:nvPr/>
        </p:nvSpPr>
        <p:spPr>
          <a:xfrm>
            <a:off x="10134065" y="4017671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Localization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3B8516-DD5F-9580-EFE0-FEC0CF1870DE}"/>
              </a:ext>
            </a:extLst>
          </p:cNvPr>
          <p:cNvSpPr txBox="1"/>
          <p:nvPr/>
        </p:nvSpPr>
        <p:spPr>
          <a:xfrm>
            <a:off x="10134065" y="4487245"/>
            <a:ext cx="1941301" cy="143116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ICurrentUser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ISettingProvider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IFeatureChecker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IGuidGenerator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A5EFC13-A365-D656-814A-9E8FB5533647}"/>
              </a:ext>
            </a:extLst>
          </p:cNvPr>
          <p:cNvCxnSpPr>
            <a:stCxn id="9" idx="3"/>
          </p:cNvCxnSpPr>
          <p:nvPr/>
        </p:nvCxnSpPr>
        <p:spPr>
          <a:xfrm>
            <a:off x="2245351" y="3204051"/>
            <a:ext cx="486049" cy="267765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35D9063-4555-A55C-F3A5-45E650D3033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245350" y="3588837"/>
            <a:ext cx="486050" cy="240064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160D8715-EBF5-DABD-E267-5BFA3C0831D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245348" y="4185985"/>
            <a:ext cx="914176" cy="395734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93F31A38-3EDD-7E22-42D2-CBBA312AC25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245348" y="5251438"/>
            <a:ext cx="1139195" cy="97760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51C7A05-B6E1-F978-53A4-95B30CC95714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4051496" y="1845032"/>
            <a:ext cx="185455" cy="269252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20C04D09-0C3D-D82B-4F3C-0E032C54304F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6813219" y="1286183"/>
            <a:ext cx="563928" cy="1765424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E2D4A302-E115-5EC7-01C2-1120A31B0114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6665332" y="3314850"/>
            <a:ext cx="3468734" cy="19869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39A206B-0945-4C3E-A79C-C0D800B18456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6665332" y="3628447"/>
            <a:ext cx="3468734" cy="11735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535E24D-13DC-A046-95C0-766B36B057F2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9267853" y="4174637"/>
            <a:ext cx="866212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69698AB-47E6-7094-CBA2-3D5158893DEA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5439494" y="1576422"/>
            <a:ext cx="185396" cy="806534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7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MVC Tag Helpers / Dynamic 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C7B7ED-FCA8-9397-4C3B-1A15F8219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1984"/>
            <a:ext cx="5711531" cy="345940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51AE74-2F02-6DA9-0EDA-B6988F38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159" y="1499460"/>
            <a:ext cx="3897391" cy="4643148"/>
          </a:xfrm>
          <a:prstGeom prst="rect">
            <a:avLst/>
          </a:prstGeom>
          <a:ln w="31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F70BAC9-4784-8D5E-A44B-6AF0611EEA6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790704" y="3821034"/>
            <a:ext cx="2939455" cy="29760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B4F7AC5-86DB-279D-DDFB-E0AE0C2A6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331" y="2178052"/>
            <a:ext cx="3631373" cy="38811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4C66B8-FB37-2FC3-AB73-0EAF38608FFA}"/>
              </a:ext>
            </a:extLst>
          </p:cNvPr>
          <p:cNvSpPr txBox="1"/>
          <p:nvPr/>
        </p:nvSpPr>
        <p:spPr>
          <a:xfrm>
            <a:off x="6215514" y="3734998"/>
            <a:ext cx="2695073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+Validation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+Localization</a:t>
            </a:r>
          </a:p>
        </p:txBody>
      </p:sp>
    </p:spTree>
    <p:extLst>
      <p:ext uri="{BB962C8B-B14F-4D97-AF65-F5344CB8AC3E}">
        <p14:creationId xmlns:p14="http://schemas.microsoft.com/office/powerpoint/2010/main" val="331972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UI Theming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911D15-FFCC-D8AF-935E-2C07671E5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948" y="1509619"/>
            <a:ext cx="7845680" cy="474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96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UI / Database Options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2ABF918-1B7F-F674-38A0-BBBBDAF79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51630"/>
            <a:ext cx="76771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7B0B24-7DD8-690B-AC93-4DAD0F57E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753" y="4206009"/>
            <a:ext cx="76771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94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ABP.IO: Filling the Gap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0B361-9F1B-9028-E9ED-EBDD0055314C}"/>
              </a:ext>
            </a:extLst>
          </p:cNvPr>
          <p:cNvSpPr/>
          <p:nvPr/>
        </p:nvSpPr>
        <p:spPr>
          <a:xfrm>
            <a:off x="1879346" y="3296339"/>
            <a:ext cx="759657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ABP.IO Platform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Architecture &amp; Infrastructure for Real-World Business Applications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694CC2-1367-3327-5952-11A442208198}"/>
              </a:ext>
            </a:extLst>
          </p:cNvPr>
          <p:cNvSpPr/>
          <p:nvPr/>
        </p:nvSpPr>
        <p:spPr>
          <a:xfrm>
            <a:off x="1879346" y="4354086"/>
            <a:ext cx="759657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.NET Platform / ASP.NET Core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Web Application &amp; HTTP Service Development Framework</a:t>
            </a:r>
          </a:p>
        </p:txBody>
      </p:sp>
      <p:pic>
        <p:nvPicPr>
          <p:cNvPr id="10" name="Picture 9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12AA7779-DF7F-FB7A-6AFE-0174494CF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60" y="3051140"/>
            <a:ext cx="1690958" cy="169095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A6902EA-BFC9-3D18-7813-3C820945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40" y="4411241"/>
            <a:ext cx="821601" cy="82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45B650B9-E6FD-EC71-564D-3BAA70ED8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40" y="2274804"/>
            <a:ext cx="821601" cy="8216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D91C09-9480-C591-BFCA-376994E3AF19}"/>
              </a:ext>
            </a:extLst>
          </p:cNvPr>
          <p:cNvSpPr/>
          <p:nvPr/>
        </p:nvSpPr>
        <p:spPr>
          <a:xfrm>
            <a:off x="1879346" y="2238592"/>
            <a:ext cx="759657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Your Application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Focus on your own business code!</a:t>
            </a:r>
          </a:p>
        </p:txBody>
      </p:sp>
    </p:spTree>
    <p:extLst>
      <p:ext uri="{BB962C8B-B14F-4D97-AF65-F5344CB8AC3E}">
        <p14:creationId xmlns:p14="http://schemas.microsoft.com/office/powerpoint/2010/main" val="249964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in Action!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0115"/>
            <a:ext cx="10515600" cy="3786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</a:p>
          <a:p>
            <a:pPr marL="0" indent="0" algn="ctr">
              <a:buNone/>
            </a:pPr>
            <a:r>
              <a:rPr lang="en-US" sz="4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by </a:t>
            </a:r>
            <a:r>
              <a:rPr lang="en-US" sz="4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Alper</a:t>
            </a:r>
            <a:r>
              <a:rPr lang="en-US" sz="4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4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Ebiçoğlu</a:t>
            </a:r>
            <a:endParaRPr lang="en-US" sz="4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850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Books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FC487-94EC-1CAA-4252-4436BCDE3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2283"/>
            <a:ext cx="8156361" cy="4053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D15BD4-4A59-7F54-790A-71B0FBB4875B}"/>
              </a:ext>
            </a:extLst>
          </p:cNvPr>
          <p:cNvSpPr txBox="1"/>
          <p:nvPr/>
        </p:nvSpPr>
        <p:spPr>
          <a:xfrm>
            <a:off x="838200" y="5455717"/>
            <a:ext cx="84915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Coming soon</a:t>
            </a:r>
            <a:br>
              <a:rPr lang="en-US" sz="2400" u="sng" dirty="0"/>
            </a:br>
            <a:r>
              <a:rPr lang="en-US" sz="2400" dirty="0"/>
              <a:t>      </a:t>
            </a:r>
            <a:r>
              <a:rPr lang="en-US" sz="2400" b="1" dirty="0">
                <a:solidFill>
                  <a:srgbClr val="0070C0"/>
                </a:solidFill>
              </a:rPr>
              <a:t>Microservice Development with .NET and the ABP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9E475-3F76-9058-6C14-1C50B0EC5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48" y="5918237"/>
            <a:ext cx="318805" cy="31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5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File -&gt; New -&gt;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1"/>
            <a:ext cx="10515600" cy="274796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layered solution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structure with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practices</a:t>
            </a:r>
          </a:p>
          <a:p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 and configure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your favorite libraries and tools. Search for the others…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your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automated tests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mocking database and other infrastructure.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modern, responsive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layouts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navigation, header, footer, toolbars… or apply a pre-built UI theme.</a:t>
            </a:r>
          </a:p>
          <a:p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sz="22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already </a:t>
            </a:r>
            <a:r>
              <a:rPr lang="en-US" sz="2200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spent your weeks </a:t>
            </a:r>
            <a:r>
              <a:rPr lang="en-US" sz="22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before writing a single line of your business code!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7333F-FA67-5325-DD0D-9ED4E4DCF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400800" cy="147637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AB1CC02-311E-45CD-F60A-96B7EBC15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262" y="1695947"/>
            <a:ext cx="2615317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EE11761-9070-2033-2551-2132C4D20F67}"/>
              </a:ext>
            </a:extLst>
          </p:cNvPr>
          <p:cNvSpPr/>
          <p:nvPr/>
        </p:nvSpPr>
        <p:spPr>
          <a:xfrm>
            <a:off x="7354957" y="1896614"/>
            <a:ext cx="1129084" cy="381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Solution Template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207545-DE55-4CC3-7733-2267CFBF1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8711"/>
            <a:ext cx="4273163" cy="2621167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4EB9AD3-1F26-963A-0FFF-E712785F7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45" y="2316102"/>
            <a:ext cx="2615317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Picture 1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8A95F85-598D-07E3-9B64-FA8B2DEF1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46" y="4054414"/>
            <a:ext cx="2615318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3B707D-484C-6A50-D38F-685407E995E7}"/>
              </a:ext>
            </a:extLst>
          </p:cNvPr>
          <p:cNvSpPr txBox="1"/>
          <p:nvPr/>
        </p:nvSpPr>
        <p:spPr>
          <a:xfrm>
            <a:off x="1027356" y="2018315"/>
            <a:ext cx="3894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startup solution template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EE5578-F2F6-BCA6-3A02-A227BCB50B2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111363" y="3051660"/>
            <a:ext cx="350128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AF16FC-FA24-3621-E5AE-C1BAFF29488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111363" y="4789972"/>
            <a:ext cx="3501283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66035B-B73D-1EFB-B658-7665AEBB2FA0}"/>
              </a:ext>
            </a:extLst>
          </p:cNvPr>
          <p:cNvSpPr txBox="1"/>
          <p:nvPr/>
        </p:nvSpPr>
        <p:spPr>
          <a:xfrm>
            <a:off x="5747338" y="2687885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solution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C33D17-D38D-3E20-9E91-331E79D5DEBB}"/>
              </a:ext>
            </a:extLst>
          </p:cNvPr>
          <p:cNvSpPr txBox="1"/>
          <p:nvPr/>
        </p:nvSpPr>
        <p:spPr>
          <a:xfrm>
            <a:off x="5841917" y="4765562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solution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649271-FE26-3CE3-5535-4855C0B9BCE8}"/>
              </a:ext>
            </a:extLst>
          </p:cNvPr>
          <p:cNvSpPr/>
          <p:nvPr/>
        </p:nvSpPr>
        <p:spPr>
          <a:xfrm>
            <a:off x="5516326" y="3711802"/>
            <a:ext cx="2502197" cy="4524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rgbClr val="002060"/>
                </a:solidFill>
              </a:rPr>
              <a:t>a command-line utility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BF0ED-0132-8745-586B-D1A488502508}"/>
              </a:ext>
            </a:extLst>
          </p:cNvPr>
          <p:cNvCxnSpPr>
            <a:cxnSpLocks/>
            <a:stCxn id="27" idx="0"/>
            <a:endCxn id="25" idx="2"/>
          </p:cNvCxnSpPr>
          <p:nvPr/>
        </p:nvCxnSpPr>
        <p:spPr>
          <a:xfrm flipV="1">
            <a:off x="6767425" y="3057217"/>
            <a:ext cx="0" cy="65458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78183E-BFFA-8D13-F03B-F550C1C1C9C8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767425" y="4164289"/>
            <a:ext cx="0" cy="6012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troduction to AWS EC2 and the Command Line in Data Science | by Chris  Dong | Towards Data Science">
            <a:extLst>
              <a:ext uri="{FF2B5EF4-FFF2-40B4-BE49-F238E27FC236}">
                <a16:creationId xmlns:a16="http://schemas.microsoft.com/office/drawing/2014/main" id="{06E765F7-2E9F-BFC5-3A6B-6773E4D2E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76" y="3749061"/>
            <a:ext cx="355076" cy="40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icrosoft Visual Studio - Vikipedi">
            <a:extLst>
              <a:ext uri="{FF2B5EF4-FFF2-40B4-BE49-F238E27FC236}">
                <a16:creationId xmlns:a16="http://schemas.microsoft.com/office/drawing/2014/main" id="{8782E0A1-0C6F-49D6-CA8A-8F44C6D2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940" y="4401694"/>
            <a:ext cx="761836" cy="76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67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Solution Template: Pains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Keep the solution template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up-to-date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Transfer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fixes and improvements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from solutions to the template.</a:t>
            </a:r>
          </a:p>
        </p:txBody>
      </p:sp>
    </p:spTree>
    <p:extLst>
      <p:ext uri="{BB962C8B-B14F-4D97-AF65-F5344CB8AC3E}">
        <p14:creationId xmlns:p14="http://schemas.microsoft.com/office/powerpoint/2010/main" val="404245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Solution Template: 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fine-tuning 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abstracting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</a:t>
            </a:r>
            <a:r>
              <a:rPr lang="en-US" baseline="30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-party libraries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Helpers,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 classes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extension methods, ASP.NET Core filters (exception handling, audit logging,…)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Generic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 features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like multi-tenancy, BLOB storing, email sending, event bus integration…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solution contains know-how, not only for the business, but also related to the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97463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ASP.NET Boilerplate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A75719-9DE0-3E3D-AE98-2F03C5A93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608" y="2243778"/>
            <a:ext cx="2819400" cy="172942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FAFDEE79-1EC3-0332-855D-668ABFA52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66" y="2241550"/>
            <a:ext cx="3048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C20961-2844-114C-E9E2-62FE392557D9}"/>
              </a:ext>
            </a:extLst>
          </p:cNvPr>
          <p:cNvSpPr txBox="1"/>
          <p:nvPr/>
        </p:nvSpPr>
        <p:spPr>
          <a:xfrm>
            <a:off x="472308" y="3517900"/>
            <a:ext cx="33773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Web Application Framework</a:t>
            </a:r>
          </a:p>
          <a:p>
            <a:pPr algn="ctr"/>
            <a:r>
              <a:rPr lang="en-US" sz="1600" b="0" i="0" cap="all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A STRONG INFRASTRUCTURE FOR MODERN WEB APPLICATIONS</a:t>
            </a:r>
          </a:p>
        </p:txBody>
      </p:sp>
      <p:pic>
        <p:nvPicPr>
          <p:cNvPr id="1030" name="Picture 6" descr="NuGet ve .NET kitaplıkları | Microsoft Docs">
            <a:extLst>
              <a:ext uri="{FF2B5EF4-FFF2-40B4-BE49-F238E27FC236}">
                <a16:creationId xmlns:a16="http://schemas.microsoft.com/office/drawing/2014/main" id="{93882A58-B80F-9656-C103-2ED63B553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856" y="2608856"/>
            <a:ext cx="2284178" cy="69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575BA2-853C-B8C1-DC8A-EF49EBEAC518}"/>
              </a:ext>
            </a:extLst>
          </p:cNvPr>
          <p:cNvSpPr txBox="1"/>
          <p:nvPr/>
        </p:nvSpPr>
        <p:spPr>
          <a:xfrm>
            <a:off x="9667978" y="3303370"/>
            <a:ext cx="169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NuGet packages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296947-6563-D0F3-0D7D-4D3CA41F9096}"/>
              </a:ext>
            </a:extLst>
          </p:cNvPr>
          <p:cNvSpPr txBox="1"/>
          <p:nvPr/>
        </p:nvSpPr>
        <p:spPr>
          <a:xfrm>
            <a:off x="5092081" y="4019790"/>
            <a:ext cx="2961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Startup solution templates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E0F2B-BBF6-B8B7-9E8C-3409CA988A81}"/>
              </a:ext>
            </a:extLst>
          </p:cNvPr>
          <p:cNvSpPr txBox="1"/>
          <p:nvPr/>
        </p:nvSpPr>
        <p:spPr>
          <a:xfrm>
            <a:off x="8148643" y="2034212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450B64-2AAF-A20E-2EB0-4F4689AA1488}"/>
              </a:ext>
            </a:extLst>
          </p:cNvPr>
          <p:cNvSpPr txBox="1"/>
          <p:nvPr/>
        </p:nvSpPr>
        <p:spPr>
          <a:xfrm>
            <a:off x="3846757" y="2138995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00B050"/>
                </a:solidFill>
              </a:rPr>
              <a:t>=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9EF3EC5-AB4F-9DF5-4FC0-BA8B959D2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756" y="4466486"/>
            <a:ext cx="1332506" cy="34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1E456A3-34B5-2E94-917C-26E591CD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472" y="4898953"/>
            <a:ext cx="1548309" cy="40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0FD2763-4A01-B9AA-2D2B-2C21F618F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758" y="5355273"/>
            <a:ext cx="1253987" cy="34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815DAD-7792-5BAC-18FA-3BE7B5C4AE08}"/>
              </a:ext>
            </a:extLst>
          </p:cNvPr>
          <p:cNvSpPr txBox="1"/>
          <p:nvPr/>
        </p:nvSpPr>
        <p:spPr>
          <a:xfrm>
            <a:off x="5843372" y="5760061"/>
            <a:ext cx="2137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MVC (Razor Pages)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8432F1-7E1F-1FC7-B263-27443CE633EC}"/>
              </a:ext>
            </a:extLst>
          </p:cNvPr>
          <p:cNvSpPr txBox="1"/>
          <p:nvPr/>
        </p:nvSpPr>
        <p:spPr>
          <a:xfrm>
            <a:off x="472308" y="4923927"/>
            <a:ext cx="476110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9 years</a:t>
            </a:r>
            <a:r>
              <a:rPr lang="en-US" dirty="0"/>
              <a:t> of active development (still going 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10K Stars</a:t>
            </a:r>
            <a:r>
              <a:rPr lang="en-US" dirty="0"/>
              <a:t>, 172 contributors, 230 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8,5M</a:t>
            </a:r>
            <a:r>
              <a:rPr lang="en-US" dirty="0"/>
              <a:t> downloads on NuGet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5,000</a:t>
            </a:r>
            <a:r>
              <a:rPr lang="en-US" dirty="0"/>
              <a:t>+ issues, 1,200+ PRs closed</a:t>
            </a:r>
          </a:p>
        </p:txBody>
      </p:sp>
    </p:spTree>
    <p:extLst>
      <p:ext uri="{BB962C8B-B14F-4D97-AF65-F5344CB8AC3E}">
        <p14:creationId xmlns:p14="http://schemas.microsoft.com/office/powerpoint/2010/main" val="13491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2" grpId="0"/>
      <p:bldP spid="16" grpId="0"/>
      <p:bldP spid="20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Evolution of ASP.NET 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87173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distributed applications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Polyglot persistence</a:t>
            </a: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Complete modularity</a:t>
            </a: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 of,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.NET Core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EF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EDC61-EEE5-5688-653D-F4FA834B0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97358"/>
            <a:ext cx="7702897" cy="1871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C91FA0-C41E-F8DD-C2EC-E144FFD0C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713" y="4823672"/>
            <a:ext cx="6940255" cy="160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6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Platform</a:t>
            </a:r>
          </a:p>
        </p:txBody>
      </p:sp>
      <p:pic>
        <p:nvPicPr>
          <p:cNvPr id="9" name="Picture 8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52DD8EDF-272D-D448-3965-05167CBF5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261" y="3100155"/>
            <a:ext cx="1498572" cy="14985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2579FCB-673A-5F4C-B82C-FCAFB90462A1}"/>
              </a:ext>
            </a:extLst>
          </p:cNvPr>
          <p:cNvSpPr/>
          <p:nvPr/>
        </p:nvSpPr>
        <p:spPr>
          <a:xfrm>
            <a:off x="4006025" y="2940952"/>
            <a:ext cx="1918066" cy="44663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Framework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A7615AC8-59D9-BC1E-135E-A13465CDB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29" y="2981706"/>
            <a:ext cx="365125" cy="3651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5DC047-B127-CCDF-25FD-F7FE5A862B12}"/>
              </a:ext>
            </a:extLst>
          </p:cNvPr>
          <p:cNvSpPr/>
          <p:nvPr/>
        </p:nvSpPr>
        <p:spPr>
          <a:xfrm>
            <a:off x="7095005" y="2940952"/>
            <a:ext cx="1991909" cy="446634"/>
          </a:xfrm>
          <a:prstGeom prst="rect">
            <a:avLst/>
          </a:prstGeom>
          <a:solidFill>
            <a:srgbClr val="292D33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Commercial</a:t>
            </a: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7D030039-9F06-29B5-AB6C-18FE192955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34" y="2988220"/>
            <a:ext cx="358612" cy="358612"/>
          </a:xfrm>
          <a:prstGeom prst="rect">
            <a:avLst/>
          </a:prstGeom>
          <a:solidFill>
            <a:srgbClr val="292D33"/>
          </a:solidFill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DB78FEE-C224-37D6-8079-15344AD6C6B9}"/>
              </a:ext>
            </a:extLst>
          </p:cNvPr>
          <p:cNvSpPr/>
          <p:nvPr/>
        </p:nvSpPr>
        <p:spPr>
          <a:xfrm>
            <a:off x="5537044" y="4375410"/>
            <a:ext cx="1991909" cy="446634"/>
          </a:xfrm>
          <a:prstGeom prst="rect">
            <a:avLst/>
          </a:prstGeom>
          <a:solidFill>
            <a:srgbClr val="586EC4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Community</a:t>
            </a: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4E9AA284-1F4A-473F-0DCF-E57346732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163" y="4417840"/>
            <a:ext cx="373380" cy="3733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D413DDF-7616-E089-A548-A87E10EB0A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02" y="1213106"/>
            <a:ext cx="609524" cy="6095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E646AB-B831-262B-1C61-BBD9888074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75" y="1293505"/>
            <a:ext cx="354457" cy="35445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1708CC4-637C-834D-9C53-8772D159C649}"/>
              </a:ext>
            </a:extLst>
          </p:cNvPr>
          <p:cNvSpPr txBox="1"/>
          <p:nvPr/>
        </p:nvSpPr>
        <p:spPr>
          <a:xfrm>
            <a:off x="4817875" y="1653475"/>
            <a:ext cx="1129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Framework</a:t>
            </a:r>
            <a:br>
              <a:rPr lang="en-US" sz="1600" dirty="0"/>
            </a:br>
            <a:r>
              <a:rPr lang="en-US" sz="1600" dirty="0"/>
              <a:t>Packages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048ACA9-6F10-8CED-6280-EDB77B903D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375" y="1551972"/>
            <a:ext cx="429057" cy="42905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19E82D3-9739-D676-91B1-83C388162637}"/>
              </a:ext>
            </a:extLst>
          </p:cNvPr>
          <p:cNvSpPr txBox="1"/>
          <p:nvPr/>
        </p:nvSpPr>
        <p:spPr>
          <a:xfrm>
            <a:off x="3692424" y="1489652"/>
            <a:ext cx="1031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pic>
        <p:nvPicPr>
          <p:cNvPr id="36" name="Picture 35" descr="A picture containing text, outdoor, sign, white&#10;&#10;Description automatically generated">
            <a:extLst>
              <a:ext uri="{FF2B5EF4-FFF2-40B4-BE49-F238E27FC236}">
                <a16:creationId xmlns:a16="http://schemas.microsoft.com/office/drawing/2014/main" id="{B6F0ADE1-9DCF-5FBF-AF42-347F5945E3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955" y="1770268"/>
            <a:ext cx="838986" cy="83898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EC04FB9-45D8-387F-86BE-7C6A68F0FEB9}"/>
              </a:ext>
            </a:extLst>
          </p:cNvPr>
          <p:cNvSpPr txBox="1"/>
          <p:nvPr/>
        </p:nvSpPr>
        <p:spPr>
          <a:xfrm>
            <a:off x="2613538" y="2307568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D67B13-1904-E1DD-C9E2-2467F0F02A10}"/>
              </a:ext>
            </a:extLst>
          </p:cNvPr>
          <p:cNvSpPr txBox="1"/>
          <p:nvPr/>
        </p:nvSpPr>
        <p:spPr>
          <a:xfrm>
            <a:off x="2470944" y="3886955"/>
            <a:ext cx="968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Examples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8A9999-3F28-14F5-C6EE-979F2AA6BD9C}"/>
              </a:ext>
            </a:extLst>
          </p:cNvPr>
          <p:cNvSpPr txBox="1"/>
          <p:nvPr/>
        </p:nvSpPr>
        <p:spPr>
          <a:xfrm>
            <a:off x="1742530" y="3346831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Modules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F08E0C-6835-145A-23C7-DD0E50A9E4C2}"/>
              </a:ext>
            </a:extLst>
          </p:cNvPr>
          <p:cNvSpPr txBox="1"/>
          <p:nvPr/>
        </p:nvSpPr>
        <p:spPr>
          <a:xfrm>
            <a:off x="1742530" y="2771675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Themes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B7C0C2-B31D-1D54-90BD-2C888D65FDDF}"/>
              </a:ext>
            </a:extLst>
          </p:cNvPr>
          <p:cNvSpPr txBox="1"/>
          <p:nvPr/>
        </p:nvSpPr>
        <p:spPr>
          <a:xfrm>
            <a:off x="3937116" y="3886955"/>
            <a:ext cx="1320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Docs &amp; Books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0FAE611-B81C-DF46-39F2-117F20563B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251" y="3906704"/>
            <a:ext cx="318805" cy="31880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704B5EE-E29E-BFBA-6DA0-DD7C8AC830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677" y="3906256"/>
            <a:ext cx="327789" cy="32778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515E3C4-C945-C025-65EC-478A85603F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757" y="2790529"/>
            <a:ext cx="304762" cy="30476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052D6AE-8D0C-DCB9-ADA8-D805F15EE9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15" y="3334875"/>
            <a:ext cx="338554" cy="338554"/>
          </a:xfrm>
          <a:prstGeom prst="rect">
            <a:avLst/>
          </a:prstGeom>
        </p:spPr>
      </p:pic>
      <p:pic>
        <p:nvPicPr>
          <p:cNvPr id="51" name="Picture 50" descr="A picture containing text, clock, gauge, dark&#10;&#10;Description automatically generated">
            <a:extLst>
              <a:ext uri="{FF2B5EF4-FFF2-40B4-BE49-F238E27FC236}">
                <a16:creationId xmlns:a16="http://schemas.microsoft.com/office/drawing/2014/main" id="{70FEBE9D-8AB1-3385-E43C-8D6464C5026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20" y="4611926"/>
            <a:ext cx="1236768" cy="24250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B8160AC-FBE3-6957-AF4C-BD8B557E99AF}"/>
              </a:ext>
            </a:extLst>
          </p:cNvPr>
          <p:cNvSpPr txBox="1"/>
          <p:nvPr/>
        </p:nvSpPr>
        <p:spPr>
          <a:xfrm>
            <a:off x="799752" y="497592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eShopOnAbp</a:t>
            </a:r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8324553-C016-C90A-E9E2-83EDC97708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411" y="1608766"/>
            <a:ext cx="429057" cy="42905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5CD9D66-002E-10E4-54BD-FE37F028A65D}"/>
              </a:ext>
            </a:extLst>
          </p:cNvPr>
          <p:cNvSpPr txBox="1"/>
          <p:nvPr/>
        </p:nvSpPr>
        <p:spPr>
          <a:xfrm>
            <a:off x="8738460" y="1546446"/>
            <a:ext cx="1301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More 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A718A4-0094-A5C2-FBBB-74B25C4A5C16}"/>
              </a:ext>
            </a:extLst>
          </p:cNvPr>
          <p:cNvSpPr txBox="1"/>
          <p:nvPr/>
        </p:nvSpPr>
        <p:spPr>
          <a:xfrm>
            <a:off x="10403598" y="3008277"/>
            <a:ext cx="1242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Modules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C7E2690-AB86-F9C3-7318-F7C75D56BCCD}"/>
              </a:ext>
            </a:extLst>
          </p:cNvPr>
          <p:cNvSpPr txBox="1"/>
          <p:nvPr/>
        </p:nvSpPr>
        <p:spPr>
          <a:xfrm>
            <a:off x="10405556" y="2311295"/>
            <a:ext cx="1170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Themes</a:t>
            </a:r>
          </a:p>
        </p:txBody>
      </p:sp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D762CEC6-6FA5-BBB5-7878-041C64D0E5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239" y="3628293"/>
            <a:ext cx="1364611" cy="304763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6169AB9-8257-F125-6D0C-8282D3664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066" y="4234045"/>
            <a:ext cx="1501114" cy="30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D64477C-4656-8C5D-4656-0D84361FAB90}"/>
              </a:ext>
            </a:extLst>
          </p:cNvPr>
          <p:cNvSpPr txBox="1"/>
          <p:nvPr/>
        </p:nvSpPr>
        <p:spPr>
          <a:xfrm>
            <a:off x="4367023" y="4694653"/>
            <a:ext cx="728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ECD44A-80AD-970E-4AC2-734BF5DDB824}"/>
              </a:ext>
            </a:extLst>
          </p:cNvPr>
          <p:cNvSpPr txBox="1"/>
          <p:nvPr/>
        </p:nvSpPr>
        <p:spPr>
          <a:xfrm>
            <a:off x="4694422" y="526547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Articles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8F7CD1-197D-31B7-60D1-8EEA2B56B21F}"/>
              </a:ext>
            </a:extLst>
          </p:cNvPr>
          <p:cNvSpPr txBox="1"/>
          <p:nvPr/>
        </p:nvSpPr>
        <p:spPr>
          <a:xfrm>
            <a:off x="6222930" y="5386087"/>
            <a:ext cx="897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Video</a:t>
            </a:r>
            <a:br>
              <a:rPr lang="en-US" sz="1600" dirty="0"/>
            </a:br>
            <a:r>
              <a:rPr lang="en-US" sz="1600" dirty="0"/>
              <a:t>Tutorials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2B43E6-A1A7-1869-83DF-D1A497742B03}"/>
              </a:ext>
            </a:extLst>
          </p:cNvPr>
          <p:cNvSpPr txBox="1"/>
          <p:nvPr/>
        </p:nvSpPr>
        <p:spPr>
          <a:xfrm>
            <a:off x="8224717" y="4879319"/>
            <a:ext cx="808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Discord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90F98AA-E941-A907-3897-E21E9EBFBA1C}"/>
              </a:ext>
            </a:extLst>
          </p:cNvPr>
          <p:cNvSpPr txBox="1"/>
          <p:nvPr/>
        </p:nvSpPr>
        <p:spPr>
          <a:xfrm>
            <a:off x="7458968" y="5345252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Blog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733E291-6F6D-6073-ED08-E2653DE9D51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312" y="4679264"/>
            <a:ext cx="369332" cy="36933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2CAE5A5D-829E-DA61-57D9-D2C5A830D10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56" y="5265472"/>
            <a:ext cx="369332" cy="369332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616CD73-19C4-6B6E-7196-9CAD8CBF15D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88" y="5398011"/>
            <a:ext cx="555169" cy="55516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85FCFE9-6847-DD82-D9A5-6669E36E626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833" y="5383243"/>
            <a:ext cx="245532" cy="24553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15654EB-3A8D-7BED-6C58-DDB24E4822F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091" y="4855695"/>
            <a:ext cx="369332" cy="369332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A794EA-D970-5B8D-25E3-A84F3891D10E}"/>
              </a:ext>
            </a:extLst>
          </p:cNvPr>
          <p:cNvCxnSpPr>
            <a:cxnSpLocks/>
          </p:cNvCxnSpPr>
          <p:nvPr/>
        </p:nvCxnSpPr>
        <p:spPr>
          <a:xfrm flipH="1" flipV="1">
            <a:off x="5928226" y="3376362"/>
            <a:ext cx="275850" cy="18427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16680BD-49E4-9E57-9A88-40C30C507A3F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532998" y="4066106"/>
            <a:ext cx="1" cy="30930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61CB16E-2EC6-7785-F96B-38B2FB6EE512}"/>
              </a:ext>
            </a:extLst>
          </p:cNvPr>
          <p:cNvCxnSpPr>
            <a:cxnSpLocks/>
          </p:cNvCxnSpPr>
          <p:nvPr/>
        </p:nvCxnSpPr>
        <p:spPr>
          <a:xfrm flipV="1">
            <a:off x="6815020" y="3387586"/>
            <a:ext cx="305656" cy="180567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EA1799C-069F-A5AB-5FB8-76E6A0DDFB8D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5382709" y="2238250"/>
            <a:ext cx="0" cy="70270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DA25AA3-BDF5-0FBD-6055-5B424B54EAC9}"/>
              </a:ext>
            </a:extLst>
          </p:cNvPr>
          <p:cNvCxnSpPr>
            <a:cxnSpLocks/>
            <a:endCxn id="35" idx="2"/>
          </p:cNvCxnSpPr>
          <p:nvPr/>
        </p:nvCxnSpPr>
        <p:spPr>
          <a:xfrm flipH="1" flipV="1">
            <a:off x="4208015" y="2074427"/>
            <a:ext cx="432423" cy="86652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8E39898-898A-FAE4-AD30-332F2153AE84}"/>
              </a:ext>
            </a:extLst>
          </p:cNvPr>
          <p:cNvCxnSpPr>
            <a:cxnSpLocks/>
          </p:cNvCxnSpPr>
          <p:nvPr/>
        </p:nvCxnSpPr>
        <p:spPr>
          <a:xfrm flipH="1" flipV="1">
            <a:off x="3131472" y="2441583"/>
            <a:ext cx="867115" cy="50963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2EC5226-6B32-5184-1E8F-3D9CAA2F5FEA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3052504" y="2940952"/>
            <a:ext cx="950524" cy="14091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482D5A4-9A9E-B9B6-C886-28AC6C9E3CF9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3124640" y="3232286"/>
            <a:ext cx="882956" cy="28382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212A7A7-47C0-8E81-E45E-E85F57C73929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954955" y="3379523"/>
            <a:ext cx="1061066" cy="50743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E14C087-A043-3679-D025-B4995359EB2E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597553" y="3396935"/>
            <a:ext cx="0" cy="49002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181F386-9826-D126-8D98-7A8681E05A4D}"/>
              </a:ext>
            </a:extLst>
          </p:cNvPr>
          <p:cNvCxnSpPr>
            <a:cxnSpLocks/>
            <a:endCxn id="51" idx="3"/>
          </p:cNvCxnSpPr>
          <p:nvPr/>
        </p:nvCxnSpPr>
        <p:spPr>
          <a:xfrm rot="5400000">
            <a:off x="2146853" y="4019345"/>
            <a:ext cx="507669" cy="919997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0A9275E2-1C17-1A8B-E7AF-26A2240881CD}"/>
              </a:ext>
            </a:extLst>
          </p:cNvPr>
          <p:cNvCxnSpPr>
            <a:cxnSpLocks/>
            <a:endCxn id="53" idx="3"/>
          </p:cNvCxnSpPr>
          <p:nvPr/>
        </p:nvCxnSpPr>
        <p:spPr>
          <a:xfrm rot="5400000">
            <a:off x="2168043" y="4279403"/>
            <a:ext cx="935077" cy="827289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5E2BD8B-DE1F-552E-C71B-7E4F3D4C9BFA}"/>
              </a:ext>
            </a:extLst>
          </p:cNvPr>
          <p:cNvCxnSpPr>
            <a:cxnSpLocks/>
          </p:cNvCxnSpPr>
          <p:nvPr/>
        </p:nvCxnSpPr>
        <p:spPr>
          <a:xfrm flipH="1" flipV="1">
            <a:off x="8804421" y="2100143"/>
            <a:ext cx="5456" cy="84925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0DA2309-E90A-3278-4CA3-D7393178205B}"/>
              </a:ext>
            </a:extLst>
          </p:cNvPr>
          <p:cNvCxnSpPr>
            <a:cxnSpLocks/>
          </p:cNvCxnSpPr>
          <p:nvPr/>
        </p:nvCxnSpPr>
        <p:spPr>
          <a:xfrm flipV="1">
            <a:off x="9086914" y="2482530"/>
            <a:ext cx="1079869" cy="525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6D4C46D-49F9-64BC-A77B-19F09137A58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9086914" y="3164269"/>
            <a:ext cx="1079869" cy="132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0D29CD3-54E3-EFEF-C69B-A7FA7FF93953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9080708" y="3332949"/>
            <a:ext cx="708531" cy="44772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BD77967-72DA-9F39-1C87-22E9A33F9AAA}"/>
              </a:ext>
            </a:extLst>
          </p:cNvPr>
          <p:cNvCxnSpPr>
            <a:cxnSpLocks/>
          </p:cNvCxnSpPr>
          <p:nvPr/>
        </p:nvCxnSpPr>
        <p:spPr>
          <a:xfrm>
            <a:off x="8780548" y="3381425"/>
            <a:ext cx="774541" cy="90929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018E40A-5042-4A8F-092E-F42B5BCB0C85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5096005" y="4604530"/>
            <a:ext cx="459304" cy="25940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57AFA60-3257-C04C-F876-A5CEFCDAAAB5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5097738" y="4801476"/>
            <a:ext cx="452317" cy="46399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313C833-8904-743E-1DCB-22436931DA3D}"/>
              </a:ext>
            </a:extLst>
          </p:cNvPr>
          <p:cNvCxnSpPr>
            <a:cxnSpLocks/>
            <a:endCxn id="74" idx="0"/>
          </p:cNvCxnSpPr>
          <p:nvPr/>
        </p:nvCxnSpPr>
        <p:spPr>
          <a:xfrm flipH="1">
            <a:off x="5978773" y="4835895"/>
            <a:ext cx="204760" cy="56211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7A305A4-CC7A-90B7-E383-9C0D97B651A8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6974708" y="4822044"/>
            <a:ext cx="406891" cy="56119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E894432-C56B-54C7-FCF6-A9C56D146545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7519526" y="4807614"/>
            <a:ext cx="403565" cy="232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Picture 165">
            <a:extLst>
              <a:ext uri="{FF2B5EF4-FFF2-40B4-BE49-F238E27FC236}">
                <a16:creationId xmlns:a16="http://schemas.microsoft.com/office/drawing/2014/main" id="{B42DBE96-3257-327A-4810-0EDBFC8A077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78" y="2342696"/>
            <a:ext cx="297467" cy="297467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EBECA1D1-D591-D195-369B-BD9929A66F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597" y="2990055"/>
            <a:ext cx="334900" cy="334900"/>
          </a:xfrm>
          <a:prstGeom prst="rect">
            <a:avLst/>
          </a:prstGeom>
        </p:spPr>
      </p:pic>
      <p:pic>
        <p:nvPicPr>
          <p:cNvPr id="1026" name="Picture 2" descr="Mastering ABP Framework 2">
            <a:extLst>
              <a:ext uri="{FF2B5EF4-FFF2-40B4-BE49-F238E27FC236}">
                <a16:creationId xmlns:a16="http://schemas.microsoft.com/office/drawing/2014/main" id="{42DAE789-90BB-204E-7F03-8F32D48F5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773" y="5147177"/>
            <a:ext cx="1856741" cy="16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65B0BA-6306-8CF9-CC99-C9D3F8BCEA6E}"/>
              </a:ext>
            </a:extLst>
          </p:cNvPr>
          <p:cNvCxnSpPr>
            <a:stCxn id="43" idx="2"/>
            <a:endCxn id="1026" idx="0"/>
          </p:cNvCxnSpPr>
          <p:nvPr/>
        </p:nvCxnSpPr>
        <p:spPr>
          <a:xfrm flipH="1">
            <a:off x="3803144" y="4225509"/>
            <a:ext cx="3510" cy="92166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15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24" grpId="0" animBg="1"/>
      <p:bldP spid="31" grpId="0"/>
      <p:bldP spid="35" grpId="0"/>
      <p:bldP spid="38" grpId="0"/>
      <p:bldP spid="39" grpId="0"/>
      <p:bldP spid="40" grpId="0"/>
      <p:bldP spid="41" grpId="0"/>
      <p:bldP spid="42" grpId="0"/>
      <p:bldP spid="53" grpId="0"/>
      <p:bldP spid="55" grpId="0"/>
      <p:bldP spid="56" grpId="0"/>
      <p:bldP spid="57" grpId="0"/>
      <p:bldP spid="66" grpId="0"/>
      <p:bldP spid="67" grpId="0"/>
      <p:bldP spid="68" grpId="0"/>
      <p:bldP spid="69" grpId="0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C47F0B-36A4-6770-DDCA-23A69FC784AA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Domain Driven Design</a:t>
            </a:r>
          </a:p>
          <a:p>
            <a:pPr algn="ctr"/>
            <a:r>
              <a:rPr lang="en-US" sz="2800" dirty="0"/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B13FCF-22EA-1B45-90FD-C0C618DA42BE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8255A3-188E-5FD3-00E2-82BFC2DBDF16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Multi-Tenancy</a:t>
            </a:r>
            <a:br>
              <a:rPr lang="en-US" sz="2800" dirty="0"/>
            </a:br>
            <a:r>
              <a:rPr lang="en-US" dirty="0"/>
              <a:t>(SaaS infrastructure)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68719-61FF-22BC-0AF9-1AF7045F9477}"/>
              </a:ext>
            </a:extLst>
          </p:cNvPr>
          <p:cNvSpPr/>
          <p:nvPr/>
        </p:nvSpPr>
        <p:spPr>
          <a:xfrm>
            <a:off x="6087341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Microservice</a:t>
            </a:r>
            <a:br>
              <a:rPr lang="en-US" sz="2800" dirty="0"/>
            </a:br>
            <a:r>
              <a:rPr lang="en-US" sz="2800" dirty="0"/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142608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458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Euclid Circular B</vt:lpstr>
      <vt:lpstr>Roboto</vt:lpstr>
      <vt:lpstr>Office Theme</vt:lpstr>
      <vt:lpstr>The ABP Framework open-source web application framework for ASP.NET Core</vt:lpstr>
      <vt:lpstr>File -&gt; New -&gt; Project</vt:lpstr>
      <vt:lpstr>A Solution Template</vt:lpstr>
      <vt:lpstr>Solution Template: Pains</vt:lpstr>
      <vt:lpstr>Solution Template: Shortcomings</vt:lpstr>
      <vt:lpstr>The ASP.NET Boilerplate Project</vt:lpstr>
      <vt:lpstr>Evolution of ASP.NET Boilerplate</vt:lpstr>
      <vt:lpstr>The ABP.IO Platform</vt:lpstr>
      <vt:lpstr>The Architecture</vt:lpstr>
      <vt:lpstr>Don’t Repeat Yourself!</vt:lpstr>
      <vt:lpstr>MVC Tag Helpers / Dynamic Forms</vt:lpstr>
      <vt:lpstr>UI Theming</vt:lpstr>
      <vt:lpstr>UI / Database Options</vt:lpstr>
      <vt:lpstr>ABP.IO: Filling the Gap</vt:lpstr>
      <vt:lpstr>ABP in Action!</vt:lpstr>
      <vt:lpstr>ABP 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105</cp:revision>
  <dcterms:created xsi:type="dcterms:W3CDTF">2022-02-27T10:42:11Z</dcterms:created>
  <dcterms:modified xsi:type="dcterms:W3CDTF">2022-07-17T10:45:52Z</dcterms:modified>
</cp:coreProperties>
</file>