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8" r:id="rId6"/>
    <p:sldId id="263" r:id="rId7"/>
    <p:sldId id="267" r:id="rId8"/>
    <p:sldId id="269" r:id="rId9"/>
    <p:sldId id="259" r:id="rId10"/>
    <p:sldId id="260" r:id="rId11"/>
    <p:sldId id="261" r:id="rId12"/>
    <p:sldId id="271" r:id="rId13"/>
    <p:sldId id="270" r:id="rId14"/>
    <p:sldId id="272" r:id="rId15"/>
    <p:sldId id="273" r:id="rId16"/>
    <p:sldId id="274" r:id="rId17"/>
    <p:sldId id="275" r:id="rId18"/>
    <p:sldId id="281" r:id="rId19"/>
    <p:sldId id="277" r:id="rId20"/>
    <p:sldId id="278" r:id="rId21"/>
    <p:sldId id="279" r:id="rId22"/>
    <p:sldId id="280" r:id="rId23"/>
    <p:sldId id="282" r:id="rId24"/>
    <p:sldId id="283" r:id="rId25"/>
    <p:sldId id="284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D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3" autoAdjust="0"/>
    <p:restoredTop sz="94660"/>
  </p:normalViewPr>
  <p:slideViewPr>
    <p:cSldViewPr snapToGrid="0">
      <p:cViewPr varScale="1">
        <p:scale>
          <a:sx n="133" d="100"/>
          <a:sy n="133" d="100"/>
        </p:scale>
        <p:origin x="309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9F978-8F5D-42A7-86BF-A984953F5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53519-725D-4962-B748-CC7552F83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F7900-64FF-4805-A66E-0B884BCD4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22-Nov-22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274FF-F87E-401D-829B-527D8BAB9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199CA-B05B-47F7-A46C-3F7F0FB30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2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F28CF-DF5D-471D-B0B9-89362618A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CB0F86-3012-4450-97B5-7E1D7ECAD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A2828-2930-40A7-AED2-72F6457D0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22-Nov-22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A84D5-31FC-4926-B974-625D8C4DF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3209B-0705-4ED8-A491-3D5D44CB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609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D31CA8-EED4-4E1A-B8D5-0FBA742746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E740CE-BBFA-4672-A07F-8EED901D5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BD506-02AC-45D8-92B7-72E22AFAF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22-Nov-22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A1C25-D938-4BD4-AFBA-B93605826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7FD12-3F16-4988-A6A5-340D2E336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283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8F685-4C02-43BB-81D2-04EAAD1B8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307CA-BDB0-4F66-B7EA-15AC28296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97DE6-90DC-461E-BBC5-E13D53F48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22-Nov-22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79F46-5890-41BD-ACAD-F76D73A63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39A23-24D1-4AE7-B7EA-4B624CC12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42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74EF1-4C5E-4AEE-9A09-F8F867698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0EC00-4EF5-40FD-BE65-ED178D988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D0061-7235-4551-BDC1-1B52EE2DF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22-Nov-22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E4BB6-4393-45E5-A9AA-9B80E2EBD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94CB6-B3F3-4DE1-A025-90F5E1DBF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839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16F26-7C86-412B-BADB-DD2A6112E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EC9F5-F495-4BB6-8614-F278F69277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7F24DB-A85C-4539-91EF-5629F5384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433937-4109-4B2C-A286-F09276207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22-Nov-22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85F166-F3BE-4326-893D-A0B8DB720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525932-0F9D-4378-96A1-2F322DB10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70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A36F7-094B-4EA4-AA03-A8D8E79C9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238E7-9C70-4777-95AF-A5054F3ED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2B6AAA-B98D-4372-A5A6-85FFC8DCC1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68441-FF50-42B6-BA69-C5C074CD47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AB23AB-9D34-431A-AB82-A534EFEA03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F8EFDC-928F-4FED-983C-7ABD436AF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22-Nov-22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16DEBE-584F-4E83-A7E8-A9C4C827A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F74D1E-6C1B-4FD2-9DF9-C84FB567C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97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AF5C5-68CD-47D5-ABA6-CF1CBAADB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2CDD38-7186-4E27-AFD9-1C0F0616E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22-Nov-22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6E192C-EECF-41A8-BF78-3DD3C0C6C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CB1BDE-DF6D-4250-8119-E198BD689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36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4048DA-88F3-4AD4-9CD4-80F47F465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22-Nov-22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FB8407-9980-4383-B57D-46D0C9685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B7C318-3368-4DC6-ACC3-B854B81D2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90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B462D-08D1-4E08-BE8F-447596E33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DD96E-5552-495D-93D2-4BB21BF84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CFB3D-721C-482E-889F-D4404EC4F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756F77-CBE7-472C-AB48-91F38E0E4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22-Nov-22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A2AFC-52CD-43A3-B48D-2E9B69033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9CA501-F0AC-439F-A1FB-74B32179A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61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DEA90-1B0A-4BD7-A46E-B3461480C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B68767-CADA-45AA-8C12-B3DC060305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9FCA20-08E0-4AD3-A4C1-1FDCCEDE1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5EF583-0181-4C09-8E86-D1CA02881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22-Nov-22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FCD57-1163-480A-97F0-EF7F72C2F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FDDB04-0161-4707-8022-069021A13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09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B6C7DD-B260-4FD1-B687-D45B145F3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7A82B9-9CE8-4741-BC26-CCA026F8B4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83CE3-891B-4A19-8F63-BF6619393B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4C9FE-EBC3-45D3-899C-58AAF4F8AF71}" type="datetimeFigureOut">
              <a:rPr lang="en-US" smtClean="0"/>
              <a:t>22-Nov-22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56E26-9066-4488-A28A-8F836B2BF0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F0B28-2709-44D5-AC53-FCEB892109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230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bp.io/dapr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What’s new with ABP 7.0 RC?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Halil İbrahim Kalkan</a:t>
            </a:r>
          </a:p>
        </p:txBody>
      </p:sp>
    </p:spTree>
    <p:extLst>
      <p:ext uri="{BB962C8B-B14F-4D97-AF65-F5344CB8AC3E}">
        <p14:creationId xmlns:p14="http://schemas.microsoft.com/office/powerpoint/2010/main" val="995556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Dynamic Permissions &amp; Features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FE7C372-A611-9139-7432-7936D20411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797" y="1770200"/>
            <a:ext cx="5586454" cy="176374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8F9FB28-0D5F-DF9D-A355-8962A14BF7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1520" y="1770200"/>
            <a:ext cx="5366538" cy="422508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4F007B4-4241-275E-E09E-77BAE98062FC}"/>
              </a:ext>
            </a:extLst>
          </p:cNvPr>
          <p:cNvSpPr txBox="1"/>
          <p:nvPr/>
        </p:nvSpPr>
        <p:spPr>
          <a:xfrm>
            <a:off x="2257058" y="1400868"/>
            <a:ext cx="2277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(1) Define Permissions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DA2A86-17BB-6853-794D-89EC7AAE74A4}"/>
              </a:ext>
            </a:extLst>
          </p:cNvPr>
          <p:cNvSpPr txBox="1"/>
          <p:nvPr/>
        </p:nvSpPr>
        <p:spPr>
          <a:xfrm>
            <a:off x="7982849" y="1426510"/>
            <a:ext cx="2223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(2) Check Permissions</a:t>
            </a:r>
          </a:p>
        </p:txBody>
      </p:sp>
      <p:pic>
        <p:nvPicPr>
          <p:cNvPr id="1026" name="Picture 2" descr="authorization-new-permission-ui-localized">
            <a:extLst>
              <a:ext uri="{FF2B5EF4-FFF2-40B4-BE49-F238E27FC236}">
                <a16:creationId xmlns:a16="http://schemas.microsoft.com/office/drawing/2014/main" id="{893EF38F-3676-BFB0-C929-33A8F445C4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797" y="4040687"/>
            <a:ext cx="5586454" cy="2509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7847C3C-C598-2228-85BF-9B5ACAC90BE8}"/>
              </a:ext>
            </a:extLst>
          </p:cNvPr>
          <p:cNvSpPr txBox="1"/>
          <p:nvPr/>
        </p:nvSpPr>
        <p:spPr>
          <a:xfrm>
            <a:off x="2257058" y="3692969"/>
            <a:ext cx="2189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(3) Grant Permissions</a:t>
            </a:r>
          </a:p>
        </p:txBody>
      </p:sp>
    </p:spTree>
    <p:extLst>
      <p:ext uri="{BB962C8B-B14F-4D97-AF65-F5344CB8AC3E}">
        <p14:creationId xmlns:p14="http://schemas.microsoft.com/office/powerpoint/2010/main" val="3188905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Dynamic Permissions &amp; Features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9A8686-2FED-6E51-36F4-F067E6218D61}"/>
              </a:ext>
            </a:extLst>
          </p:cNvPr>
          <p:cNvSpPr/>
          <p:nvPr/>
        </p:nvSpPr>
        <p:spPr>
          <a:xfrm>
            <a:off x="6217921" y="1788804"/>
            <a:ext cx="2592125" cy="93324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Microservice 1</a:t>
            </a:r>
            <a:br>
              <a:rPr lang="en-US" dirty="0"/>
            </a:br>
            <a:endParaRPr lang="en-US" dirty="0"/>
          </a:p>
          <a:p>
            <a:pPr algn="r"/>
            <a:r>
              <a:rPr lang="en-US" sz="1600" dirty="0">
                <a:solidFill>
                  <a:srgbClr val="FFFF00"/>
                </a:solidFill>
              </a:rPr>
              <a:t>Permission A, B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B7869B5-D8ED-9663-8287-A45B793F0E23}"/>
              </a:ext>
            </a:extLst>
          </p:cNvPr>
          <p:cNvSpPr/>
          <p:nvPr/>
        </p:nvSpPr>
        <p:spPr>
          <a:xfrm>
            <a:off x="6217920" y="3060495"/>
            <a:ext cx="2592125" cy="93324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Microservice 2</a:t>
            </a:r>
            <a:br>
              <a:rPr lang="en-US" dirty="0"/>
            </a:br>
            <a:endParaRPr lang="en-US" dirty="0"/>
          </a:p>
          <a:p>
            <a:pPr algn="r"/>
            <a:r>
              <a:rPr lang="en-US" sz="1600" dirty="0">
                <a:solidFill>
                  <a:srgbClr val="FFFF00"/>
                </a:solidFill>
              </a:rPr>
              <a:t>Permission C, D, 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3579F52-4B1C-99A4-2B4F-A7654BC0F674}"/>
              </a:ext>
            </a:extLst>
          </p:cNvPr>
          <p:cNvSpPr/>
          <p:nvPr/>
        </p:nvSpPr>
        <p:spPr>
          <a:xfrm>
            <a:off x="9477292" y="2773018"/>
            <a:ext cx="1876508" cy="151074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Permission</a:t>
            </a:r>
            <a:br>
              <a:rPr lang="en-US" sz="1600" dirty="0"/>
            </a:br>
            <a:r>
              <a:rPr lang="en-US" sz="1600" dirty="0"/>
              <a:t>Management</a:t>
            </a:r>
            <a:br>
              <a:rPr lang="en-US" sz="1600" dirty="0"/>
            </a:br>
            <a:r>
              <a:rPr lang="en-US" sz="1600" dirty="0"/>
              <a:t>Database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38B2DCC-ADE5-7975-51F5-E2119C5DDFDB}"/>
              </a:ext>
            </a:extLst>
          </p:cNvPr>
          <p:cNvSpPr/>
          <p:nvPr/>
        </p:nvSpPr>
        <p:spPr>
          <a:xfrm>
            <a:off x="6217919" y="4332186"/>
            <a:ext cx="2592125" cy="9332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Permission Management Microservice</a:t>
            </a:r>
            <a:endParaRPr lang="en-US" sz="1600" dirty="0">
              <a:solidFill>
                <a:srgbClr val="FFFF00"/>
              </a:solidFill>
            </a:endParaRPr>
          </a:p>
        </p:txBody>
      </p:sp>
      <p:pic>
        <p:nvPicPr>
          <p:cNvPr id="10" name="Picture 2" descr="authorization-new-permission-ui-localized">
            <a:extLst>
              <a:ext uri="{FF2B5EF4-FFF2-40B4-BE49-F238E27FC236}">
                <a16:creationId xmlns:a16="http://schemas.microsoft.com/office/drawing/2014/main" id="{D6DF28E6-EAAD-8022-A3CF-B63946E950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741" y="3804589"/>
            <a:ext cx="4426431" cy="1988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0BD7A08-861A-7F74-909C-ABD03914A854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8810046" y="2255425"/>
            <a:ext cx="942054" cy="73883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0580F16-212B-81E8-04E5-3686C08FC26D}"/>
              </a:ext>
            </a:extLst>
          </p:cNvPr>
          <p:cNvCxnSpPr>
            <a:stCxn id="7" idx="3"/>
            <a:endCxn id="8" idx="2"/>
          </p:cNvCxnSpPr>
          <p:nvPr/>
        </p:nvCxnSpPr>
        <p:spPr>
          <a:xfrm>
            <a:off x="8810045" y="3527116"/>
            <a:ext cx="667247" cy="1276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686B4EB-23E1-2AE7-F25D-EF38DAEFE673}"/>
              </a:ext>
            </a:extLst>
          </p:cNvPr>
          <p:cNvCxnSpPr>
            <a:stCxn id="9" idx="3"/>
            <a:endCxn id="8" idx="3"/>
          </p:cNvCxnSpPr>
          <p:nvPr/>
        </p:nvCxnSpPr>
        <p:spPr>
          <a:xfrm flipV="1">
            <a:off x="8810044" y="4062522"/>
            <a:ext cx="942056" cy="736285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FE339CE-5E35-4472-0309-897AEE349AA9}"/>
              </a:ext>
            </a:extLst>
          </p:cNvPr>
          <p:cNvCxnSpPr>
            <a:cxnSpLocks/>
            <a:stCxn id="10" idx="3"/>
            <a:endCxn id="9" idx="1"/>
          </p:cNvCxnSpPr>
          <p:nvPr/>
        </p:nvCxnSpPr>
        <p:spPr>
          <a:xfrm>
            <a:off x="5595172" y="4798807"/>
            <a:ext cx="622747" cy="0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959EB98-F560-C40F-97AF-77FF3D999889}"/>
              </a:ext>
            </a:extLst>
          </p:cNvPr>
          <p:cNvSpPr txBox="1"/>
          <p:nvPr/>
        </p:nvSpPr>
        <p:spPr>
          <a:xfrm>
            <a:off x="1765488" y="3417216"/>
            <a:ext cx="3232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Permission Management  UI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D30158A-8613-1F19-E964-BEF2553D2874}"/>
              </a:ext>
            </a:extLst>
          </p:cNvPr>
          <p:cNvSpPr txBox="1"/>
          <p:nvPr/>
        </p:nvSpPr>
        <p:spPr>
          <a:xfrm>
            <a:off x="9543054" y="4430664"/>
            <a:ext cx="22025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chemeClr val="bg1">
                    <a:lumMod val="50000"/>
                  </a:schemeClr>
                </a:solidFill>
              </a:rPr>
              <a:t>Database Tables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 err="1"/>
              <a:t>AbpPermissionGrants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C06E046-F492-F4C2-E076-795415EC39F9}"/>
              </a:ext>
            </a:extLst>
          </p:cNvPr>
          <p:cNvSpPr txBox="1"/>
          <p:nvPr/>
        </p:nvSpPr>
        <p:spPr>
          <a:xfrm>
            <a:off x="9543054" y="4981725"/>
            <a:ext cx="23041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AbpPermissionGroups</a:t>
            </a:r>
            <a:br>
              <a:rPr lang="en-US" b="1" dirty="0">
                <a:solidFill>
                  <a:srgbClr val="0070C0"/>
                </a:solidFill>
              </a:rPr>
            </a:br>
            <a:r>
              <a:rPr lang="en-US" b="1" dirty="0" err="1">
                <a:solidFill>
                  <a:srgbClr val="0070C0"/>
                </a:solidFill>
              </a:rPr>
              <a:t>AbpPermissions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2853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24" grpId="0"/>
      <p:bldP spid="2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External Localization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Auto-sync localization resources defined in all microservices to a shared localization database.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Allow to get and manage localization texts from a single localization service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Introduced the </a:t>
            </a:r>
            <a:r>
              <a:rPr lang="en-US" dirty="0" err="1">
                <a:latin typeface="Courier New" panose="02070309020205020404" pitchFamily="49" charset="0"/>
                <a:ea typeface="Euclid Circular B" panose="020B0504000000000000" pitchFamily="34" charset="0"/>
                <a:cs typeface="Courier New" panose="02070309020205020404" pitchFamily="49" charset="0"/>
              </a:rPr>
              <a:t>IExternalLocalizationStore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service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Optimized localization texts when consumed from clients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Added new APIs to support non-static localization resources</a:t>
            </a:r>
          </a:p>
        </p:txBody>
      </p:sp>
    </p:spTree>
    <p:extLst>
      <p:ext uri="{BB962C8B-B14F-4D97-AF65-F5344CB8AC3E}">
        <p14:creationId xmlns:p14="http://schemas.microsoft.com/office/powerpoint/2010/main" val="2824993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Localization Endpoint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ABP 6.0: </a:t>
            </a:r>
            <a:r>
              <a:rPr lang="en-US" b="1" dirty="0">
                <a:solidFill>
                  <a:srgbClr val="FF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88.4 kB</a:t>
            </a:r>
          </a:p>
          <a:p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ABP 7.0: </a:t>
            </a:r>
            <a:r>
              <a:rPr lang="en-US" b="1" dirty="0">
                <a:solidFill>
                  <a:srgbClr val="00B05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42.9 KB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(51.4% shorter!)</a:t>
            </a:r>
          </a:p>
          <a:p>
            <a:endParaRPr lang="en-US" b="1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endParaRPr lang="en-US" b="1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endParaRPr lang="en-US" b="1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 algn="ctr">
              <a:buNone/>
            </a:pPr>
            <a:r>
              <a:rPr lang="en-US" sz="2400" b="1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ApplicationLocalizationScript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endpoint can be cached at CDN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D6A2CC-447B-345E-7C2D-E7D8E61AE4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900" y="2396191"/>
            <a:ext cx="9502140" cy="5524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F320BC1-9356-DDF0-BBF3-0D5572AE42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4899" y="4080809"/>
            <a:ext cx="9686637" cy="755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217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Typed Localization Resources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C31345-1760-0696-9F67-332316C127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9385983" cy="4541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7109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Non-Typed Localization Resources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C50CB8-D3F6-CC86-E44B-6954333F74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8730737" cy="4691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87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New </a:t>
            </a:r>
            <a:r>
              <a:rPr lang="en-US" b="1" dirty="0" err="1">
                <a:solidFill>
                  <a:srgbClr val="292D33"/>
                </a:solidFill>
                <a:latin typeface="Courier New" panose="02070309020205020404" pitchFamily="49" charset="0"/>
                <a:ea typeface="Euclid Circular B" panose="020B0504000000000000" pitchFamily="34" charset="0"/>
                <a:cs typeface="Courier New" panose="02070309020205020404" pitchFamily="49" charset="0"/>
              </a:rPr>
              <a:t>IStringLocalizer</a:t>
            </a:r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APIs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47DA26-71AE-E7A7-4B30-189ECEF516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429000"/>
            <a:ext cx="8847059" cy="15178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B6C7E26-DE9E-7608-36F5-A5166F3462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1" y="2051528"/>
            <a:ext cx="5556942" cy="884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88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Entity Cache Service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E837CE-73FC-255D-0CC7-42B6898D17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903" y="2255224"/>
            <a:ext cx="4598932" cy="20030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0DCDCC3-E773-74DA-2F0E-A898A4FD96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086313"/>
            <a:ext cx="4598932" cy="35238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7FFE644-55C0-BEC9-BEFE-5E325D4869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2255224"/>
            <a:ext cx="5972001" cy="336853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4EFB82B-3DFC-B008-6274-A833DEA7B1E1}"/>
              </a:ext>
            </a:extLst>
          </p:cNvPr>
          <p:cNvSpPr txBox="1"/>
          <p:nvPr/>
        </p:nvSpPr>
        <p:spPr>
          <a:xfrm>
            <a:off x="866903" y="1788290"/>
            <a:ext cx="3047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///// you have an entity /////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7451FA-BF76-7428-EB9D-18F014D1A4C5}"/>
              </a:ext>
            </a:extLst>
          </p:cNvPr>
          <p:cNvSpPr txBox="1"/>
          <p:nvPr/>
        </p:nvSpPr>
        <p:spPr>
          <a:xfrm>
            <a:off x="860958" y="4680303"/>
            <a:ext cx="3150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///// configure the cache /////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C0D4A2A-F3BF-59DF-40CC-A82E2A509C73}"/>
              </a:ext>
            </a:extLst>
          </p:cNvPr>
          <p:cNvSpPr txBox="1"/>
          <p:nvPr/>
        </p:nvSpPr>
        <p:spPr>
          <a:xfrm>
            <a:off x="6096000" y="1788290"/>
            <a:ext cx="3303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///// use the cache service /////</a:t>
            </a:r>
          </a:p>
        </p:txBody>
      </p:sp>
    </p:spTree>
    <p:extLst>
      <p:ext uri="{BB962C8B-B14F-4D97-AF65-F5344CB8AC3E}">
        <p14:creationId xmlns:p14="http://schemas.microsoft.com/office/powerpoint/2010/main" val="1518783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Entity Cache Service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EFB82B-3DFC-B008-6274-A833DEA7B1E1}"/>
              </a:ext>
            </a:extLst>
          </p:cNvPr>
          <p:cNvSpPr txBox="1"/>
          <p:nvPr/>
        </p:nvSpPr>
        <p:spPr>
          <a:xfrm>
            <a:off x="866903" y="1788290"/>
            <a:ext cx="3273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///// you have a DTO class /////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7451FA-BF76-7428-EB9D-18F014D1A4C5}"/>
              </a:ext>
            </a:extLst>
          </p:cNvPr>
          <p:cNvSpPr txBox="1"/>
          <p:nvPr/>
        </p:nvSpPr>
        <p:spPr>
          <a:xfrm>
            <a:off x="860958" y="4338859"/>
            <a:ext cx="3150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///// configure the cache /////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C0D4A2A-F3BF-59DF-40CC-A82E2A509C73}"/>
              </a:ext>
            </a:extLst>
          </p:cNvPr>
          <p:cNvSpPr txBox="1"/>
          <p:nvPr/>
        </p:nvSpPr>
        <p:spPr>
          <a:xfrm>
            <a:off x="6096000" y="1788290"/>
            <a:ext cx="3303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///// use the cache service /////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31C151-18EA-0D86-E936-89DFFA7678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958" y="2285803"/>
            <a:ext cx="4333832" cy="192756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9E13EC5-BEA5-21FA-48C0-A549E2D148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957" y="4808484"/>
            <a:ext cx="4292293" cy="168439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49ACD43-1501-FAB2-6ECA-858B50EB56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2255224"/>
            <a:ext cx="5577485" cy="2874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298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3548135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Overall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Upgraded to .NET 7.0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Upgraded to </a:t>
            </a:r>
            <a:r>
              <a:rPr lang="en-US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OpenIddict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4.0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Dapr integration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Integration services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Dynamic features &amp; permissions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External localization system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Distributed entity cache service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Layout hooks for the Blazor UI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Improvements on the </a:t>
            </a:r>
            <a:r>
              <a:rPr lang="en-US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eShopOnAbp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project</a:t>
            </a:r>
          </a:p>
        </p:txBody>
      </p:sp>
    </p:spTree>
    <p:extLst>
      <p:ext uri="{BB962C8B-B14F-4D97-AF65-F5344CB8AC3E}">
        <p14:creationId xmlns:p14="http://schemas.microsoft.com/office/powerpoint/2010/main" val="721846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181995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419449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852508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974742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3969693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136157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Dapr 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Service invocation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with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C# API Client Proxies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integration</a:t>
            </a: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Publish &amp; Subscribe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with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Distributed Event Bus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integration</a:t>
            </a: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Distributed Lock</a:t>
            </a:r>
          </a:p>
          <a:p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Already documented: 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  <a:hlinkClick r:id="rId3"/>
              </a:rPr>
              <a:t>abp.io/</a:t>
            </a:r>
            <a:r>
              <a:rPr lang="en-US" sz="2000" dirty="0" err="1">
                <a:latin typeface="Euclid Circular B" panose="020B0504000000000000" pitchFamily="34" charset="0"/>
                <a:ea typeface="Euclid Circular B" panose="020B0504000000000000" pitchFamily="34" charset="0"/>
                <a:hlinkClick r:id="rId3"/>
              </a:rPr>
              <a:t>dapr</a:t>
            </a: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(shortened URL)</a:t>
            </a:r>
          </a:p>
        </p:txBody>
      </p:sp>
    </p:spTree>
    <p:extLst>
      <p:ext uri="{BB962C8B-B14F-4D97-AF65-F5344CB8AC3E}">
        <p14:creationId xmlns:p14="http://schemas.microsoft.com/office/powerpoint/2010/main" val="1857815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Dynamic C# Client Proxies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3E19B9-B1AD-1727-380E-3C1CB829E9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2116" y="2469486"/>
            <a:ext cx="4296618" cy="330915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BDED3D7-A2E1-B9AD-DE63-6FBBCBF9F376}"/>
              </a:ext>
            </a:extLst>
          </p:cNvPr>
          <p:cNvSpPr/>
          <p:nvPr/>
        </p:nvSpPr>
        <p:spPr>
          <a:xfrm>
            <a:off x="7242116" y="1491276"/>
            <a:ext cx="4296618" cy="3988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 Application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9720D24-7AD5-F118-0471-E65D020E65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469486"/>
            <a:ext cx="4541528" cy="269051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1394F04-AC79-29ED-445A-89E2CA9B2981}"/>
              </a:ext>
            </a:extLst>
          </p:cNvPr>
          <p:cNvSpPr/>
          <p:nvPr/>
        </p:nvSpPr>
        <p:spPr>
          <a:xfrm>
            <a:off x="838199" y="1491275"/>
            <a:ext cx="4541527" cy="3988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.NET Client Application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C376B49-24C8-660B-992F-D904BF2B2FEF}"/>
              </a:ext>
            </a:extLst>
          </p:cNvPr>
          <p:cNvCxnSpPr>
            <a:cxnSpLocks/>
            <a:stCxn id="11" idx="3"/>
            <a:endCxn id="8" idx="1"/>
          </p:cNvCxnSpPr>
          <p:nvPr/>
        </p:nvCxnSpPr>
        <p:spPr>
          <a:xfrm>
            <a:off x="5379726" y="1690687"/>
            <a:ext cx="1862390" cy="1"/>
          </a:xfrm>
          <a:prstGeom prst="straightConnector1">
            <a:avLst/>
          </a:prstGeom>
          <a:ln w="508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F5B406C-B21B-D312-0F22-45B79DD3B085}"/>
              </a:ext>
            </a:extLst>
          </p:cNvPr>
          <p:cNvCxnSpPr>
            <a:cxnSpLocks/>
          </p:cNvCxnSpPr>
          <p:nvPr/>
        </p:nvCxnSpPr>
        <p:spPr>
          <a:xfrm flipV="1">
            <a:off x="5288438" y="3648178"/>
            <a:ext cx="2281286" cy="98524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7644F2D-679C-08AF-49B0-20EA55760195}"/>
              </a:ext>
            </a:extLst>
          </p:cNvPr>
          <p:cNvSpPr txBox="1"/>
          <p:nvPr/>
        </p:nvSpPr>
        <p:spPr>
          <a:xfrm>
            <a:off x="838199" y="5159997"/>
            <a:ext cx="196419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ABP Framework</a:t>
            </a:r>
            <a:br>
              <a:rPr lang="en-US" dirty="0"/>
            </a:br>
            <a:r>
              <a:rPr lang="en-US" dirty="0"/>
              <a:t>Authentication</a:t>
            </a:r>
            <a:br>
              <a:rPr lang="en-US" dirty="0"/>
            </a:br>
            <a:r>
              <a:rPr lang="en-US" dirty="0"/>
              <a:t>JSON serialization</a:t>
            </a:r>
            <a:br>
              <a:rPr lang="en-US" dirty="0"/>
            </a:br>
            <a:r>
              <a:rPr lang="en-US" dirty="0"/>
              <a:t>Exception handling</a:t>
            </a:r>
            <a:br>
              <a:rPr lang="en-US" dirty="0"/>
            </a:br>
            <a:r>
              <a:rPr lang="en-US" dirty="0"/>
              <a:t>Multi-tenancy</a:t>
            </a:r>
          </a:p>
          <a:p>
            <a:r>
              <a:rPr lang="en-US" dirty="0"/>
              <a:t>Retry, …. and more</a:t>
            </a:r>
          </a:p>
        </p:txBody>
      </p:sp>
    </p:spTree>
    <p:extLst>
      <p:ext uri="{BB962C8B-B14F-4D97-AF65-F5344CB8AC3E}">
        <p14:creationId xmlns:p14="http://schemas.microsoft.com/office/powerpoint/2010/main" val="2246846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3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Dynamic C# Client Proxies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3E19B9-B1AD-1727-380E-3C1CB829E9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2116" y="2469486"/>
            <a:ext cx="4296618" cy="330915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BDED3D7-A2E1-B9AD-DE63-6FBBCBF9F376}"/>
              </a:ext>
            </a:extLst>
          </p:cNvPr>
          <p:cNvSpPr/>
          <p:nvPr/>
        </p:nvSpPr>
        <p:spPr>
          <a:xfrm>
            <a:off x="7242116" y="1491276"/>
            <a:ext cx="4296618" cy="3988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 Application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9720D24-7AD5-F118-0471-E65D020E65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469486"/>
            <a:ext cx="4541528" cy="269051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1394F04-AC79-29ED-445A-89E2CA9B2981}"/>
              </a:ext>
            </a:extLst>
          </p:cNvPr>
          <p:cNvSpPr/>
          <p:nvPr/>
        </p:nvSpPr>
        <p:spPr>
          <a:xfrm>
            <a:off x="838199" y="1491275"/>
            <a:ext cx="4541527" cy="3988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.NET Client Application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F5B406C-B21B-D312-0F22-45B79DD3B085}"/>
              </a:ext>
            </a:extLst>
          </p:cNvPr>
          <p:cNvCxnSpPr>
            <a:cxnSpLocks/>
          </p:cNvCxnSpPr>
          <p:nvPr/>
        </p:nvCxnSpPr>
        <p:spPr>
          <a:xfrm flipV="1">
            <a:off x="5288438" y="3648178"/>
            <a:ext cx="2281286" cy="98524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9EF7D158-EFDC-B706-92F3-5C903FD894AF}"/>
              </a:ext>
            </a:extLst>
          </p:cNvPr>
          <p:cNvSpPr/>
          <p:nvPr/>
        </p:nvSpPr>
        <p:spPr>
          <a:xfrm>
            <a:off x="3968685" y="1974942"/>
            <a:ext cx="1411041" cy="39882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Dapr Sidecar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728E735A-6E07-B39D-D35B-BEED689F94B5}"/>
              </a:ext>
            </a:extLst>
          </p:cNvPr>
          <p:cNvCxnSpPr>
            <a:cxnSpLocks/>
            <a:stCxn id="11" idx="2"/>
            <a:endCxn id="20" idx="1"/>
          </p:cNvCxnSpPr>
          <p:nvPr/>
        </p:nvCxnSpPr>
        <p:spPr>
          <a:xfrm rot="16200000" flipH="1">
            <a:off x="3396697" y="1602364"/>
            <a:ext cx="284255" cy="859722"/>
          </a:xfrm>
          <a:prstGeom prst="bentConnector2">
            <a:avLst/>
          </a:prstGeom>
          <a:ln w="508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D00390F6-3FA3-42A2-4376-311EDCF83A14}"/>
              </a:ext>
            </a:extLst>
          </p:cNvPr>
          <p:cNvSpPr/>
          <p:nvPr/>
        </p:nvSpPr>
        <p:spPr>
          <a:xfrm>
            <a:off x="7242116" y="1974941"/>
            <a:ext cx="1411041" cy="39882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Dapr Sidecar</a:t>
            </a: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5DB86B3F-5841-9351-7D5F-20B85F6032B9}"/>
              </a:ext>
            </a:extLst>
          </p:cNvPr>
          <p:cNvCxnSpPr>
            <a:stCxn id="27" idx="3"/>
            <a:endCxn id="8" idx="2"/>
          </p:cNvCxnSpPr>
          <p:nvPr/>
        </p:nvCxnSpPr>
        <p:spPr>
          <a:xfrm flipV="1">
            <a:off x="8653157" y="1890099"/>
            <a:ext cx="737268" cy="284253"/>
          </a:xfrm>
          <a:prstGeom prst="bentConnector2">
            <a:avLst/>
          </a:prstGeom>
          <a:ln w="508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61B0DDE-0FCF-4D23-72EE-36AB0230C84B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5379726" y="2174351"/>
            <a:ext cx="1862390" cy="1"/>
          </a:xfrm>
          <a:prstGeom prst="straightConnector1">
            <a:avLst/>
          </a:prstGeom>
          <a:ln w="508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7644F2D-679C-08AF-49B0-20EA55760195}"/>
              </a:ext>
            </a:extLst>
          </p:cNvPr>
          <p:cNvSpPr txBox="1"/>
          <p:nvPr/>
        </p:nvSpPr>
        <p:spPr>
          <a:xfrm>
            <a:off x="838199" y="5159997"/>
            <a:ext cx="196419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ABP Framework</a:t>
            </a:r>
            <a:br>
              <a:rPr lang="en-US" dirty="0"/>
            </a:br>
            <a:r>
              <a:rPr lang="en-US" dirty="0"/>
              <a:t>Authentication</a:t>
            </a:r>
            <a:br>
              <a:rPr lang="en-US" dirty="0"/>
            </a:br>
            <a:r>
              <a:rPr lang="en-US" dirty="0"/>
              <a:t>JSON serialization</a:t>
            </a:r>
            <a:br>
              <a:rPr lang="en-US" dirty="0"/>
            </a:br>
            <a:r>
              <a:rPr lang="en-US" dirty="0"/>
              <a:t>Exception handling</a:t>
            </a:r>
            <a:br>
              <a:rPr lang="en-US" dirty="0"/>
            </a:br>
            <a:r>
              <a:rPr lang="en-US" dirty="0"/>
              <a:t>Multi-tenancy</a:t>
            </a:r>
          </a:p>
          <a:p>
            <a:r>
              <a:rPr lang="en-US" dirty="0"/>
              <a:t>Retry, …. and more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D0D7402-8D68-BBC4-CB1A-858CAFA29B08}"/>
              </a:ext>
            </a:extLst>
          </p:cNvPr>
          <p:cNvSpPr txBox="1"/>
          <p:nvPr/>
        </p:nvSpPr>
        <p:spPr>
          <a:xfrm>
            <a:off x="2951484" y="5159997"/>
            <a:ext cx="224869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Dapr</a:t>
            </a:r>
            <a:br>
              <a:rPr lang="en-US" b="1" u="sng" dirty="0"/>
            </a:br>
            <a:r>
              <a:rPr lang="en-US" dirty="0"/>
              <a:t>Service discovery</a:t>
            </a:r>
            <a:br>
              <a:rPr lang="en-US" dirty="0"/>
            </a:br>
            <a:r>
              <a:rPr lang="en-US" dirty="0"/>
              <a:t>Tracing / observability</a:t>
            </a:r>
            <a:br>
              <a:rPr lang="en-US" dirty="0"/>
            </a:br>
            <a:r>
              <a:rPr lang="en-US" dirty="0"/>
              <a:t>Security</a:t>
            </a:r>
          </a:p>
          <a:p>
            <a:r>
              <a:rPr lang="en-US" dirty="0"/>
              <a:t>Retry, …. and more</a:t>
            </a:r>
          </a:p>
        </p:txBody>
      </p:sp>
    </p:spTree>
    <p:extLst>
      <p:ext uri="{BB962C8B-B14F-4D97-AF65-F5344CB8AC3E}">
        <p14:creationId xmlns:p14="http://schemas.microsoft.com/office/powerpoint/2010/main" val="4190709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7" grpId="0" animBg="1"/>
      <p:bldP spid="3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Distributed Event Bus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862F7B-9C6F-E5CF-AFAC-C49F8B0A5CB5}"/>
              </a:ext>
            </a:extLst>
          </p:cNvPr>
          <p:cNvSpPr/>
          <p:nvPr/>
        </p:nvSpPr>
        <p:spPr>
          <a:xfrm>
            <a:off x="1518613" y="2289874"/>
            <a:ext cx="2300785" cy="317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Microservice 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5CB18A-D9D7-AB11-E6C6-6D5276D3CE8F}"/>
              </a:ext>
            </a:extLst>
          </p:cNvPr>
          <p:cNvSpPr/>
          <p:nvPr/>
        </p:nvSpPr>
        <p:spPr>
          <a:xfrm>
            <a:off x="7979860" y="2298851"/>
            <a:ext cx="2300785" cy="317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Microservice B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E8F668-D7FA-3183-2E29-1FF6DA4FDD5C}"/>
              </a:ext>
            </a:extLst>
          </p:cNvPr>
          <p:cNvSpPr/>
          <p:nvPr/>
        </p:nvSpPr>
        <p:spPr>
          <a:xfrm>
            <a:off x="4749237" y="3319538"/>
            <a:ext cx="2300785" cy="5771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Message Broker</a:t>
            </a:r>
          </a:p>
          <a:p>
            <a:pPr algn="ctr"/>
            <a:r>
              <a:rPr lang="en-US" sz="1200" dirty="0"/>
              <a:t>(RabbitMQ, Kafka, </a:t>
            </a:r>
            <a:r>
              <a:rPr lang="en-US" sz="1200" dirty="0" err="1"/>
              <a:t>etc</a:t>
            </a:r>
            <a:r>
              <a:rPr lang="en-US" sz="1200" dirty="0"/>
              <a:t>)</a:t>
            </a:r>
          </a:p>
        </p:txBody>
      </p:sp>
      <p:pic>
        <p:nvPicPr>
          <p:cNvPr id="9" name="Picture 8" descr="Shape&#10;&#10;Description automatically generated">
            <a:extLst>
              <a:ext uri="{FF2B5EF4-FFF2-40B4-BE49-F238E27FC236}">
                <a16:creationId xmlns:a16="http://schemas.microsoft.com/office/drawing/2014/main" id="{D0007A5E-C500-124B-9D4F-DCD0AABCD2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711" y="4591851"/>
            <a:ext cx="863600" cy="863600"/>
          </a:xfrm>
          <a:prstGeom prst="rect">
            <a:avLst/>
          </a:prstGeom>
        </p:spPr>
      </p:pic>
      <p:pic>
        <p:nvPicPr>
          <p:cNvPr id="10" name="Picture 9" descr="Shape&#10;&#10;Description automatically generated">
            <a:extLst>
              <a:ext uri="{FF2B5EF4-FFF2-40B4-BE49-F238E27FC236}">
                <a16:creationId xmlns:a16="http://schemas.microsoft.com/office/drawing/2014/main" id="{E1632CEA-1C91-7F7F-41B8-BA08AC5095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769" y="4591851"/>
            <a:ext cx="863600" cy="8636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6CD39EA-BE85-B336-C90A-21E1AE5DFE4C}"/>
              </a:ext>
            </a:extLst>
          </p:cNvPr>
          <p:cNvSpPr/>
          <p:nvPr/>
        </p:nvSpPr>
        <p:spPr>
          <a:xfrm>
            <a:off x="2669006" y="3387917"/>
            <a:ext cx="1501942" cy="43213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ABP Event Bus</a:t>
            </a:r>
            <a:endParaRPr lang="en-US" sz="14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32BAD00-3737-F332-EB87-933C6AD9A8FE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2065530" y="2606116"/>
            <a:ext cx="3981" cy="19857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9CC3252-462C-C780-4941-2800EAB2B92C}"/>
              </a:ext>
            </a:extLst>
          </p:cNvPr>
          <p:cNvCxnSpPr/>
          <p:nvPr/>
        </p:nvCxnSpPr>
        <p:spPr>
          <a:xfrm>
            <a:off x="3064043" y="2606116"/>
            <a:ext cx="0" cy="78180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AE462AEE-5B8D-BFC1-7939-8761622B9311}"/>
              </a:ext>
            </a:extLst>
          </p:cNvPr>
          <p:cNvCxnSpPr>
            <a:cxnSpLocks/>
            <a:stCxn id="11" idx="2"/>
            <a:endCxn id="9" idx="3"/>
          </p:cNvCxnSpPr>
          <p:nvPr/>
        </p:nvCxnSpPr>
        <p:spPr>
          <a:xfrm rot="5400000">
            <a:off x="2358844" y="3962518"/>
            <a:ext cx="1203600" cy="918666"/>
          </a:xfrm>
          <a:prstGeom prst="bentConnector2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8909CDF-BF4A-4941-E5F3-8AC75A1B11ED}"/>
              </a:ext>
            </a:extLst>
          </p:cNvPr>
          <p:cNvCxnSpPr>
            <a:cxnSpLocks/>
            <a:stCxn id="11" idx="3"/>
            <a:endCxn id="8" idx="1"/>
          </p:cNvCxnSpPr>
          <p:nvPr/>
        </p:nvCxnSpPr>
        <p:spPr>
          <a:xfrm>
            <a:off x="4170948" y="3603984"/>
            <a:ext cx="578289" cy="411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30BBE0C9-D4F0-2093-085E-5222ED8DCCD7}"/>
              </a:ext>
            </a:extLst>
          </p:cNvPr>
          <p:cNvSpPr/>
          <p:nvPr/>
        </p:nvSpPr>
        <p:spPr>
          <a:xfrm>
            <a:off x="7628311" y="3353301"/>
            <a:ext cx="1501942" cy="43213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ABP Event Bus</a:t>
            </a:r>
            <a:endParaRPr lang="en-US" sz="14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7484B9A-433B-4217-E545-3106BAF634EB}"/>
              </a:ext>
            </a:extLst>
          </p:cNvPr>
          <p:cNvCxnSpPr>
            <a:cxnSpLocks/>
          </p:cNvCxnSpPr>
          <p:nvPr/>
        </p:nvCxnSpPr>
        <p:spPr>
          <a:xfrm>
            <a:off x="7050022" y="3611403"/>
            <a:ext cx="578289" cy="411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43D234D-F1A2-38A5-3A20-BA63303A87CC}"/>
              </a:ext>
            </a:extLst>
          </p:cNvPr>
          <p:cNvCxnSpPr/>
          <p:nvPr/>
        </p:nvCxnSpPr>
        <p:spPr>
          <a:xfrm>
            <a:off x="8538411" y="2616117"/>
            <a:ext cx="0" cy="737184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DE1BB85-3327-D6A9-E5B9-D7D36A3A9D3E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9551836" y="2616117"/>
            <a:ext cx="17733" cy="19757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206A675C-F696-DCD7-30AD-4643B0B9280A}"/>
              </a:ext>
            </a:extLst>
          </p:cNvPr>
          <p:cNvCxnSpPr>
            <a:stCxn id="10" idx="1"/>
            <a:endCxn id="16" idx="2"/>
          </p:cNvCxnSpPr>
          <p:nvPr/>
        </p:nvCxnSpPr>
        <p:spPr>
          <a:xfrm rot="10800000">
            <a:off x="8379283" y="3785435"/>
            <a:ext cx="758487" cy="1238216"/>
          </a:xfrm>
          <a:prstGeom prst="bentConnector2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6AD4526-32B7-B431-1653-A8D8A983F01C}"/>
              </a:ext>
            </a:extLst>
          </p:cNvPr>
          <p:cNvSpPr txBox="1"/>
          <p:nvPr/>
        </p:nvSpPr>
        <p:spPr>
          <a:xfrm>
            <a:off x="2452048" y="5034074"/>
            <a:ext cx="13034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outbox/inbox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BDB8828-0D20-4236-E01D-ECF9AE71845A}"/>
              </a:ext>
            </a:extLst>
          </p:cNvPr>
          <p:cNvSpPr txBox="1"/>
          <p:nvPr/>
        </p:nvSpPr>
        <p:spPr>
          <a:xfrm rot="16200000">
            <a:off x="1022748" y="3484729"/>
            <a:ext cx="1690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application data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C781365-CB47-A37A-0751-F7E66B02BDAC}"/>
              </a:ext>
            </a:extLst>
          </p:cNvPr>
          <p:cNvSpPr txBox="1"/>
          <p:nvPr/>
        </p:nvSpPr>
        <p:spPr>
          <a:xfrm rot="16200000">
            <a:off x="8858813" y="3485594"/>
            <a:ext cx="1690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application data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B6E6CA-5823-532B-C686-2B152F5B485A}"/>
              </a:ext>
            </a:extLst>
          </p:cNvPr>
          <p:cNvSpPr txBox="1"/>
          <p:nvPr/>
        </p:nvSpPr>
        <p:spPr>
          <a:xfrm>
            <a:off x="7826754" y="5034074"/>
            <a:ext cx="13034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outbox/inbox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FB416F2-9E1E-A523-BDB1-7CA97E55BB24}"/>
              </a:ext>
            </a:extLst>
          </p:cNvPr>
          <p:cNvSpPr txBox="1"/>
          <p:nvPr/>
        </p:nvSpPr>
        <p:spPr>
          <a:xfrm>
            <a:off x="4891909" y="4212175"/>
            <a:ext cx="1876476" cy="15696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re-connect</a:t>
            </a:r>
          </a:p>
          <a:p>
            <a:pPr algn="ctr"/>
            <a:r>
              <a:rPr lang="en-US" sz="1600" dirty="0"/>
              <a:t>re-try</a:t>
            </a:r>
          </a:p>
          <a:p>
            <a:pPr algn="ctr"/>
            <a:r>
              <a:rPr lang="en-US" sz="1600" dirty="0"/>
              <a:t>publish/subscribe</a:t>
            </a:r>
          </a:p>
          <a:p>
            <a:pPr algn="ctr"/>
            <a:r>
              <a:rPr lang="en-US" sz="1600" dirty="0"/>
              <a:t>background workers</a:t>
            </a:r>
          </a:p>
          <a:p>
            <a:pPr algn="ctr"/>
            <a:r>
              <a:rPr lang="en-US" sz="1600" dirty="0"/>
              <a:t>auto-events</a:t>
            </a:r>
          </a:p>
          <a:p>
            <a:pPr algn="ctr"/>
            <a:r>
              <a:rPr lang="en-US" sz="1600" dirty="0"/>
              <a:t>distributed locking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B27B9A48-8061-A3E2-306B-11734E575080}"/>
              </a:ext>
            </a:extLst>
          </p:cNvPr>
          <p:cNvCxnSpPr>
            <a:endCxn id="25" idx="1"/>
          </p:cNvCxnSpPr>
          <p:nvPr/>
        </p:nvCxnSpPr>
        <p:spPr>
          <a:xfrm rot="16200000" flipH="1">
            <a:off x="3988771" y="4093867"/>
            <a:ext cx="1374450" cy="431825"/>
          </a:xfrm>
          <a:prstGeom prst="bentConnector2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98815A82-36DB-F0F2-1730-4C2D6269A9F0}"/>
              </a:ext>
            </a:extLst>
          </p:cNvPr>
          <p:cNvCxnSpPr>
            <a:endCxn id="25" idx="3"/>
          </p:cNvCxnSpPr>
          <p:nvPr/>
        </p:nvCxnSpPr>
        <p:spPr>
          <a:xfrm rot="5400000">
            <a:off x="6367588" y="4025409"/>
            <a:ext cx="1372394" cy="570799"/>
          </a:xfrm>
          <a:prstGeom prst="bentConnector2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B9464E8-7EAD-536B-97A7-102832A019D4}"/>
              </a:ext>
            </a:extLst>
          </p:cNvPr>
          <p:cNvSpPr txBox="1"/>
          <p:nvPr/>
        </p:nvSpPr>
        <p:spPr>
          <a:xfrm rot="16200000">
            <a:off x="2586549" y="2808708"/>
            <a:ext cx="6542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event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8354684-E447-5042-98D7-748E41D23012}"/>
              </a:ext>
            </a:extLst>
          </p:cNvPr>
          <p:cNvSpPr txBox="1"/>
          <p:nvPr/>
        </p:nvSpPr>
        <p:spPr>
          <a:xfrm rot="16200000">
            <a:off x="8058136" y="2815432"/>
            <a:ext cx="6542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event</a:t>
            </a:r>
          </a:p>
        </p:txBody>
      </p:sp>
    </p:spTree>
    <p:extLst>
      <p:ext uri="{BB962C8B-B14F-4D97-AF65-F5344CB8AC3E}">
        <p14:creationId xmlns:p14="http://schemas.microsoft.com/office/powerpoint/2010/main" val="2627796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Distributed Event Bus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862F7B-9C6F-E5CF-AFAC-C49F8B0A5CB5}"/>
              </a:ext>
            </a:extLst>
          </p:cNvPr>
          <p:cNvSpPr/>
          <p:nvPr/>
        </p:nvSpPr>
        <p:spPr>
          <a:xfrm>
            <a:off x="951570" y="1893947"/>
            <a:ext cx="2300785" cy="317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Microservice 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5CB18A-D9D7-AB11-E6C6-6D5276D3CE8F}"/>
              </a:ext>
            </a:extLst>
          </p:cNvPr>
          <p:cNvSpPr/>
          <p:nvPr/>
        </p:nvSpPr>
        <p:spPr>
          <a:xfrm>
            <a:off x="9279258" y="1930583"/>
            <a:ext cx="2300785" cy="317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Microservice B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E8F668-D7FA-3183-2E29-1FF6DA4FDD5C}"/>
              </a:ext>
            </a:extLst>
          </p:cNvPr>
          <p:cNvSpPr/>
          <p:nvPr/>
        </p:nvSpPr>
        <p:spPr>
          <a:xfrm>
            <a:off x="5322808" y="2919500"/>
            <a:ext cx="1912835" cy="5771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Message Broker</a:t>
            </a:r>
          </a:p>
          <a:p>
            <a:pPr algn="ctr"/>
            <a:r>
              <a:rPr lang="en-US" sz="1200" dirty="0"/>
              <a:t>(RabbitMQ, Kafka, </a:t>
            </a:r>
            <a:r>
              <a:rPr lang="en-US" sz="1200" dirty="0" err="1"/>
              <a:t>etc</a:t>
            </a:r>
            <a:r>
              <a:rPr lang="en-US" sz="1200" dirty="0"/>
              <a:t>)</a:t>
            </a:r>
          </a:p>
        </p:txBody>
      </p:sp>
      <p:pic>
        <p:nvPicPr>
          <p:cNvPr id="9" name="Picture 8" descr="Shape&#10;&#10;Description automatically generated">
            <a:extLst>
              <a:ext uri="{FF2B5EF4-FFF2-40B4-BE49-F238E27FC236}">
                <a16:creationId xmlns:a16="http://schemas.microsoft.com/office/drawing/2014/main" id="{D0007A5E-C500-124B-9D4F-DCD0AABCD2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668" y="4195924"/>
            <a:ext cx="863600" cy="863600"/>
          </a:xfrm>
          <a:prstGeom prst="rect">
            <a:avLst/>
          </a:prstGeom>
        </p:spPr>
      </p:pic>
      <p:pic>
        <p:nvPicPr>
          <p:cNvPr id="10" name="Picture 9" descr="Shape&#10;&#10;Description automatically generated">
            <a:extLst>
              <a:ext uri="{FF2B5EF4-FFF2-40B4-BE49-F238E27FC236}">
                <a16:creationId xmlns:a16="http://schemas.microsoft.com/office/drawing/2014/main" id="{E1632CEA-1C91-7F7F-41B8-BA08AC5095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167" y="4223583"/>
            <a:ext cx="863600" cy="8636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6CD39EA-BE85-B336-C90A-21E1AE5DFE4C}"/>
              </a:ext>
            </a:extLst>
          </p:cNvPr>
          <p:cNvSpPr/>
          <p:nvPr/>
        </p:nvSpPr>
        <p:spPr>
          <a:xfrm>
            <a:off x="2101963" y="2991990"/>
            <a:ext cx="1501942" cy="43213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ABP Event Bus</a:t>
            </a:r>
            <a:endParaRPr lang="en-US" sz="14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32BAD00-3737-F332-EB87-933C6AD9A8FE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1498487" y="2210189"/>
            <a:ext cx="3981" cy="19857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9CC3252-462C-C780-4941-2800EAB2B92C}"/>
              </a:ext>
            </a:extLst>
          </p:cNvPr>
          <p:cNvCxnSpPr/>
          <p:nvPr/>
        </p:nvCxnSpPr>
        <p:spPr>
          <a:xfrm>
            <a:off x="2497000" y="2210189"/>
            <a:ext cx="0" cy="78180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AE462AEE-5B8D-BFC1-7939-8761622B9311}"/>
              </a:ext>
            </a:extLst>
          </p:cNvPr>
          <p:cNvCxnSpPr>
            <a:cxnSpLocks/>
            <a:stCxn id="11" idx="2"/>
            <a:endCxn id="9" idx="3"/>
          </p:cNvCxnSpPr>
          <p:nvPr/>
        </p:nvCxnSpPr>
        <p:spPr>
          <a:xfrm rot="5400000">
            <a:off x="1791801" y="3566591"/>
            <a:ext cx="1203600" cy="918666"/>
          </a:xfrm>
          <a:prstGeom prst="bentConnector2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8909CDF-BF4A-4941-E5F3-8AC75A1B11ED}"/>
              </a:ext>
            </a:extLst>
          </p:cNvPr>
          <p:cNvCxnSpPr>
            <a:cxnSpLocks/>
            <a:stCxn id="11" idx="3"/>
            <a:endCxn id="5" idx="1"/>
          </p:cNvCxnSpPr>
          <p:nvPr/>
        </p:nvCxnSpPr>
        <p:spPr>
          <a:xfrm flipV="1">
            <a:off x="3603905" y="3201786"/>
            <a:ext cx="318977" cy="627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30BBE0C9-D4F0-2093-085E-5222ED8DCCD7}"/>
              </a:ext>
            </a:extLst>
          </p:cNvPr>
          <p:cNvSpPr/>
          <p:nvPr/>
        </p:nvSpPr>
        <p:spPr>
          <a:xfrm>
            <a:off x="8927709" y="2985033"/>
            <a:ext cx="1501942" cy="43213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ABP Event Bus</a:t>
            </a:r>
            <a:endParaRPr lang="en-US" sz="14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7484B9A-433B-4217-E545-3106BAF634EB}"/>
              </a:ext>
            </a:extLst>
          </p:cNvPr>
          <p:cNvCxnSpPr>
            <a:cxnSpLocks/>
            <a:stCxn id="30" idx="3"/>
            <a:endCxn id="16" idx="1"/>
          </p:cNvCxnSpPr>
          <p:nvPr/>
        </p:nvCxnSpPr>
        <p:spPr>
          <a:xfrm flipV="1">
            <a:off x="8605188" y="3201100"/>
            <a:ext cx="322521" cy="10113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43D234D-F1A2-38A5-3A20-BA63303A87CC}"/>
              </a:ext>
            </a:extLst>
          </p:cNvPr>
          <p:cNvCxnSpPr/>
          <p:nvPr/>
        </p:nvCxnSpPr>
        <p:spPr>
          <a:xfrm>
            <a:off x="9837809" y="2247849"/>
            <a:ext cx="0" cy="737184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DE1BB85-3327-D6A9-E5B9-D7D36A3A9D3E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10851234" y="2247849"/>
            <a:ext cx="17733" cy="19757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206A675C-F696-DCD7-30AD-4643B0B9280A}"/>
              </a:ext>
            </a:extLst>
          </p:cNvPr>
          <p:cNvCxnSpPr>
            <a:stCxn id="10" idx="1"/>
            <a:endCxn id="16" idx="2"/>
          </p:cNvCxnSpPr>
          <p:nvPr/>
        </p:nvCxnSpPr>
        <p:spPr>
          <a:xfrm rot="10800000">
            <a:off x="9678681" y="3417167"/>
            <a:ext cx="758487" cy="1238216"/>
          </a:xfrm>
          <a:prstGeom prst="bentConnector2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6AD4526-32B7-B431-1653-A8D8A983F01C}"/>
              </a:ext>
            </a:extLst>
          </p:cNvPr>
          <p:cNvSpPr txBox="1"/>
          <p:nvPr/>
        </p:nvSpPr>
        <p:spPr>
          <a:xfrm>
            <a:off x="1885005" y="4638147"/>
            <a:ext cx="13034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outbox/inbox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BDB8828-0D20-4236-E01D-ECF9AE71845A}"/>
              </a:ext>
            </a:extLst>
          </p:cNvPr>
          <p:cNvSpPr txBox="1"/>
          <p:nvPr/>
        </p:nvSpPr>
        <p:spPr>
          <a:xfrm rot="16200000">
            <a:off x="455705" y="3088802"/>
            <a:ext cx="1690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application data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C781365-CB47-A37A-0751-F7E66B02BDAC}"/>
              </a:ext>
            </a:extLst>
          </p:cNvPr>
          <p:cNvSpPr txBox="1"/>
          <p:nvPr/>
        </p:nvSpPr>
        <p:spPr>
          <a:xfrm rot="16200000">
            <a:off x="10158211" y="3117326"/>
            <a:ext cx="1690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application data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B6E6CA-5823-532B-C686-2B152F5B485A}"/>
              </a:ext>
            </a:extLst>
          </p:cNvPr>
          <p:cNvSpPr txBox="1"/>
          <p:nvPr/>
        </p:nvSpPr>
        <p:spPr>
          <a:xfrm>
            <a:off x="9126152" y="4665806"/>
            <a:ext cx="13034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outbox/inbox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B9464E8-7EAD-536B-97A7-102832A019D4}"/>
              </a:ext>
            </a:extLst>
          </p:cNvPr>
          <p:cNvSpPr txBox="1"/>
          <p:nvPr/>
        </p:nvSpPr>
        <p:spPr>
          <a:xfrm rot="16200000">
            <a:off x="2019506" y="2412781"/>
            <a:ext cx="6542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event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8354684-E447-5042-98D7-748E41D23012}"/>
              </a:ext>
            </a:extLst>
          </p:cNvPr>
          <p:cNvSpPr txBox="1"/>
          <p:nvPr/>
        </p:nvSpPr>
        <p:spPr>
          <a:xfrm rot="16200000">
            <a:off x="9357534" y="2447164"/>
            <a:ext cx="6542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event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A0421F2-EC37-EE07-5241-EAC4F28AC221}"/>
              </a:ext>
            </a:extLst>
          </p:cNvPr>
          <p:cNvSpPr/>
          <p:nvPr/>
        </p:nvSpPr>
        <p:spPr>
          <a:xfrm>
            <a:off x="3922882" y="2839359"/>
            <a:ext cx="923825" cy="72485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Dapr</a:t>
            </a:r>
            <a:br>
              <a:rPr lang="en-US" dirty="0"/>
            </a:br>
            <a:r>
              <a:rPr lang="en-US" dirty="0"/>
              <a:t>Sidecar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0CB30D7-C7F1-B99D-5D5D-125287E67572}"/>
              </a:ext>
            </a:extLst>
          </p:cNvPr>
          <p:cNvSpPr/>
          <p:nvPr/>
        </p:nvSpPr>
        <p:spPr>
          <a:xfrm>
            <a:off x="7681363" y="2848786"/>
            <a:ext cx="923825" cy="72485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Dapr</a:t>
            </a:r>
            <a:br>
              <a:rPr lang="en-US" dirty="0"/>
            </a:br>
            <a:r>
              <a:rPr lang="en-US" dirty="0"/>
              <a:t>Sidecar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B5A6497-34CF-A336-CA54-FDCE3497A261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4846707" y="3201786"/>
            <a:ext cx="476101" cy="627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186F870-DE73-843A-5671-B7C09CBC2016}"/>
              </a:ext>
            </a:extLst>
          </p:cNvPr>
          <p:cNvCxnSpPr>
            <a:cxnSpLocks/>
            <a:stCxn id="8" idx="3"/>
            <a:endCxn id="30" idx="1"/>
          </p:cNvCxnSpPr>
          <p:nvPr/>
        </p:nvCxnSpPr>
        <p:spPr>
          <a:xfrm>
            <a:off x="7235643" y="3208057"/>
            <a:ext cx="445720" cy="3156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4760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Integration Services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A580D9-5018-014E-1A32-79BC2DD45F7F}"/>
              </a:ext>
            </a:extLst>
          </p:cNvPr>
          <p:cNvSpPr/>
          <p:nvPr/>
        </p:nvSpPr>
        <p:spPr>
          <a:xfrm>
            <a:off x="7392448" y="4435317"/>
            <a:ext cx="2300785" cy="5206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Ordering Service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559FDAA-3E23-B04A-F956-BD49E2FCAE05}"/>
              </a:ext>
            </a:extLst>
          </p:cNvPr>
          <p:cNvSpPr/>
          <p:nvPr/>
        </p:nvSpPr>
        <p:spPr>
          <a:xfrm>
            <a:off x="7392447" y="3262935"/>
            <a:ext cx="2300785" cy="520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Stock Service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426E2A0-0A44-4E71-B8B2-F177578BD0DB}"/>
              </a:ext>
            </a:extLst>
          </p:cNvPr>
          <p:cNvSpPr/>
          <p:nvPr/>
        </p:nvSpPr>
        <p:spPr>
          <a:xfrm>
            <a:off x="7392446" y="2090551"/>
            <a:ext cx="2300785" cy="5206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Product Service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FD75A32-80E6-BEAD-CC0C-4F541AAEFCC1}"/>
              </a:ext>
            </a:extLst>
          </p:cNvPr>
          <p:cNvSpPr/>
          <p:nvPr/>
        </p:nvSpPr>
        <p:spPr>
          <a:xfrm>
            <a:off x="5175359" y="2080422"/>
            <a:ext cx="502856" cy="287556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dirty="0"/>
              <a:t>API Gateway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FFD5BB4-5480-DBD0-2663-377A0CB02B9B}"/>
              </a:ext>
            </a:extLst>
          </p:cNvPr>
          <p:cNvSpPr/>
          <p:nvPr/>
        </p:nvSpPr>
        <p:spPr>
          <a:xfrm>
            <a:off x="1260333" y="2662975"/>
            <a:ext cx="2300785" cy="52066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UI Application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472057E-8F9E-0AED-EFEA-741C7C2A956F}"/>
              </a:ext>
            </a:extLst>
          </p:cNvPr>
          <p:cNvSpPr/>
          <p:nvPr/>
        </p:nvSpPr>
        <p:spPr>
          <a:xfrm>
            <a:off x="1260332" y="3914650"/>
            <a:ext cx="2300785" cy="52066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3</a:t>
            </a:r>
            <a:r>
              <a:rPr lang="en-US" sz="1600" baseline="30000" dirty="0">
                <a:solidFill>
                  <a:schemeClr val="tx1"/>
                </a:solidFill>
              </a:rPr>
              <a:t>rd</a:t>
            </a:r>
            <a:r>
              <a:rPr lang="en-US" sz="1600" dirty="0">
                <a:solidFill>
                  <a:schemeClr val="tx1"/>
                </a:solidFill>
              </a:rPr>
              <a:t>-party Clients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980859F-079C-13FC-3784-1FACD8E70938}"/>
              </a:ext>
            </a:extLst>
          </p:cNvPr>
          <p:cNvCxnSpPr>
            <a:stCxn id="13" idx="3"/>
          </p:cNvCxnSpPr>
          <p:nvPr/>
        </p:nvCxnSpPr>
        <p:spPr>
          <a:xfrm flipV="1">
            <a:off x="3561118" y="2923308"/>
            <a:ext cx="1614241" cy="1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B6CF790-BEFC-534E-9EEC-E94B3E343C54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3561117" y="4174983"/>
            <a:ext cx="1614241" cy="1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4CC1461-10AA-39C3-CC0C-3DCC61C1F1EA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5678215" y="2350885"/>
            <a:ext cx="1714231" cy="0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15249AA-3980-4696-5465-E4D8C94A99C2}"/>
              </a:ext>
            </a:extLst>
          </p:cNvPr>
          <p:cNvCxnSpPr>
            <a:cxnSpLocks/>
            <a:stCxn id="12" idx="3"/>
            <a:endCxn id="10" idx="1"/>
          </p:cNvCxnSpPr>
          <p:nvPr/>
        </p:nvCxnSpPr>
        <p:spPr>
          <a:xfrm>
            <a:off x="5678215" y="3518203"/>
            <a:ext cx="1714232" cy="5066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91AAE23-AD53-0514-2F18-B23FA986852B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5678215" y="4685523"/>
            <a:ext cx="1714233" cy="10128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C20FBB3-2D3F-3EAE-5126-AD38ED63D372}"/>
              </a:ext>
            </a:extLst>
          </p:cNvPr>
          <p:cNvCxnSpPr>
            <a:cxnSpLocks/>
            <a:stCxn id="10" idx="0"/>
            <a:endCxn id="11" idx="2"/>
          </p:cNvCxnSpPr>
          <p:nvPr/>
        </p:nvCxnSpPr>
        <p:spPr>
          <a:xfrm flipH="1" flipV="1">
            <a:off x="8542839" y="2611219"/>
            <a:ext cx="1" cy="65171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99D088D-F152-B8C1-FAD6-4C0AD50EB061}"/>
              </a:ext>
            </a:extLst>
          </p:cNvPr>
          <p:cNvCxnSpPr>
            <a:cxnSpLocks/>
            <a:stCxn id="9" idx="0"/>
            <a:endCxn id="10" idx="2"/>
          </p:cNvCxnSpPr>
          <p:nvPr/>
        </p:nvCxnSpPr>
        <p:spPr>
          <a:xfrm flipH="1" flipV="1">
            <a:off x="8542840" y="3783602"/>
            <a:ext cx="1" cy="65171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C21D0F38-452F-5F4B-B72E-AFC7D5DB8B22}"/>
              </a:ext>
            </a:extLst>
          </p:cNvPr>
          <p:cNvSpPr txBox="1"/>
          <p:nvPr/>
        </p:nvSpPr>
        <p:spPr>
          <a:xfrm>
            <a:off x="3657081" y="2901374"/>
            <a:ext cx="14223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HTTP Requests</a:t>
            </a:r>
            <a:br>
              <a:rPr lang="en-US" sz="1600" dirty="0"/>
            </a:br>
            <a:r>
              <a:rPr lang="en-US" sz="1600" i="1" dirty="0"/>
              <a:t>(external)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901296E-04DB-E865-852D-860B829AB311}"/>
              </a:ext>
            </a:extLst>
          </p:cNvPr>
          <p:cNvSpPr txBox="1"/>
          <p:nvPr/>
        </p:nvSpPr>
        <p:spPr>
          <a:xfrm>
            <a:off x="3635940" y="4174068"/>
            <a:ext cx="14223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HTTP Requests</a:t>
            </a:r>
            <a:br>
              <a:rPr lang="en-US" sz="1600" dirty="0"/>
            </a:br>
            <a:r>
              <a:rPr lang="en-US" sz="1600" i="1" dirty="0"/>
              <a:t>(external)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DE28F4E-C22E-1C95-6E71-731248975F4F}"/>
              </a:ext>
            </a:extLst>
          </p:cNvPr>
          <p:cNvSpPr txBox="1"/>
          <p:nvPr/>
        </p:nvSpPr>
        <p:spPr>
          <a:xfrm>
            <a:off x="5789092" y="2370587"/>
            <a:ext cx="14223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HTTP Requests</a:t>
            </a:r>
            <a:br>
              <a:rPr lang="en-US" sz="1600" dirty="0"/>
            </a:br>
            <a:r>
              <a:rPr lang="en-US" sz="1600" i="1" dirty="0"/>
              <a:t>(external)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B84113C-B321-E711-4C30-BBD13237ABEB}"/>
              </a:ext>
            </a:extLst>
          </p:cNvPr>
          <p:cNvSpPr txBox="1"/>
          <p:nvPr/>
        </p:nvSpPr>
        <p:spPr>
          <a:xfrm>
            <a:off x="5783608" y="3524619"/>
            <a:ext cx="14223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HTTP Requests</a:t>
            </a:r>
            <a:br>
              <a:rPr lang="en-US" sz="1600" dirty="0"/>
            </a:br>
            <a:r>
              <a:rPr lang="en-US" sz="1600" i="1" dirty="0"/>
              <a:t>(external)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E5F78D1-B6CD-7F0A-979B-38D4AE56C0A2}"/>
              </a:ext>
            </a:extLst>
          </p:cNvPr>
          <p:cNvSpPr txBox="1"/>
          <p:nvPr/>
        </p:nvSpPr>
        <p:spPr>
          <a:xfrm>
            <a:off x="5827172" y="4718927"/>
            <a:ext cx="14223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HTTP Requests</a:t>
            </a:r>
            <a:br>
              <a:rPr lang="en-US" sz="1600" dirty="0"/>
            </a:br>
            <a:r>
              <a:rPr lang="en-US" sz="1600" i="1" dirty="0"/>
              <a:t>(external)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9D5FE45-7BC8-2CDC-49E2-5A5E551D2489}"/>
              </a:ext>
            </a:extLst>
          </p:cNvPr>
          <p:cNvSpPr txBox="1"/>
          <p:nvPr/>
        </p:nvSpPr>
        <p:spPr>
          <a:xfrm>
            <a:off x="8592345" y="2755314"/>
            <a:ext cx="2563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/>
                </a:solidFill>
              </a:rPr>
              <a:t>HTTP Requests</a:t>
            </a:r>
            <a:r>
              <a:rPr lang="en-US" i="1" dirty="0">
                <a:solidFill>
                  <a:schemeClr val="accent6"/>
                </a:solidFill>
              </a:rPr>
              <a:t> (internal)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9AB34BF-9ADE-87D4-5D60-00947936B7BF}"/>
              </a:ext>
            </a:extLst>
          </p:cNvPr>
          <p:cNvSpPr txBox="1"/>
          <p:nvPr/>
        </p:nvSpPr>
        <p:spPr>
          <a:xfrm>
            <a:off x="8592345" y="3989402"/>
            <a:ext cx="2563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/>
                </a:solidFill>
              </a:rPr>
              <a:t>HTTP Requests</a:t>
            </a:r>
            <a:r>
              <a:rPr lang="en-US" i="1" dirty="0">
                <a:solidFill>
                  <a:schemeClr val="accent6"/>
                </a:solidFill>
              </a:rPr>
              <a:t> (internal)</a:t>
            </a:r>
          </a:p>
        </p:txBody>
      </p:sp>
    </p:spTree>
    <p:extLst>
      <p:ext uri="{BB962C8B-B14F-4D97-AF65-F5344CB8AC3E}">
        <p14:creationId xmlns:p14="http://schemas.microsoft.com/office/powerpoint/2010/main" val="935104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Integration services: How it works?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2152"/>
          </a:xfrm>
        </p:spPr>
        <p:txBody>
          <a:bodyPr>
            <a:normAutofit/>
          </a:bodyPr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Introduced the </a:t>
            </a: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ea typeface="Euclid Circular B" panose="020B0504000000000000" pitchFamily="34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highlight>
                  <a:srgbClr val="C0C0C0"/>
                </a:highlight>
                <a:latin typeface="Courier New" panose="02070309020205020404" pitchFamily="49" charset="0"/>
                <a:ea typeface="Euclid Circular B" panose="020B0504000000000000" pitchFamily="34" charset="0"/>
                <a:cs typeface="Courier New" panose="02070309020205020404" pitchFamily="49" charset="0"/>
              </a:rPr>
              <a:t>IntegrationService</a:t>
            </a: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ea typeface="Euclid Circular B" panose="020B0504000000000000" pitchFamily="34" charset="0"/>
                <a:cs typeface="Courier New" panose="02070309020205020404" pitchFamily="49" charset="0"/>
              </a:rPr>
              <a:t>]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attribute</a:t>
            </a:r>
          </a:p>
          <a:p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Default HTTP API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URL prefix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</a:t>
            </a:r>
            <a:b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ea typeface="Euclid Circular B" panose="020B0504000000000000" pitchFamily="34" charset="0"/>
                <a:cs typeface="Courier New" panose="02070309020205020404" pitchFamily="49" charset="0"/>
              </a:rPr>
              <a:t>/integration-</a:t>
            </a:r>
            <a:r>
              <a:rPr lang="en-US" dirty="0" err="1">
                <a:highlight>
                  <a:srgbClr val="C0C0C0"/>
                </a:highlight>
                <a:latin typeface="Courier New" panose="02070309020205020404" pitchFamily="49" charset="0"/>
                <a:ea typeface="Euclid Circular B" panose="020B0504000000000000" pitchFamily="34" charset="0"/>
                <a:cs typeface="Courier New" panose="02070309020205020404" pitchFamily="49" charset="0"/>
              </a:rPr>
              <a:t>api</a:t>
            </a: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ea typeface="Euclid Circular B" panose="020B0504000000000000" pitchFamily="34" charset="0"/>
                <a:cs typeface="Courier New" panose="02070309020205020404" pitchFamily="49" charset="0"/>
              </a:rPr>
              <a:t>/…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instead of </a:t>
            </a: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ea typeface="Euclid Circular B" panose="020B0504000000000000" pitchFamily="34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highlight>
                  <a:srgbClr val="C0C0C0"/>
                </a:highlight>
                <a:latin typeface="Courier New" panose="02070309020205020404" pitchFamily="49" charset="0"/>
                <a:ea typeface="Euclid Circular B" panose="020B0504000000000000" pitchFamily="34" charset="0"/>
                <a:cs typeface="Courier New" panose="02070309020205020404" pitchFamily="49" charset="0"/>
              </a:rPr>
              <a:t>api</a:t>
            </a: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ea typeface="Euclid Circular B" panose="020B0504000000000000" pitchFamily="34" charset="0"/>
                <a:cs typeface="Courier New" panose="02070309020205020404" pitchFamily="49" charset="0"/>
              </a:rPr>
              <a:t>/…</a:t>
            </a: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Audit logging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is disabled by default, but can be enabled</a:t>
            </a: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Unit of work, Validation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etc. works as expected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2269C9-5DD9-7A4B-F7D6-BBC11B4EED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989" y="2423457"/>
            <a:ext cx="6667500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677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514</TotalTime>
  <Words>538</Words>
  <Application>Microsoft Office PowerPoint</Application>
  <PresentationFormat>Widescreen</PresentationFormat>
  <Paragraphs>143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Courier New</vt:lpstr>
      <vt:lpstr>Euclid Circular B</vt:lpstr>
      <vt:lpstr>Office Theme</vt:lpstr>
      <vt:lpstr>What’s new with ABP 7.0 RC?</vt:lpstr>
      <vt:lpstr>Overall</vt:lpstr>
      <vt:lpstr>Dapr Integration</vt:lpstr>
      <vt:lpstr>ABP Dynamic C# Client Proxies</vt:lpstr>
      <vt:lpstr>ABP Dynamic C# Client Proxies</vt:lpstr>
      <vt:lpstr>Distributed Event Bus</vt:lpstr>
      <vt:lpstr>Distributed Event Bus</vt:lpstr>
      <vt:lpstr>Integration Services</vt:lpstr>
      <vt:lpstr>Integration services: How it works?</vt:lpstr>
      <vt:lpstr>Dynamic Permissions &amp; Features</vt:lpstr>
      <vt:lpstr>Dynamic Permissions &amp; Features</vt:lpstr>
      <vt:lpstr>External Localization System</vt:lpstr>
      <vt:lpstr>Localization Endpoint Optimization</vt:lpstr>
      <vt:lpstr>Typed Localization Resources</vt:lpstr>
      <vt:lpstr>Non-Typed Localization Resources</vt:lpstr>
      <vt:lpstr>New IStringLocalizer APIs</vt:lpstr>
      <vt:lpstr>Entity Cache Service</vt:lpstr>
      <vt:lpstr>Entity Cache Service</vt:lpstr>
      <vt:lpstr>TODO</vt:lpstr>
      <vt:lpstr>TODO</vt:lpstr>
      <vt:lpstr>TODO</vt:lpstr>
      <vt:lpstr>TODO</vt:lpstr>
      <vt:lpstr>TODO</vt:lpstr>
      <vt:lpstr>TODO</vt:lpstr>
      <vt:lpstr>TODO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Monolith First for Microservice Architecture</dc:title>
  <dc:creator>Halil Kalkan</dc:creator>
  <cp:lastModifiedBy>Halil Kalkan</cp:lastModifiedBy>
  <cp:revision>63</cp:revision>
  <dcterms:created xsi:type="dcterms:W3CDTF">2022-02-27T10:42:11Z</dcterms:created>
  <dcterms:modified xsi:type="dcterms:W3CDTF">2022-11-22T05:04:38Z</dcterms:modified>
</cp:coreProperties>
</file>