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00C7-B19B-4259-9095-ADE5947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03CB4-564B-4E9B-A0D0-B303FF40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539A-102F-4F51-846A-E9FD74B8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A83E-CBA6-49CC-8F87-A4BD5485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1DB9-455D-4877-8997-35C19EE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A729-F010-48FA-BAEB-D6ABBE2D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32116-3D20-477B-AFF0-804BC2A8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04DE-703B-4F0C-BC39-D368863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53F-F9D2-4518-B862-6340466C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C04-0B7F-42F3-A254-78DE4B6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5DD5-0B90-4DAD-9C30-85A5B58F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9DE-44C3-4335-A682-11B7A3D2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B115-4BEA-4F17-949E-DF61E79E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1D60-6C8C-40E8-A986-1703FFB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1494-EDBD-4D7F-B5E5-A22305A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4E-7C67-4875-8EC9-CDB7FE4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892A-A47E-49A5-877A-76CDB2CD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C0E2-AFF7-47DF-B0D7-D6B6C96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D9C4-0A10-4201-9CE1-CA6E54A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BA71-E3DB-4563-90C1-743CA872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DB4-40E7-4EFF-AFCE-C3B935D8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5E6F-8DDF-4622-9EF5-362621F6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1B45-C5F3-40B9-99E9-FEF9FF31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D75A-2481-404D-96C2-5767928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E913-CE1A-4562-9F1F-30A863D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A8ED-1A2A-4242-9D7A-970A0D9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D09-9846-419F-ACF4-2A5B3959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5BA3-7F71-4E77-8B0E-2D175B1A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2DDD-327D-4A67-BDC0-756693D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847D-D47A-45BB-84B5-0EA7537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EAE3-E5A5-458C-9DA2-1D99A990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9A2-6482-4640-8030-41B173D6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AEBF-22E0-49C2-BFB4-6C112126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C1E0D-A982-4020-96AB-FD836EC4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5BBD4-2067-4FE1-9934-CDFF8873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4C8A-3CA0-40E2-A178-391CB9F07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8D3C4-9899-42DE-84FC-2C546FA0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3CF-ED7A-4EF6-A9A3-2E05A1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AF3EB-DA17-4680-9D37-DB7E6146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5B8-CE05-4031-9359-B4DE0B3C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5A124-9DF2-46B5-8C99-97D661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82921-4612-4DFA-AA46-687058BE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6EA53-D978-4B22-916F-63A7FB00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339B-B677-4CE8-81EA-402EE0E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F0B0-1BCE-48BD-A76A-A4D1B0A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C06-FB68-41C4-AEC1-26E38413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630B-9AAA-4450-8D77-8F8AF720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A76-2CFF-45D9-9B34-E92FFDDE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8A6E-EF7A-455A-9E6F-9493E4B5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304D-9021-4C17-AE5B-91C094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36E4-F579-4374-BF58-56B4132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3F4F-2197-450B-8959-2A79B3E8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00C-ECFF-429D-8AB0-1941AC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9B347-9F55-4650-AD9E-EDA710F42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A4A0-2B99-4519-AF12-367BFA56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53C1-4D15-4437-81D3-93E587B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481B-6C2A-4E69-8A16-97BCE193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ACA0-AB68-4F20-A823-0AB4FD4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AF571-4C05-48E8-AF36-88B6F3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A360C-75BA-4CBD-AF02-BB60CE483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2C027-BC50-4AD1-A024-34682531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5CA6-5599-4CAB-8581-4A495135B61B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ACA4-32EE-498B-BC37-90CED119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0DC0-7182-4C06-A73C-68002E7FF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8536-C7D7-4BA1-B63B-4C1BDCF3D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ms-demo-doc" TargetMode="External"/><Relationship Id="rId4" Type="http://schemas.openxmlformats.org/officeDocument/2006/relationships/hyperlink" Target="http://bit.ly/ms-demo-sourc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 Solution: Tools, Patterns &amp;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237131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Clean Architecture / Onion Architecture</a:t>
            </a:r>
          </a:p>
          <a:p>
            <a:pPr lvl="1"/>
            <a:r>
              <a:rPr lang="en-US" sz="2000" dirty="0"/>
              <a:t>Each layer can only depend on the layer </a:t>
            </a:r>
            <a:r>
              <a:rPr lang="en-US" sz="2000" b="1" dirty="0"/>
              <a:t>directly inside </a:t>
            </a:r>
            <a:r>
              <a:rPr lang="en-US" sz="2000" dirty="0"/>
              <a:t>it</a:t>
            </a:r>
          </a:p>
          <a:p>
            <a:pPr lvl="1"/>
            <a:r>
              <a:rPr lang="en-US" sz="2000" dirty="0"/>
              <a:t>More organized, </a:t>
            </a:r>
            <a:r>
              <a:rPr lang="en-US" sz="2000" b="1" dirty="0"/>
              <a:t>maintainable</a:t>
            </a:r>
            <a:r>
              <a:rPr lang="en-US" sz="2000" dirty="0"/>
              <a:t>, reusable &amp; testable code base.</a:t>
            </a:r>
          </a:p>
          <a:p>
            <a:pPr lvl="1"/>
            <a:r>
              <a:rPr lang="en-US" sz="2000" dirty="0"/>
              <a:t>Each layer can be a </a:t>
            </a:r>
            <a:r>
              <a:rPr lang="en-US" sz="2000" b="1" dirty="0"/>
              <a:t>separated project </a:t>
            </a:r>
            <a:r>
              <a:rPr lang="en-US" sz="2000" dirty="0"/>
              <a:t>(</a:t>
            </a:r>
            <a:r>
              <a:rPr lang="en-US" sz="2000" dirty="0" err="1"/>
              <a:t>csproj</a:t>
            </a:r>
            <a:r>
              <a:rPr lang="en-US" sz="2000" dirty="0"/>
              <a:t>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41F6C-3363-419D-B01B-452EBEC2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0" y="1690688"/>
            <a:ext cx="4532382" cy="4532382"/>
          </a:xfrm>
          <a:prstGeom prst="rect">
            <a:avLst/>
          </a:prstGeom>
        </p:spPr>
      </p:pic>
      <p:pic>
        <p:nvPicPr>
          <p:cNvPr id="1026" name="Picture 2" descr="bookstore-visual-studio-solution">
            <a:extLst>
              <a:ext uri="{FF2B5EF4-FFF2-40B4-BE49-F238E27FC236}">
                <a16:creationId xmlns:a16="http://schemas.microsoft.com/office/drawing/2014/main" id="{EE0BA37B-0587-430D-B50A-5EB51573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82" y="3833813"/>
            <a:ext cx="4298405" cy="2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Each module corresponds to a </a:t>
            </a:r>
            <a:r>
              <a:rPr lang="en-US" sz="2400" b="1" dirty="0"/>
              <a:t>bounded context </a:t>
            </a:r>
            <a:r>
              <a:rPr lang="en-US" sz="2400" dirty="0"/>
              <a:t>in DDD.</a:t>
            </a:r>
          </a:p>
          <a:p>
            <a:r>
              <a:rPr lang="en-US" sz="2400" dirty="0"/>
              <a:t>Modules can have a </a:t>
            </a:r>
            <a:r>
              <a:rPr lang="en-US" sz="2400" b="1" dirty="0"/>
              <a:t>separated VS solutions</a:t>
            </a:r>
          </a:p>
          <a:p>
            <a:r>
              <a:rPr lang="en-US" sz="2400" dirty="0"/>
              <a:t>Modules can </a:t>
            </a:r>
            <a:r>
              <a:rPr lang="en-US" sz="2400" b="1" dirty="0"/>
              <a:t>cross-reference</a:t>
            </a:r>
            <a:r>
              <a:rPr lang="en-US" sz="2400" dirty="0"/>
              <a:t> to each other</a:t>
            </a:r>
          </a:p>
          <a:p>
            <a:r>
              <a:rPr lang="en-US" sz="2400" b="1" dirty="0"/>
              <a:t>Modular in development</a:t>
            </a:r>
            <a:r>
              <a:rPr lang="en-US" sz="2400" dirty="0"/>
              <a:t>, but still monolithic on runtime.</a:t>
            </a:r>
          </a:p>
          <a:p>
            <a:r>
              <a:rPr lang="en-US" sz="2400" dirty="0"/>
              <a:t>A module can be </a:t>
            </a:r>
            <a:r>
              <a:rPr lang="en-US" sz="2400" b="1" dirty="0"/>
              <a:t>layered</a:t>
            </a:r>
            <a:r>
              <a:rPr lang="en-US" sz="2400" dirty="0"/>
              <a:t> inside it.</a:t>
            </a:r>
          </a:p>
          <a:p>
            <a:r>
              <a:rPr lang="en-US" sz="2400" dirty="0"/>
              <a:t>All modules shares a </a:t>
            </a:r>
            <a:r>
              <a:rPr lang="en-US" sz="2400" b="1" dirty="0"/>
              <a:t>single database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7546847" y="1487425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7634592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9864209" y="190283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7634592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9864209" y="3060426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7634592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9864209" y="421801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8540496" y="265067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9009433" y="2650674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10777472" y="380825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3C579A7-F68F-4E95-A4E9-33C8F82B3916}"/>
              </a:ext>
            </a:extLst>
          </p:cNvPr>
          <p:cNvSpPr/>
          <p:nvPr/>
        </p:nvSpPr>
        <p:spPr>
          <a:xfrm>
            <a:off x="8884919" y="5524296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25A2E1-0511-49D2-87A3-F6E407961B44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9665207" y="5071873"/>
            <a:ext cx="1" cy="4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5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7A90-A4B5-462A-B66D-267EE1C5F769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CD823-3C33-4A9D-9640-A0892F0D5F9E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472E-CBDB-44F2-BA4B-2004F7CC7172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7F1A1D-766B-4053-928C-ABA1BE0E489D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244F4-FAF0-497F-9123-2B71D7F2F085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131F5-FCC8-451E-9E3D-2659EB544517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6202A-8283-45A6-AC0A-C697E6F69BE7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B03B9-32B6-496A-9CED-63AC778B5F7A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59242-8BBA-415D-89C7-EAFADAA347BF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C13062-4397-49A0-AB3D-F5D370FC6CC4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CB51C77-06BE-42D0-8B31-A566468A54A6}"/>
              </a:ext>
            </a:extLst>
          </p:cNvPr>
          <p:cNvSpPr/>
          <p:nvPr/>
        </p:nvSpPr>
        <p:spPr>
          <a:xfrm>
            <a:off x="8337610" y="2425775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640E24-5F05-425D-AFCA-705DECFF11E4}"/>
              </a:ext>
            </a:extLst>
          </p:cNvPr>
          <p:cNvSpPr/>
          <p:nvPr/>
        </p:nvSpPr>
        <p:spPr>
          <a:xfrm>
            <a:off x="1503238" y="2458099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11E55F-478B-4139-899C-FAF482638AC2}"/>
              </a:ext>
            </a:extLst>
          </p:cNvPr>
          <p:cNvSpPr/>
          <p:nvPr/>
        </p:nvSpPr>
        <p:spPr>
          <a:xfrm>
            <a:off x="8374938" y="4194478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FDD1DC-09D5-4E10-92ED-2ED90C5717DE}"/>
              </a:ext>
            </a:extLst>
          </p:cNvPr>
          <p:cNvSpPr/>
          <p:nvPr/>
        </p:nvSpPr>
        <p:spPr>
          <a:xfrm>
            <a:off x="1503238" y="3615686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AE940C-FA6B-4D73-934B-68667BBF7677}"/>
              </a:ext>
            </a:extLst>
          </p:cNvPr>
          <p:cNvSpPr/>
          <p:nvPr/>
        </p:nvSpPr>
        <p:spPr>
          <a:xfrm>
            <a:off x="1503238" y="4773273"/>
            <a:ext cx="1732982" cy="6831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E30BD4-B81E-4CF9-A4E8-9099AAAB7FC9}"/>
              </a:ext>
            </a:extLst>
          </p:cNvPr>
          <p:cNvCxnSpPr>
            <a:stCxn id="8" idx="1"/>
            <a:endCxn id="20" idx="6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FF51A-FCE2-4B1D-A935-3649544E73B8}"/>
              </a:ext>
            </a:extLst>
          </p:cNvPr>
          <p:cNvCxnSpPr>
            <a:stCxn id="10" idx="1"/>
            <a:endCxn id="22" idx="6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7758B5-4C4E-4F1D-B2F7-A502CB99B529}"/>
              </a:ext>
            </a:extLst>
          </p:cNvPr>
          <p:cNvCxnSpPr>
            <a:stCxn id="12" idx="1"/>
            <a:endCxn id="23" idx="6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716695-0151-464A-881A-D60CE234B3FC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F3B23-9AB8-4FFF-9DCA-BF0A9501048F}"/>
              </a:ext>
            </a:extLst>
          </p:cNvPr>
          <p:cNvCxnSpPr>
            <a:stCxn id="13" idx="3"/>
            <a:endCxn id="21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C3CFFE-FB10-4FE3-87EA-E641317FAB6E}"/>
              </a:ext>
            </a:extLst>
          </p:cNvPr>
          <p:cNvCxnSpPr>
            <a:endCxn id="19" idx="2"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02113-ADE0-47BC-B9BF-BD24341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54" y="2474168"/>
            <a:ext cx="5225646" cy="2206205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08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1800" b="1" dirty="0"/>
              <a:t>Better Scalability</a:t>
            </a:r>
          </a:p>
          <a:p>
            <a:pPr lvl="2"/>
            <a:r>
              <a:rPr lang="en-US" sz="1400" dirty="0"/>
              <a:t>Each database gets </a:t>
            </a:r>
            <a:r>
              <a:rPr lang="en-US" sz="1400" b="1" dirty="0"/>
              <a:t>less load</a:t>
            </a:r>
            <a:endParaRPr lang="en-US" sz="1400" dirty="0"/>
          </a:p>
          <a:p>
            <a:pPr lvl="2"/>
            <a:r>
              <a:rPr lang="en-US" sz="1400" dirty="0"/>
              <a:t>Each database can be </a:t>
            </a:r>
            <a:r>
              <a:rPr lang="en-US" sz="1400" b="1" dirty="0"/>
              <a:t>scaled independently</a:t>
            </a:r>
            <a:endParaRPr lang="en-US" sz="1400" dirty="0"/>
          </a:p>
          <a:p>
            <a:pPr lvl="1"/>
            <a:r>
              <a:rPr lang="en-US" sz="1800" b="1" dirty="0"/>
              <a:t>Schema Changes</a:t>
            </a:r>
            <a:r>
              <a:rPr lang="en-US" sz="1800" dirty="0"/>
              <a:t> only affects the related module</a:t>
            </a:r>
          </a:p>
          <a:p>
            <a:r>
              <a:rPr lang="en-US" sz="2400" dirty="0"/>
              <a:t>Challenges</a:t>
            </a:r>
            <a:endParaRPr lang="en-US" sz="2200" dirty="0"/>
          </a:p>
          <a:p>
            <a:pPr lvl="1"/>
            <a:r>
              <a:rPr lang="en-US" sz="2000" dirty="0"/>
              <a:t>Cross-database </a:t>
            </a:r>
            <a:r>
              <a:rPr lang="en-US" sz="2000" b="1" dirty="0"/>
              <a:t>joins </a:t>
            </a:r>
            <a:r>
              <a:rPr lang="en-US" sz="2000" dirty="0"/>
              <a:t>is hard or impossible</a:t>
            </a:r>
          </a:p>
          <a:p>
            <a:pPr lvl="2"/>
            <a:r>
              <a:rPr lang="en-US" sz="1600" dirty="0"/>
              <a:t>Inter-module method calls</a:t>
            </a:r>
          </a:p>
          <a:p>
            <a:pPr lvl="2"/>
            <a:r>
              <a:rPr lang="en-US" sz="1600" dirty="0"/>
              <a:t>Data duplication / denormalization</a:t>
            </a:r>
          </a:p>
          <a:p>
            <a:pPr lvl="2"/>
            <a:r>
              <a:rPr lang="en-US" sz="1600" dirty="0"/>
              <a:t>Summary tables</a:t>
            </a:r>
          </a:p>
          <a:p>
            <a:pPr lvl="1"/>
            <a:r>
              <a:rPr lang="en-US" sz="2000" dirty="0"/>
              <a:t>Requires </a:t>
            </a:r>
            <a:r>
              <a:rPr lang="en-US" sz="2000" b="1" dirty="0"/>
              <a:t>distributed transactions</a:t>
            </a:r>
          </a:p>
          <a:p>
            <a:pPr lvl="2"/>
            <a:r>
              <a:rPr lang="en-US" sz="1600" dirty="0"/>
              <a:t>But not supported by all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09064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Polyglot Persistence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55454-D285-4F69-A103-290A9BE362D0}"/>
              </a:ext>
            </a:extLst>
          </p:cNvPr>
          <p:cNvSpPr/>
          <p:nvPr/>
        </p:nvSpPr>
        <p:spPr>
          <a:xfrm>
            <a:off x="3639311" y="2010361"/>
            <a:ext cx="4236721" cy="358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91C77-DAF1-45C3-9BCA-6F95DE686A38}"/>
              </a:ext>
            </a:extLst>
          </p:cNvPr>
          <p:cNvSpPr/>
          <p:nvPr/>
        </p:nvSpPr>
        <p:spPr>
          <a:xfrm>
            <a:off x="3727056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F1A2-EC43-427A-B527-4EDAE0A30669}"/>
              </a:ext>
            </a:extLst>
          </p:cNvPr>
          <p:cNvSpPr/>
          <p:nvPr/>
        </p:nvSpPr>
        <p:spPr>
          <a:xfrm>
            <a:off x="5956673" y="2425775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C3D04D-12E5-4BDB-ABEA-086F91EC3181}"/>
              </a:ext>
            </a:extLst>
          </p:cNvPr>
          <p:cNvSpPr/>
          <p:nvPr/>
        </p:nvSpPr>
        <p:spPr>
          <a:xfrm>
            <a:off x="3727056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72451-97E8-4257-8374-3373941AEE01}"/>
              </a:ext>
            </a:extLst>
          </p:cNvPr>
          <p:cNvSpPr/>
          <p:nvPr/>
        </p:nvSpPr>
        <p:spPr>
          <a:xfrm>
            <a:off x="5956673" y="3583362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F6B71-ED8A-40F2-8079-E4A0E298B193}"/>
              </a:ext>
            </a:extLst>
          </p:cNvPr>
          <p:cNvSpPr/>
          <p:nvPr/>
        </p:nvSpPr>
        <p:spPr>
          <a:xfrm>
            <a:off x="3727056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60E88-BA4A-4C74-93AF-B4F93B3173A2}"/>
              </a:ext>
            </a:extLst>
          </p:cNvPr>
          <p:cNvSpPr/>
          <p:nvPr/>
        </p:nvSpPr>
        <p:spPr>
          <a:xfrm>
            <a:off x="5956673" y="4740949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3003E5-3970-4167-A7BF-9D9A14CDEF33}"/>
              </a:ext>
            </a:extLst>
          </p:cNvPr>
          <p:cNvCxnSpPr>
            <a:endCxn id="8" idx="2"/>
          </p:cNvCxnSpPr>
          <p:nvPr/>
        </p:nvCxnSpPr>
        <p:spPr>
          <a:xfrm flipV="1">
            <a:off x="4632960" y="3173609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CF030-2B4C-4462-9422-7BEE94AC007E}"/>
              </a:ext>
            </a:extLst>
          </p:cNvPr>
          <p:cNvCxnSpPr>
            <a:cxnSpLocks/>
          </p:cNvCxnSpPr>
          <p:nvPr/>
        </p:nvCxnSpPr>
        <p:spPr>
          <a:xfrm flipV="1">
            <a:off x="5101897" y="3173610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945A0F-1CD1-4E2D-8709-8127AB247DEA}"/>
              </a:ext>
            </a:extLst>
          </p:cNvPr>
          <p:cNvCxnSpPr/>
          <p:nvPr/>
        </p:nvCxnSpPr>
        <p:spPr>
          <a:xfrm flipV="1">
            <a:off x="6869936" y="4331195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9118D9-3E55-4EA4-8A04-F88149AA0B4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36220" y="2799692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38189-FC85-4FCA-8CCA-792FC79B6E0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36220" y="3957279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FD246C-F918-48F5-968F-D205856A8D0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36220" y="5114866"/>
            <a:ext cx="4908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5FC02-8B82-4752-90CF-C6ACB6984C3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83199" y="3957279"/>
            <a:ext cx="845528" cy="337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741DBA-F104-4EC3-B973-FFD24123D2B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83199" y="4777613"/>
            <a:ext cx="845528" cy="337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70EA86-4F2A-4D67-8AD1-16EB630CD6C3}"/>
              </a:ext>
            </a:extLst>
          </p:cNvPr>
          <p:cNvCxnSpPr>
            <a:cxnSpLocks/>
          </p:cNvCxnSpPr>
          <p:nvPr/>
        </p:nvCxnSpPr>
        <p:spPr>
          <a:xfrm flipV="1">
            <a:off x="7783199" y="2767368"/>
            <a:ext cx="554411" cy="32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ql server">
            <a:extLst>
              <a:ext uri="{FF2B5EF4-FFF2-40B4-BE49-F238E27FC236}">
                <a16:creationId xmlns:a16="http://schemas.microsoft.com/office/drawing/2014/main" id="{EF5094E7-671F-402F-A15F-1106F83A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44" y="3844047"/>
            <a:ext cx="13573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ongodb">
            <a:extLst>
              <a:ext uri="{FF2B5EF4-FFF2-40B4-BE49-F238E27FC236}">
                <a16:creationId xmlns:a16="http://schemas.microsoft.com/office/drawing/2014/main" id="{8C718F9D-DF82-4A68-8663-4EB6B507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38" y="2022304"/>
            <a:ext cx="1490127" cy="14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lasticsearch">
            <a:extLst>
              <a:ext uri="{FF2B5EF4-FFF2-40B4-BE49-F238E27FC236}">
                <a16:creationId xmlns:a16="http://schemas.microsoft.com/office/drawing/2014/main" id="{0316DBAF-1CB5-46BA-98F9-D7800EC4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564" y="2529092"/>
            <a:ext cx="2081335" cy="50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sql server">
            <a:extLst>
              <a:ext uri="{FF2B5EF4-FFF2-40B4-BE49-F238E27FC236}">
                <a16:creationId xmlns:a16="http://schemas.microsoft.com/office/drawing/2014/main" id="{BB3A1589-E515-4564-A85B-17B38FD8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886" y="4566224"/>
            <a:ext cx="135737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>
            <a:extLst>
              <a:ext uri="{FF2B5EF4-FFF2-40B4-BE49-F238E27FC236}">
                <a16:creationId xmlns:a16="http://schemas.microsoft.com/office/drawing/2014/main" id="{52854EA4-5A4F-4BC0-A567-18F5151D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45" y="3705746"/>
            <a:ext cx="1505434" cy="5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1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A module can use the </a:t>
            </a:r>
            <a:r>
              <a:rPr lang="en-US" sz="2000" b="1" dirty="0"/>
              <a:t>best DBMS</a:t>
            </a:r>
            <a:r>
              <a:rPr lang="en-US" sz="2000" dirty="0"/>
              <a:t> for it.</a:t>
            </a:r>
          </a:p>
          <a:p>
            <a:r>
              <a:rPr lang="en-US" sz="2400" dirty="0"/>
              <a:t>Challenges</a:t>
            </a:r>
          </a:p>
          <a:p>
            <a:pPr lvl="1"/>
            <a:r>
              <a:rPr lang="en-US" sz="1800" dirty="0"/>
              <a:t>Impossible to have cross-database </a:t>
            </a:r>
            <a:r>
              <a:rPr lang="en-US" sz="1800" b="1" dirty="0"/>
              <a:t>joins and transactions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01791-6023-44AB-B3A0-F54F8DC6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2" y="2268369"/>
            <a:ext cx="5662507" cy="25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58D-E429-451F-B471-7993D534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Distributed Services (SOA)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55510-9A98-453F-B89E-712FB3AABCB4}"/>
              </a:ext>
            </a:extLst>
          </p:cNvPr>
          <p:cNvSpPr/>
          <p:nvPr/>
        </p:nvSpPr>
        <p:spPr>
          <a:xfrm>
            <a:off x="1728629" y="3718895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6F7845-E1A8-495E-A14E-F7384467FED9}"/>
              </a:ext>
            </a:extLst>
          </p:cNvPr>
          <p:cNvSpPr/>
          <p:nvPr/>
        </p:nvSpPr>
        <p:spPr>
          <a:xfrm>
            <a:off x="2014833" y="4116056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- 1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7EA0B6CC-809E-41E3-B5D9-6F556DD11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27" y="4416778"/>
            <a:ext cx="1100207" cy="11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0734BD-A33F-4FF4-AF5F-ACE93DC46595}"/>
              </a:ext>
            </a:extLst>
          </p:cNvPr>
          <p:cNvSpPr/>
          <p:nvPr/>
        </p:nvSpPr>
        <p:spPr>
          <a:xfrm>
            <a:off x="4433860" y="4833409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2632A-47E2-4FF3-85E2-E69E12810E96}"/>
              </a:ext>
            </a:extLst>
          </p:cNvPr>
          <p:cNvSpPr/>
          <p:nvPr/>
        </p:nvSpPr>
        <p:spPr>
          <a:xfrm>
            <a:off x="4720064" y="5230570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- 2</a:t>
            </a:r>
          </a:p>
        </p:txBody>
      </p:sp>
      <p:pic>
        <p:nvPicPr>
          <p:cNvPr id="20" name="Picture 4" descr="Image result for sql server">
            <a:extLst>
              <a:ext uri="{FF2B5EF4-FFF2-40B4-BE49-F238E27FC236}">
                <a16:creationId xmlns:a16="http://schemas.microsoft.com/office/drawing/2014/main" id="{5F8376D6-B2A4-4263-9C2F-653DA8D3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90" y="5708160"/>
            <a:ext cx="887984" cy="71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EADF1B-0719-4991-ACF6-ECF84344B693}"/>
              </a:ext>
            </a:extLst>
          </p:cNvPr>
          <p:cNvSpPr/>
          <p:nvPr/>
        </p:nvSpPr>
        <p:spPr>
          <a:xfrm>
            <a:off x="7139091" y="3718895"/>
            <a:ext cx="2343575" cy="1659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server/container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58071-9FDE-4694-B0E5-F20C461CD13C}"/>
              </a:ext>
            </a:extLst>
          </p:cNvPr>
          <p:cNvSpPr/>
          <p:nvPr/>
        </p:nvSpPr>
        <p:spPr>
          <a:xfrm>
            <a:off x="7425295" y="4116056"/>
            <a:ext cx="1786437" cy="439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- 3</a:t>
            </a:r>
          </a:p>
        </p:txBody>
      </p:sp>
      <p:pic>
        <p:nvPicPr>
          <p:cNvPr id="24" name="Picture 8" descr="Image result for elasticsearch">
            <a:extLst>
              <a:ext uri="{FF2B5EF4-FFF2-40B4-BE49-F238E27FC236}">
                <a16:creationId xmlns:a16="http://schemas.microsoft.com/office/drawing/2014/main" id="{74DE4493-2EAD-45DF-864B-CC08435F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23" y="4877468"/>
            <a:ext cx="1601666" cy="3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B663C4-A0B6-48C9-938B-B96228081D1D}"/>
              </a:ext>
            </a:extLst>
          </p:cNvPr>
          <p:cNvSpPr/>
          <p:nvPr/>
        </p:nvSpPr>
        <p:spPr>
          <a:xfrm>
            <a:off x="2449371" y="1838390"/>
            <a:ext cx="2703797" cy="49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35FDB3-3634-4B7D-9E2C-CB1CFF5133B4}"/>
              </a:ext>
            </a:extLst>
          </p:cNvPr>
          <p:cNvSpPr/>
          <p:nvPr/>
        </p:nvSpPr>
        <p:spPr>
          <a:xfrm>
            <a:off x="5686935" y="1837586"/>
            <a:ext cx="2703797" cy="4989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Clients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FF1EC-3B7C-4655-A7D0-8FBCA51BC9D8}"/>
              </a:ext>
            </a:extLst>
          </p:cNvPr>
          <p:cNvSpPr/>
          <p:nvPr/>
        </p:nvSpPr>
        <p:spPr>
          <a:xfrm>
            <a:off x="1178560" y="3293096"/>
            <a:ext cx="8778240" cy="345314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5874F2-55EF-4275-ABD6-147C58CB1903}"/>
              </a:ext>
            </a:extLst>
          </p:cNvPr>
          <p:cNvCxnSpPr>
            <a:stCxn id="25" idx="2"/>
          </p:cNvCxnSpPr>
          <p:nvPr/>
        </p:nvCxnSpPr>
        <p:spPr>
          <a:xfrm>
            <a:off x="3801270" y="2337307"/>
            <a:ext cx="0" cy="955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CD8CC6-8310-4D9C-821B-BAB5F7079BF5}"/>
              </a:ext>
            </a:extLst>
          </p:cNvPr>
          <p:cNvCxnSpPr>
            <a:stCxn id="26" idx="2"/>
          </p:cNvCxnSpPr>
          <p:nvPr/>
        </p:nvCxnSpPr>
        <p:spPr>
          <a:xfrm flipH="1">
            <a:off x="7030720" y="2336503"/>
            <a:ext cx="8114" cy="9565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159289-E983-4013-A551-1F0745C56693}"/>
              </a:ext>
            </a:extLst>
          </p:cNvPr>
          <p:cNvCxnSpPr>
            <a:stCxn id="21" idx="2"/>
            <a:endCxn id="17" idx="3"/>
          </p:cNvCxnSpPr>
          <p:nvPr/>
        </p:nvCxnSpPr>
        <p:spPr>
          <a:xfrm flipH="1">
            <a:off x="6777435" y="5378361"/>
            <a:ext cx="1533444" cy="284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BC367A-5E44-4CDD-9AE9-DF1ADBA1A16D}"/>
              </a:ext>
            </a:extLst>
          </p:cNvPr>
          <p:cNvCxnSpPr>
            <a:endCxn id="17" idx="1"/>
          </p:cNvCxnSpPr>
          <p:nvPr/>
        </p:nvCxnSpPr>
        <p:spPr>
          <a:xfrm>
            <a:off x="2858347" y="5378361"/>
            <a:ext cx="1575513" cy="284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Benefits</a:t>
            </a:r>
          </a:p>
          <a:p>
            <a:r>
              <a:rPr lang="en-US" sz="2200" b="1" dirty="0"/>
              <a:t>Better Scalability</a:t>
            </a:r>
          </a:p>
          <a:p>
            <a:pPr lvl="1"/>
            <a:r>
              <a:rPr lang="en-US" sz="1800" dirty="0"/>
              <a:t>Each service gets </a:t>
            </a:r>
            <a:r>
              <a:rPr lang="en-US" sz="1800" b="1" dirty="0"/>
              <a:t>less load</a:t>
            </a:r>
            <a:endParaRPr lang="en-US" sz="1800" dirty="0"/>
          </a:p>
          <a:p>
            <a:pPr lvl="1"/>
            <a:r>
              <a:rPr lang="en-US" sz="1800" dirty="0"/>
              <a:t>Each service can be </a:t>
            </a:r>
            <a:r>
              <a:rPr lang="en-US" sz="1800" b="1" dirty="0"/>
              <a:t>scaled independently</a:t>
            </a:r>
          </a:p>
          <a:p>
            <a:r>
              <a:rPr lang="en-US" sz="2200" dirty="0"/>
              <a:t>A service can be separately </a:t>
            </a:r>
            <a:r>
              <a:rPr lang="en-US" sz="2200" b="1" dirty="0"/>
              <a:t>developed</a:t>
            </a:r>
            <a:r>
              <a:rPr lang="en-US" sz="2200" dirty="0"/>
              <a:t>, </a:t>
            </a:r>
            <a:r>
              <a:rPr lang="en-US" sz="2200" b="1" dirty="0"/>
              <a:t>versioned</a:t>
            </a:r>
            <a:r>
              <a:rPr lang="en-US" sz="2200" dirty="0"/>
              <a:t> and </a:t>
            </a:r>
            <a:r>
              <a:rPr lang="en-US" sz="2200" b="1" dirty="0"/>
              <a:t>deployed</a:t>
            </a:r>
            <a:r>
              <a:rPr lang="en-US" sz="2200" dirty="0"/>
              <a:t>.</a:t>
            </a:r>
          </a:p>
          <a:p>
            <a:r>
              <a:rPr lang="en-US" sz="2200" dirty="0"/>
              <a:t>Every service can be developed using a </a:t>
            </a:r>
            <a:r>
              <a:rPr lang="en-US" sz="2200" b="1" dirty="0"/>
              <a:t>different technology</a:t>
            </a:r>
            <a:r>
              <a:rPr lang="en-US" sz="2200" dirty="0"/>
              <a:t>/platform/language as long as they use </a:t>
            </a:r>
            <a:r>
              <a:rPr lang="en-US" sz="2200" b="1" dirty="0"/>
              <a:t>standard communication protocols</a:t>
            </a:r>
            <a:r>
              <a:rPr lang="en-US" sz="2200" dirty="0"/>
              <a:t> (like TCP sockets, REST or </a:t>
            </a:r>
            <a:r>
              <a:rPr lang="en-US" sz="2200" dirty="0" err="1"/>
              <a:t>GraphQL</a:t>
            </a:r>
            <a:r>
              <a:rPr lang="en-US" sz="2200" dirty="0"/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633F-3ECD-4941-8799-37C13B7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23" y="2323253"/>
            <a:ext cx="477863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Modular Application / Separated Databases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268FF52-F319-48DA-85C3-426930A6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Challenges</a:t>
            </a:r>
          </a:p>
          <a:p>
            <a:r>
              <a:rPr lang="en-US" sz="2400" dirty="0"/>
              <a:t>Complexity of service-to-service communication</a:t>
            </a:r>
          </a:p>
          <a:p>
            <a:pPr lvl="1"/>
            <a:r>
              <a:rPr lang="en-US" sz="2000" dirty="0"/>
              <a:t>Network delays</a:t>
            </a:r>
          </a:p>
          <a:p>
            <a:pPr lvl="1"/>
            <a:r>
              <a:rPr lang="en-US" sz="2000" dirty="0"/>
              <a:t>Security</a:t>
            </a:r>
          </a:p>
          <a:p>
            <a:pPr lvl="1"/>
            <a:r>
              <a:rPr lang="en-US" sz="2000" dirty="0"/>
              <a:t>Service downs</a:t>
            </a:r>
          </a:p>
          <a:p>
            <a:pPr lvl="1"/>
            <a:r>
              <a:rPr lang="en-US" sz="2000" dirty="0"/>
              <a:t>Bottlenecks</a:t>
            </a:r>
          </a:p>
          <a:p>
            <a:r>
              <a:rPr lang="en-US" sz="2400" dirty="0"/>
              <a:t>Multiple endpoints for clients?</a:t>
            </a:r>
          </a:p>
          <a:p>
            <a:r>
              <a:rPr lang="en-US" sz="2400" dirty="0"/>
              <a:t>Centralized logging</a:t>
            </a:r>
          </a:p>
          <a:p>
            <a:r>
              <a:rPr lang="en-US" sz="2400" dirty="0"/>
              <a:t>Code share may not be possible if you use different platforms (PHP, Java, Dotnet…)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7633F-3ECD-4941-8799-37C13B77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23" y="2323253"/>
            <a:ext cx="477863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2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Part-II</a:t>
            </a:r>
            <a:br>
              <a:rPr lang="en-US" sz="4800" dirty="0"/>
            </a:br>
            <a:r>
              <a:rPr lang="en-US" sz="4800" dirty="0"/>
              <a:t>The Implementation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8160" cy="2150757"/>
          </a:xfrm>
        </p:spPr>
        <p:txBody>
          <a:bodyPr/>
          <a:lstStyle/>
          <a:p>
            <a:r>
              <a:rPr lang="en-US" sz="3200" dirty="0"/>
              <a:t>Halil İbrahim Kalkan</a:t>
            </a:r>
          </a:p>
          <a:p>
            <a:r>
              <a:rPr lang="en-US" sz="2400" dirty="0"/>
              <a:t>Web: halilibrahimkalkan.com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: @hikalkan</a:t>
            </a:r>
          </a:p>
          <a:p>
            <a:r>
              <a:rPr lang="en-US" sz="2400" dirty="0"/>
              <a:t>Twitter: @</a:t>
            </a:r>
            <a:r>
              <a:rPr lang="en-US" sz="2400" dirty="0" err="1"/>
              <a:t>hibrahimkalkan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9FE80-F11B-403B-84A0-9A7CCD1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20" y="556836"/>
            <a:ext cx="4670162" cy="5936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51" y="4564324"/>
            <a:ext cx="5243960" cy="12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558D-E429-451F-B471-7993D534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Part-II: The Implementation</a:t>
            </a:r>
            <a:br>
              <a:rPr lang="en-US" sz="2800" dirty="0"/>
            </a:br>
            <a:r>
              <a:rPr lang="en-US" dirty="0"/>
              <a:t>Overall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2C857-3820-4D3E-8811-D15F92E7FFDC}"/>
              </a:ext>
            </a:extLst>
          </p:cNvPr>
          <p:cNvSpPr/>
          <p:nvPr/>
        </p:nvSpPr>
        <p:spPr>
          <a:xfrm>
            <a:off x="1358700" y="434118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FDEB12-AFCD-4BAC-B80E-05FEC298B64F}"/>
              </a:ext>
            </a:extLst>
          </p:cNvPr>
          <p:cNvSpPr/>
          <p:nvPr/>
        </p:nvSpPr>
        <p:spPr>
          <a:xfrm>
            <a:off x="1358700" y="3208998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(MVC)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53640A-01F4-4899-9C67-919AA267E7B8}"/>
              </a:ext>
            </a:extLst>
          </p:cNvPr>
          <p:cNvSpPr/>
          <p:nvPr/>
        </p:nvSpPr>
        <p:spPr>
          <a:xfrm>
            <a:off x="3415247" y="433746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en-US" sz="1600" dirty="0"/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EDE190-2D77-4073-9709-093892D264C6}"/>
              </a:ext>
            </a:extLst>
          </p:cNvPr>
          <p:cNvSpPr/>
          <p:nvPr/>
        </p:nvSpPr>
        <p:spPr>
          <a:xfrm>
            <a:off x="5851413" y="3764556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Blogging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FD4D0-9AC9-45F3-A937-A615BBA6623E}"/>
              </a:ext>
            </a:extLst>
          </p:cNvPr>
          <p:cNvSpPr/>
          <p:nvPr/>
        </p:nvSpPr>
        <p:spPr>
          <a:xfrm>
            <a:off x="5851414" y="2818698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38B1A3-0320-4BBA-B043-7056A2454F60}"/>
              </a:ext>
            </a:extLst>
          </p:cNvPr>
          <p:cNvSpPr/>
          <p:nvPr/>
        </p:nvSpPr>
        <p:spPr>
          <a:xfrm>
            <a:off x="5851414" y="4687549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118D9-3409-4126-B93A-56AE111BDF70}"/>
              </a:ext>
            </a:extLst>
          </p:cNvPr>
          <p:cNvSpPr/>
          <p:nvPr/>
        </p:nvSpPr>
        <p:spPr>
          <a:xfrm>
            <a:off x="3415247" y="1877898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Authentication Server</a:t>
            </a:r>
          </a:p>
        </p:txBody>
      </p:sp>
      <p:pic>
        <p:nvPicPr>
          <p:cNvPr id="42" name="Picture 6" descr="Image result for mongodb">
            <a:extLst>
              <a:ext uri="{FF2B5EF4-FFF2-40B4-BE49-F238E27FC236}">
                <a16:creationId xmlns:a16="http://schemas.microsoft.com/office/drawing/2014/main" id="{401C2E4D-3625-4B9A-81D8-43174F94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90" y="3618838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sql server">
            <a:extLst>
              <a:ext uri="{FF2B5EF4-FFF2-40B4-BE49-F238E27FC236}">
                <a16:creationId xmlns:a16="http://schemas.microsoft.com/office/drawing/2014/main" id="{DE4C1576-C2AE-43A3-9D3E-23DB7AEA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66" y="467686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sql server">
            <a:extLst>
              <a:ext uri="{FF2B5EF4-FFF2-40B4-BE49-F238E27FC236}">
                <a16:creationId xmlns:a16="http://schemas.microsoft.com/office/drawing/2014/main" id="{E2D5C8C8-D1C9-4676-BC8E-078EAA16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66" y="2826191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7888AE8-71EC-4912-A646-F45E59E0E272}"/>
              </a:ext>
            </a:extLst>
          </p:cNvPr>
          <p:cNvSpPr/>
          <p:nvPr/>
        </p:nvSpPr>
        <p:spPr>
          <a:xfrm rot="5400000" flipH="1">
            <a:off x="8389546" y="4464821"/>
            <a:ext cx="934132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Bus</a:t>
            </a:r>
          </a:p>
        </p:txBody>
      </p:sp>
      <p:pic>
        <p:nvPicPr>
          <p:cNvPr id="2050" name="Picture 2" descr="Image result for rabbitmq logo">
            <a:extLst>
              <a:ext uri="{FF2B5EF4-FFF2-40B4-BE49-F238E27FC236}">
                <a16:creationId xmlns:a16="http://schemas.microsoft.com/office/drawing/2014/main" id="{B56F943E-7AA0-4777-A12C-88E03272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496" y="433746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886A5-0FCD-4203-A0FC-69E7DD6B31FE}"/>
              </a:ext>
            </a:extLst>
          </p:cNvPr>
          <p:cNvSpPr txBox="1"/>
          <p:nvPr/>
        </p:nvSpPr>
        <p:spPr>
          <a:xfrm>
            <a:off x="9133449" y="49822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052" name="Picture 4" descr="Image result for identityserver logo">
            <a:extLst>
              <a:ext uri="{FF2B5EF4-FFF2-40B4-BE49-F238E27FC236}">
                <a16:creationId xmlns:a16="http://schemas.microsoft.com/office/drawing/2014/main" id="{0F7D6BF3-3E6E-469D-8D45-56E86AC8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59" y="1907977"/>
            <a:ext cx="652281" cy="4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DD84CFFA-C81C-4888-99B9-A587B0F4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9" y="435445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82B3387-EDBD-42C7-8923-C311BE15F975}"/>
              </a:ext>
            </a:extLst>
          </p:cNvPr>
          <p:cNvSpPr/>
          <p:nvPr/>
        </p:nvSpPr>
        <p:spPr>
          <a:xfrm>
            <a:off x="3415247" y="3205286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en-US" sz="1600" dirty="0"/>
              <a:t>Gateway</a:t>
            </a:r>
          </a:p>
        </p:txBody>
      </p:sp>
      <p:pic>
        <p:nvPicPr>
          <p:cNvPr id="4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1EF8915D-EAE1-485F-A42F-F5E8E8F2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9" y="3222273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D1CA8D0-148B-413A-A1B3-BDE70F0379C0}"/>
              </a:ext>
            </a:extLst>
          </p:cNvPr>
          <p:cNvSpPr/>
          <p:nvPr/>
        </p:nvSpPr>
        <p:spPr>
          <a:xfrm rot="5400000">
            <a:off x="8172487" y="3220955"/>
            <a:ext cx="136825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Internal</a:t>
            </a:r>
          </a:p>
          <a:p>
            <a:r>
              <a:rPr lang="en-US" sz="1600" dirty="0"/>
              <a:t>Gateway</a:t>
            </a:r>
          </a:p>
        </p:txBody>
      </p:sp>
      <p:pic>
        <p:nvPicPr>
          <p:cNvPr id="52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2DD372DE-75AC-4356-89DC-D8FFA0D5A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6524" y="3674510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8B5EF7-1D97-4C3F-84F4-BC924321085B}"/>
              </a:ext>
            </a:extLst>
          </p:cNvPr>
          <p:cNvSpPr/>
          <p:nvPr/>
        </p:nvSpPr>
        <p:spPr>
          <a:xfrm>
            <a:off x="5851414" y="5602672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056" name="Picture 8" descr="Image result for elasticsearch logo">
            <a:extLst>
              <a:ext uri="{FF2B5EF4-FFF2-40B4-BE49-F238E27FC236}">
                <a16:creationId xmlns:a16="http://schemas.microsoft.com/office/drawing/2014/main" id="{0F0CCA91-150A-4B9D-975B-A471F0CD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13" y="5607494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9D31B95-881B-408B-906A-9EDDA5C00B67}"/>
              </a:ext>
            </a:extLst>
          </p:cNvPr>
          <p:cNvSpPr/>
          <p:nvPr/>
        </p:nvSpPr>
        <p:spPr>
          <a:xfrm>
            <a:off x="8308449" y="5602672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058" name="Picture 10" descr="Image result for kibana logo">
            <a:extLst>
              <a:ext uri="{FF2B5EF4-FFF2-40B4-BE49-F238E27FC236}">
                <a16:creationId xmlns:a16="http://schemas.microsoft.com/office/drawing/2014/main" id="{35512262-FC64-40C6-8ACF-1AE17B61A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280" y="5555610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A1ABF18-476F-4FBF-85EC-290DF20A5E12}"/>
              </a:ext>
            </a:extLst>
          </p:cNvPr>
          <p:cNvSpPr/>
          <p:nvPr/>
        </p:nvSpPr>
        <p:spPr>
          <a:xfrm>
            <a:off x="3418973" y="5602671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060" name="Picture 12" descr="Image result for redis logo">
            <a:extLst>
              <a:ext uri="{FF2B5EF4-FFF2-40B4-BE49-F238E27FC236}">
                <a16:creationId xmlns:a16="http://schemas.microsoft.com/office/drawing/2014/main" id="{7263CBC7-F2BF-4105-BB93-FE255096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02" y="566481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23801-00D8-4BED-90FE-BE0AFA53744E}"/>
              </a:ext>
            </a:extLst>
          </p:cNvPr>
          <p:cNvSpPr/>
          <p:nvPr/>
        </p:nvSpPr>
        <p:spPr>
          <a:xfrm>
            <a:off x="1266697" y="1690688"/>
            <a:ext cx="9305476" cy="4728585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2062" name="Picture 14" descr="Image result for docker logo">
            <a:extLst>
              <a:ext uri="{FF2B5EF4-FFF2-40B4-BE49-F238E27FC236}">
                <a16:creationId xmlns:a16="http://schemas.microsoft.com/office/drawing/2014/main" id="{FF9C31B8-4C66-4AB4-B558-E1B738E3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94" y="1691555"/>
            <a:ext cx="1084515" cy="92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6F7A59-354C-4A26-A0EA-D07AAAF8AB0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050028" y="3095535"/>
            <a:ext cx="556420" cy="233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8CC77D-AE09-49DA-A655-4F628E8B4BA6}"/>
              </a:ext>
            </a:extLst>
          </p:cNvPr>
          <p:cNvCxnSpPr>
            <a:stCxn id="33" idx="3"/>
            <a:endCxn id="51" idx="2"/>
          </p:cNvCxnSpPr>
          <p:nvPr/>
        </p:nvCxnSpPr>
        <p:spPr>
          <a:xfrm flipV="1">
            <a:off x="8050026" y="3497792"/>
            <a:ext cx="529750" cy="543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5C701E-5427-4942-BF16-B2B15AFFEF6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8050028" y="3723129"/>
            <a:ext cx="520511" cy="1241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36DC5E39-60DB-4CBA-9B39-CFC528285CF8}"/>
              </a:ext>
            </a:extLst>
          </p:cNvPr>
          <p:cNvCxnSpPr/>
          <p:nvPr/>
        </p:nvCxnSpPr>
        <p:spPr>
          <a:xfrm>
            <a:off x="8050026" y="3212358"/>
            <a:ext cx="520513" cy="1288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789E508A-1A00-4230-AC93-A65E75301DE4}"/>
              </a:ext>
            </a:extLst>
          </p:cNvPr>
          <p:cNvCxnSpPr>
            <a:stCxn id="33" idx="3"/>
            <a:endCxn id="46" idx="2"/>
          </p:cNvCxnSpPr>
          <p:nvPr/>
        </p:nvCxnSpPr>
        <p:spPr>
          <a:xfrm>
            <a:off x="8050026" y="4041393"/>
            <a:ext cx="529750" cy="70026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8B4141-F0D7-433B-916E-9DC5CEA5E1B1}"/>
              </a:ext>
            </a:extLst>
          </p:cNvPr>
          <p:cNvCxnSpPr>
            <a:cxnSpLocks/>
          </p:cNvCxnSpPr>
          <p:nvPr/>
        </p:nvCxnSpPr>
        <p:spPr>
          <a:xfrm flipV="1">
            <a:off x="8034669" y="4930887"/>
            <a:ext cx="529750" cy="17222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7777C7CE-3629-499D-A9FC-29243FDF1615}"/>
              </a:ext>
            </a:extLst>
          </p:cNvPr>
          <p:cNvCxnSpPr>
            <a:stCxn id="48" idx="3"/>
            <a:endCxn id="34" idx="1"/>
          </p:cNvCxnSpPr>
          <p:nvPr/>
        </p:nvCxnSpPr>
        <p:spPr>
          <a:xfrm flipV="1">
            <a:off x="5317937" y="3095535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BC76D26F-E453-4324-8E36-D8D604FC446A}"/>
              </a:ext>
            </a:extLst>
          </p:cNvPr>
          <p:cNvCxnSpPr>
            <a:stCxn id="48" idx="3"/>
            <a:endCxn id="36" idx="1"/>
          </p:cNvCxnSpPr>
          <p:nvPr/>
        </p:nvCxnSpPr>
        <p:spPr>
          <a:xfrm>
            <a:off x="5317937" y="3482123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76D79F0D-CED9-47D3-AFBD-B6A14E7C4644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5317937" y="4041393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EBD44479-DE1F-46D4-A87F-180AA17EDC8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317937" y="4614305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06DBA70A-6933-4B0A-855E-0D29883221C7}"/>
              </a:ext>
            </a:extLst>
          </p:cNvPr>
          <p:cNvCxnSpPr>
            <a:stCxn id="28" idx="3"/>
            <a:endCxn id="48" idx="1"/>
          </p:cNvCxnSpPr>
          <p:nvPr/>
        </p:nvCxnSpPr>
        <p:spPr>
          <a:xfrm flipV="1">
            <a:off x="2885496" y="3482123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>
            <a:extLst>
              <a:ext uri="{FF2B5EF4-FFF2-40B4-BE49-F238E27FC236}">
                <a16:creationId xmlns:a16="http://schemas.microsoft.com/office/drawing/2014/main" id="{9BCC025D-A10D-4AA7-8F21-FBA3A86CFC25}"/>
              </a:ext>
            </a:extLst>
          </p:cNvPr>
          <p:cNvCxnSpPr>
            <a:stCxn id="4" idx="3"/>
            <a:endCxn id="30" idx="1"/>
          </p:cNvCxnSpPr>
          <p:nvPr/>
        </p:nvCxnSpPr>
        <p:spPr>
          <a:xfrm flipV="1">
            <a:off x="2885496" y="461430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Part-II: The Implementation</a:t>
            </a:r>
            <a:br>
              <a:rPr lang="en-US" sz="2800" dirty="0"/>
            </a:br>
            <a:r>
              <a:rPr lang="en-US" dirty="0"/>
              <a:t>Overall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63891-5CEA-46F1-904E-1F56EDDF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474"/>
            <a:ext cx="6619984" cy="3477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A764A-A620-48C1-9047-95A5267B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755" y="264687"/>
            <a:ext cx="4408055" cy="6328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CAF1C-D5BD-42D9-AB26-B08674ACA0E5}"/>
              </a:ext>
            </a:extLst>
          </p:cNvPr>
          <p:cNvSpPr txBox="1"/>
          <p:nvPr/>
        </p:nvSpPr>
        <p:spPr>
          <a:xfrm>
            <a:off x="923636" y="5019503"/>
            <a:ext cx="6252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code:</a:t>
            </a:r>
            <a:br>
              <a:rPr lang="en-US" b="1" dirty="0"/>
            </a:br>
            <a:r>
              <a:rPr lang="en-US" sz="2400" i="1" dirty="0">
                <a:hlinkClick r:id="rId4"/>
              </a:rPr>
              <a:t>http://bit.ly/ms-demo-source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1200" i="1" dirty="0"/>
              <a:t> </a:t>
            </a:r>
            <a:endParaRPr lang="en-US" sz="2800" i="1" dirty="0"/>
          </a:p>
          <a:p>
            <a:r>
              <a:rPr lang="en-US" b="1" dirty="0"/>
              <a:t>Documentation:</a:t>
            </a:r>
            <a:br>
              <a:rPr lang="en-US" sz="2800" i="1" dirty="0"/>
            </a:br>
            <a:r>
              <a:rPr lang="en-US" sz="2400" i="1" dirty="0">
                <a:hlinkClick r:id="rId5"/>
              </a:rPr>
              <a:t>http://bit.ly/ms-demo-doc</a:t>
            </a:r>
            <a:r>
              <a:rPr lang="en-US" sz="2400" i="1" dirty="0"/>
              <a:t> </a:t>
            </a:r>
            <a:br>
              <a:rPr lang="en-US" sz="2800" i="1" dirty="0"/>
            </a:b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37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2E95-04E9-479D-9234-86E4C565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Part-II: The Implementation</a:t>
            </a:r>
            <a:br>
              <a:rPr lang="en-US" dirty="0"/>
            </a:br>
            <a:r>
              <a:rPr lang="en-US" dirty="0"/>
              <a:t>Overall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8975-FD85-4056-8ABA-6D124BA1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59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A51F-A178-41CA-BEC8-253A64F1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4F2A-218B-4E41-8702-8B3CCE0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DF6A-AAE5-414F-B3CD-EA6B83D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2412"/>
            <a:ext cx="10829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0D4CB-49E6-44E2-8A24-7CDDCA63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42" y="557845"/>
            <a:ext cx="6813958" cy="5935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EAD3C-0414-49BD-B0EE-0EC82225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C7D6-8932-4AC6-8C0F-F81662BC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6.000+ stars on GitHub</a:t>
            </a:r>
          </a:p>
          <a:p>
            <a:r>
              <a:rPr lang="en-US" dirty="0"/>
              <a:t>1.000.000+ downloads on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aspnetboilerplate.com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B1E3-BE03-4355-86D9-DA5CC2D13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360"/>
            <a:ext cx="5026109" cy="22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6B0-EF80-4307-AAFF-B3E699EE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</a:t>
            </a:r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22B2-489F-4A2E-926F-13780E52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b="1" i="1" dirty="0"/>
              <a:t>abp.io</a:t>
            </a:r>
          </a:p>
          <a:p>
            <a:r>
              <a:rPr lang="en-US" sz="1600" dirty="0"/>
              <a:t>Modular architecture</a:t>
            </a:r>
          </a:p>
          <a:p>
            <a:r>
              <a:rPr lang="en-US" sz="1600" dirty="0"/>
              <a:t>Microservice focused</a:t>
            </a:r>
          </a:p>
          <a:p>
            <a:r>
              <a:rPr lang="en-US" sz="1600" dirty="0"/>
              <a:t>Domain Driven Design</a:t>
            </a:r>
          </a:p>
          <a:p>
            <a:r>
              <a:rPr lang="en-US" sz="1600" dirty="0"/>
              <a:t>Multi-Tenancy</a:t>
            </a:r>
          </a:p>
          <a:p>
            <a:r>
              <a:rPr lang="en-US" sz="1600" dirty="0"/>
              <a:t>Virtual File System</a:t>
            </a:r>
          </a:p>
          <a:p>
            <a:r>
              <a:rPr lang="en-US" sz="1600" dirty="0"/>
              <a:t>Dynamic Forms &amp; Tag Helpers</a:t>
            </a:r>
          </a:p>
          <a:p>
            <a:r>
              <a:rPr lang="en-US" sz="1600" dirty="0"/>
              <a:t>Theming</a:t>
            </a:r>
          </a:p>
          <a:p>
            <a:r>
              <a:rPr lang="en-US" sz="1600" dirty="0"/>
              <a:t>Background jobs</a:t>
            </a:r>
          </a:p>
          <a:p>
            <a:r>
              <a:rPr lang="en-US" sz="1600" dirty="0"/>
              <a:t>Dynamic HTTP Client Proxies</a:t>
            </a:r>
          </a:p>
          <a:p>
            <a:r>
              <a:rPr lang="en-US" sz="1600" dirty="0"/>
              <a:t>Database Agnostic</a:t>
            </a:r>
          </a:p>
          <a:p>
            <a:r>
              <a:rPr lang="en-US" sz="1600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C87-20CF-405E-AAE9-443937CC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1" y="365125"/>
            <a:ext cx="700433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54FB-3465-4475-A3C0-29122D96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08AD-59B9-4F89-8FF7-20D3FAB0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From Monolithic to Microservice: </a:t>
            </a:r>
            <a:r>
              <a:rPr lang="en-US" b="1" dirty="0"/>
              <a:t>Challenges</a:t>
            </a:r>
            <a:r>
              <a:rPr lang="en-US" dirty="0"/>
              <a:t> of the Distributed Architecture</a:t>
            </a:r>
          </a:p>
          <a:p>
            <a:r>
              <a:rPr lang="en-US" dirty="0"/>
              <a:t>Part II: The </a:t>
            </a:r>
            <a:r>
              <a:rPr lang="en-US" b="1" dirty="0"/>
              <a:t>Implementation</a:t>
            </a:r>
          </a:p>
          <a:p>
            <a:r>
              <a:rPr lang="en-US" dirty="0"/>
              <a:t>Part III: Microservice compatible, layered </a:t>
            </a:r>
            <a:r>
              <a:rPr lang="en-US" b="1" dirty="0"/>
              <a:t>module development </a:t>
            </a:r>
            <a:r>
              <a:rPr lang="en-US" dirty="0"/>
              <a:t>model</a:t>
            </a:r>
          </a:p>
          <a:p>
            <a:r>
              <a:rPr lang="en-US" dirty="0"/>
              <a:t>Part IV: Running on </a:t>
            </a:r>
            <a:r>
              <a:rPr lang="en-US" b="1" dirty="0"/>
              <a:t>docker</a:t>
            </a:r>
            <a:r>
              <a:rPr lang="en-US" dirty="0"/>
              <a:t> containers</a:t>
            </a:r>
          </a:p>
        </p:txBody>
      </p:sp>
    </p:spTree>
    <p:extLst>
      <p:ext uri="{BB962C8B-B14F-4D97-AF65-F5344CB8AC3E}">
        <p14:creationId xmlns:p14="http://schemas.microsoft.com/office/powerpoint/2010/main" val="29848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EBD-0BEE-4506-8828-6AEA0E4E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Part-I</a:t>
            </a:r>
            <a:br>
              <a:rPr lang="en-US" sz="4800" dirty="0"/>
            </a:br>
            <a:r>
              <a:rPr lang="en-US" sz="4800" dirty="0"/>
              <a:t>From Monolithic to Microservice</a:t>
            </a:r>
            <a:br>
              <a:rPr lang="en-US" sz="4800" dirty="0"/>
            </a:br>
            <a:r>
              <a:rPr lang="en-US" sz="3200" dirty="0"/>
              <a:t>Challenges of the Distributed Architecture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554A-F220-4E6E-9C05-CD92184FF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3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Simple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34012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Single</a:t>
            </a:r>
            <a:r>
              <a:rPr lang="en-US" sz="2400" dirty="0"/>
              <a:t> programming language/platform</a:t>
            </a:r>
          </a:p>
          <a:p>
            <a:r>
              <a:rPr lang="en-US" sz="2400" dirty="0"/>
              <a:t>Dependency </a:t>
            </a:r>
            <a:r>
              <a:rPr lang="en-US" sz="2400" b="1" dirty="0"/>
              <a:t>Injection</a:t>
            </a:r>
            <a:r>
              <a:rPr lang="en-US" sz="2400" dirty="0"/>
              <a:t> &amp; simple </a:t>
            </a:r>
            <a:r>
              <a:rPr lang="en-US" sz="2400" b="1" dirty="0"/>
              <a:t>method calls</a:t>
            </a:r>
            <a:r>
              <a:rPr lang="en-US" sz="2400" dirty="0"/>
              <a:t>.</a:t>
            </a:r>
          </a:p>
          <a:p>
            <a:r>
              <a:rPr lang="en-US" sz="2400" dirty="0"/>
              <a:t>Easy to create database </a:t>
            </a:r>
            <a:r>
              <a:rPr lang="en-US" sz="2400" b="1" dirty="0"/>
              <a:t>transaction</a:t>
            </a:r>
            <a:r>
              <a:rPr lang="en-US" sz="2400" dirty="0"/>
              <a:t> scopes.</a:t>
            </a:r>
          </a:p>
          <a:p>
            <a:r>
              <a:rPr lang="en-US" sz="2400" b="1" dirty="0"/>
              <a:t>In-process</a:t>
            </a:r>
            <a:r>
              <a:rPr lang="en-US" sz="2400" dirty="0"/>
              <a:t> &amp; transactional messaging / event bus.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67543-6C2F-4B91-BC6C-4D2AE16CA551}"/>
              </a:ext>
            </a:extLst>
          </p:cNvPr>
          <p:cNvSpPr/>
          <p:nvPr/>
        </p:nvSpPr>
        <p:spPr>
          <a:xfrm>
            <a:off x="8863584" y="1999488"/>
            <a:ext cx="2685288" cy="211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Monolithic Application</a:t>
            </a:r>
          </a:p>
          <a:p>
            <a:pPr algn="ctr"/>
            <a:r>
              <a:rPr lang="en-US" dirty="0"/>
              <a:t>(UI, APIs, Services,  DTOs, Entities, Repositories…)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42594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06228" y="4111752"/>
            <a:ext cx="0" cy="5357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2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82E-6576-469D-8FA3-8A2C0EA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Part-I: From Monolithic to Microservice</a:t>
            </a:r>
            <a:br>
              <a:rPr lang="en-US" sz="2800" dirty="0"/>
            </a:br>
            <a:r>
              <a:rPr lang="en-US" dirty="0"/>
              <a:t>Layered Monolithic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07-F41A-4E83-9BCB-B6E5A982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925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Organize codebase </a:t>
            </a:r>
            <a:r>
              <a:rPr lang="en-US" sz="2400" dirty="0"/>
              <a:t>better by layering</a:t>
            </a:r>
          </a:p>
          <a:p>
            <a:r>
              <a:rPr lang="en-US" sz="2400" dirty="0"/>
              <a:t>Domain Driven Design (</a:t>
            </a:r>
            <a:r>
              <a:rPr lang="en-US" sz="2400" b="1" dirty="0"/>
              <a:t>DDD</a:t>
            </a:r>
            <a:r>
              <a:rPr lang="en-US" sz="2400" dirty="0"/>
              <a:t>) offers four fundamental layers:</a:t>
            </a:r>
          </a:p>
          <a:p>
            <a:pPr lvl="1"/>
            <a:r>
              <a:rPr lang="en-US" sz="2000" dirty="0"/>
              <a:t>Domain Layer</a:t>
            </a:r>
          </a:p>
          <a:p>
            <a:pPr lvl="1"/>
            <a:r>
              <a:rPr lang="en-US" sz="2000" dirty="0"/>
              <a:t>Application Layer</a:t>
            </a:r>
          </a:p>
          <a:p>
            <a:pPr lvl="1"/>
            <a:r>
              <a:rPr lang="en-US" sz="2000" dirty="0"/>
              <a:t>Presentation Layer</a:t>
            </a:r>
          </a:p>
          <a:p>
            <a:pPr lvl="1"/>
            <a:r>
              <a:rPr lang="en-US" sz="2000" dirty="0"/>
              <a:t>Infrastructure Layer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A6111F-0EA8-4EF5-B0DD-80919717EDAF}"/>
              </a:ext>
            </a:extLst>
          </p:cNvPr>
          <p:cNvSpPr/>
          <p:nvPr/>
        </p:nvSpPr>
        <p:spPr>
          <a:xfrm>
            <a:off x="9517380" y="4647533"/>
            <a:ext cx="1560576" cy="8107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E7BBC-846B-42D7-B7F3-9651542E21A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10297668" y="4211319"/>
            <a:ext cx="4017" cy="43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12B070-C10C-4EE9-A11B-154EC6785AE9}"/>
              </a:ext>
            </a:extLst>
          </p:cNvPr>
          <p:cNvSpPr/>
          <p:nvPr/>
        </p:nvSpPr>
        <p:spPr>
          <a:xfrm>
            <a:off x="8747942" y="189992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DDD9-A9E6-4A5E-8CD3-B6B28F73CC8E}"/>
              </a:ext>
            </a:extLst>
          </p:cNvPr>
          <p:cNvSpPr txBox="1"/>
          <p:nvPr/>
        </p:nvSpPr>
        <p:spPr>
          <a:xfrm>
            <a:off x="7771763" y="213942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61B61-F7DD-43CD-8575-AB2D14966A91}"/>
              </a:ext>
            </a:extLst>
          </p:cNvPr>
          <p:cNvSpPr txBox="1"/>
          <p:nvPr/>
        </p:nvSpPr>
        <p:spPr>
          <a:xfrm>
            <a:off x="7771763" y="286937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0487F6-88B9-4994-B8F2-A3DAEC4C3723}"/>
              </a:ext>
            </a:extLst>
          </p:cNvPr>
          <p:cNvSpPr txBox="1"/>
          <p:nvPr/>
        </p:nvSpPr>
        <p:spPr>
          <a:xfrm>
            <a:off x="7771763" y="359932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67ECB-746A-451E-BAC0-C0998792D034}"/>
              </a:ext>
            </a:extLst>
          </p:cNvPr>
          <p:cNvCxnSpPr/>
          <p:nvPr/>
        </p:nvCxnSpPr>
        <p:spPr>
          <a:xfrm>
            <a:off x="8175893" y="251128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CF84A-0F65-483A-BDC5-566549C7D873}"/>
              </a:ext>
            </a:extLst>
          </p:cNvPr>
          <p:cNvCxnSpPr/>
          <p:nvPr/>
        </p:nvCxnSpPr>
        <p:spPr>
          <a:xfrm>
            <a:off x="8175893" y="325641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2B157A-0B62-49CE-80CC-71D5E5E09343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97118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019BF73-90A6-43FF-9FEE-62AA8F9E9D79}"/>
              </a:ext>
            </a:extLst>
          </p:cNvPr>
          <p:cNvCxnSpPr>
            <a:cxnSpLocks/>
          </p:cNvCxnSpPr>
          <p:nvPr/>
        </p:nvCxnSpPr>
        <p:spPr>
          <a:xfrm rot="10800000">
            <a:off x="8434044" y="324123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709A19-2046-49AB-BA33-D7AA4C7AEAFB}"/>
              </a:ext>
            </a:extLst>
          </p:cNvPr>
          <p:cNvCxnSpPr>
            <a:cxnSpLocks/>
          </p:cNvCxnSpPr>
          <p:nvPr/>
        </p:nvCxnSpPr>
        <p:spPr>
          <a:xfrm rot="10800000">
            <a:off x="8434042" y="250734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660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Microservice Solution: Tools, Patterns &amp; Practices</vt:lpstr>
      <vt:lpstr>About Me</vt:lpstr>
      <vt:lpstr>PowerPoint Presentation</vt:lpstr>
      <vt:lpstr>ASP.NET Boilerplate</vt:lpstr>
      <vt:lpstr>ABP vNext</vt:lpstr>
      <vt:lpstr>Agenda</vt:lpstr>
      <vt:lpstr>Part-I From Monolithic to Microservice Challenges of the Distributed Architecture</vt:lpstr>
      <vt:lpstr>Part-I: From Monolithic to Microservice Simple Monolithic Application</vt:lpstr>
      <vt:lpstr>Part-I: From Monolithic to Microservice Layered Monolithic Application</vt:lpstr>
      <vt:lpstr>Part-I: From Monolithic to Microservice Layered Monolithic Application</vt:lpstr>
      <vt:lpstr>Part-I: From Monolithic to Microservice Modular Application</vt:lpstr>
      <vt:lpstr>Part-I: From Monolithic to Microservice Modular Application / Separated Databases</vt:lpstr>
      <vt:lpstr>Part-I: From Monolithic to Microservice Modular Application / Separated Databases</vt:lpstr>
      <vt:lpstr>Part-I: From Monolithic to Microservice Modular Application / Polyglot Persistence</vt:lpstr>
      <vt:lpstr>Part-I: From Monolithic to Microservice Modular Application / Separated Databases</vt:lpstr>
      <vt:lpstr>Part-I: From Monolithic to Microservice Distributed Services (SOA)</vt:lpstr>
      <vt:lpstr>Part-I: From Monolithic to Microservice Modular Application / Separated Databases</vt:lpstr>
      <vt:lpstr>Part-I: From Monolithic to Microservice Modular Application / Separated Databases</vt:lpstr>
      <vt:lpstr>Part-II The Implementation</vt:lpstr>
      <vt:lpstr>Part-II: The Implementation Overall Solution</vt:lpstr>
      <vt:lpstr>Part-II: The Implementation Overall Solution</vt:lpstr>
      <vt:lpstr>Part-II: The Implementation Overall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Solution: Tools, Patterns &amp; Practices</dc:title>
  <dc:creator>Halil Kalkan</dc:creator>
  <cp:lastModifiedBy>Halil Kalkan</cp:lastModifiedBy>
  <cp:revision>57</cp:revision>
  <dcterms:created xsi:type="dcterms:W3CDTF">2019-02-25T13:56:54Z</dcterms:created>
  <dcterms:modified xsi:type="dcterms:W3CDTF">2019-02-26T08:34:51Z</dcterms:modified>
</cp:coreProperties>
</file>