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5" r:id="rId3"/>
    <p:sldId id="293" r:id="rId4"/>
    <p:sldId id="294" r:id="rId5"/>
    <p:sldId id="291" r:id="rId6"/>
    <p:sldId id="307" r:id="rId7"/>
    <p:sldId id="295" r:id="rId8"/>
    <p:sldId id="308" r:id="rId9"/>
    <p:sldId id="309" r:id="rId10"/>
    <p:sldId id="296" r:id="rId11"/>
    <p:sldId id="297" r:id="rId12"/>
    <p:sldId id="298" r:id="rId13"/>
    <p:sldId id="299" r:id="rId14"/>
    <p:sldId id="300" r:id="rId15"/>
    <p:sldId id="301" r:id="rId16"/>
    <p:sldId id="305" r:id="rId17"/>
    <p:sldId id="314" r:id="rId18"/>
    <p:sldId id="304" r:id="rId19"/>
    <p:sldId id="310" r:id="rId20"/>
    <p:sldId id="311" r:id="rId21"/>
    <p:sldId id="313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threading.mutex" TargetMode="External"/><Relationship Id="rId4" Type="http://schemas.openxmlformats.org/officeDocument/2006/relationships/hyperlink" Target="https://halilibrahimkalka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Dealing with Concurrency / Multi-Threading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  <a:p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Between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57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threads in a 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same application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while accessing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shared state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/variable/field.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Can 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 locks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regulate concurrent access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0E134-2315-442C-D3DC-DA11CFC7D305}"/>
              </a:ext>
            </a:extLst>
          </p:cNvPr>
          <p:cNvSpPr txBox="1">
            <a:spLocks/>
          </p:cNvSpPr>
          <p:nvPr/>
        </p:nvSpPr>
        <p:spPr>
          <a:xfrm>
            <a:off x="838200" y="3473080"/>
            <a:ext cx="10515600" cy="2959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Monitor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AF4D9-010F-5C25-5D63-241F90ED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5" y="1690688"/>
            <a:ext cx="2347678" cy="14871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B1769-7F0F-5576-A76D-1FC037B36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05" y="1690688"/>
            <a:ext cx="3889395" cy="29428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A26533-BDBA-7D41-35BD-E75EB415C59A}"/>
              </a:ext>
            </a:extLst>
          </p:cNvPr>
          <p:cNvCxnSpPr>
            <a:cxnSpLocks/>
          </p:cNvCxnSpPr>
          <p:nvPr/>
        </p:nvCxnSpPr>
        <p:spPr>
          <a:xfrm>
            <a:off x="3580263" y="1942231"/>
            <a:ext cx="3361898" cy="0"/>
          </a:xfrm>
          <a:prstGeom prst="straightConnector1">
            <a:avLst/>
          </a:prstGeom>
          <a:ln w="889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218BF1-D621-2C2A-0ADC-CAE25B75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75" y="3892989"/>
            <a:ext cx="6572871" cy="241626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TryEnter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Exit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Wait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  <a:p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Monitor.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PulseAll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026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Pattern</a:t>
            </a:r>
          </a:p>
        </p:txBody>
      </p:sp>
      <p:pic>
        <p:nvPicPr>
          <p:cNvPr id="1028" name="Picture 4" descr="Javanotes 7.0, Section 12.3 -- Threads and Parallel Processing">
            <a:extLst>
              <a:ext uri="{FF2B5EF4-FFF2-40B4-BE49-F238E27FC236}">
                <a16:creationId xmlns:a16="http://schemas.microsoft.com/office/drawing/2014/main" id="{80C9A4B0-9056-D3E4-1448-5B603371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06" y="1825625"/>
            <a:ext cx="5943628" cy="24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E443C-C3FD-F0CD-E207-F368DADF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660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to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One or multiple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consumer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threads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 items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removes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Queue is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exclusively accessed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all threads.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9DE7-50ED-1C7D-EF0E-039B5ACF6AE4}"/>
              </a:ext>
            </a:extLst>
          </p:cNvPr>
          <p:cNvSpPr txBox="1">
            <a:spLocks/>
          </p:cNvSpPr>
          <p:nvPr/>
        </p:nvSpPr>
        <p:spPr>
          <a:xfrm>
            <a:off x="6341105" y="4868968"/>
            <a:ext cx="4771030" cy="14693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1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Task Class &amp; Async Execution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783348-3FE5-EE7E-8198-DD4816BD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78" y="1690688"/>
            <a:ext cx="4165979" cy="509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Locking vs Async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76610-07A0-8232-521D-7118802A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9"/>
            <a:ext cx="7928212" cy="49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 / </a:t>
            </a:r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SemaphoreSlim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279B6-690C-62E6-ED47-47922402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780898"/>
            <a:ext cx="7247884" cy="478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C91669-FDDC-2150-3A4C-DF1FD38F4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104"/>
            <a:ext cx="4307863" cy="4081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56D3-198A-F814-8F83-4E9585A1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731" y="3087232"/>
            <a:ext cx="5750069" cy="3531310"/>
          </a:xfrm>
        </p:spPr>
        <p:txBody>
          <a:bodyPr/>
          <a:lstStyle/>
          <a:p>
            <a:pPr marL="0" indent="0">
              <a:buNone/>
            </a:pPr>
            <a:r>
              <a:rPr lang="tr-TR" sz="2400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Some other synchronization primitives: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Barrier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CountdownEvent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EventWaitHandle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8DB5F1-8000-60AA-F518-79B7E996D796}"/>
              </a:ext>
            </a:extLst>
          </p:cNvPr>
          <p:cNvSpPr/>
          <p:nvPr/>
        </p:nvSpPr>
        <p:spPr>
          <a:xfrm>
            <a:off x="6588269" y="1825625"/>
            <a:ext cx="5160397" cy="3486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Inter-Process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D80B0-CA05-05FA-BD98-CF274985C2C5}"/>
              </a:ext>
            </a:extLst>
          </p:cNvPr>
          <p:cNvSpPr/>
          <p:nvPr/>
        </p:nvSpPr>
        <p:spPr>
          <a:xfrm>
            <a:off x="6718803" y="2544146"/>
            <a:ext cx="2186609" cy="89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A</a:t>
            </a:r>
            <a:br>
              <a:rPr lang="tr-TR" sz="2400" dirty="0"/>
            </a:br>
            <a:r>
              <a:rPr lang="tr-TR" dirty="0"/>
              <a:t>(Process A)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84C89-FB69-2C71-1708-4B567A11E7DF}"/>
              </a:ext>
            </a:extLst>
          </p:cNvPr>
          <p:cNvSpPr/>
          <p:nvPr/>
        </p:nvSpPr>
        <p:spPr>
          <a:xfrm>
            <a:off x="9421583" y="2544146"/>
            <a:ext cx="2186609" cy="8905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/>
              <a:t>Application B </a:t>
            </a:r>
            <a:r>
              <a:rPr lang="tr-TR" dirty="0"/>
              <a:t>(Process B)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FF7528-70F3-142E-74D7-BBFD6509C248}"/>
              </a:ext>
            </a:extLst>
          </p:cNvPr>
          <p:cNvSpPr/>
          <p:nvPr/>
        </p:nvSpPr>
        <p:spPr>
          <a:xfrm>
            <a:off x="7678923" y="4123042"/>
            <a:ext cx="2902226" cy="8905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Shared Resource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BA80F4-08E5-1662-5255-E606B14A567B}"/>
              </a:ext>
            </a:extLst>
          </p:cNvPr>
          <p:cNvCxnSpPr>
            <a:stCxn id="6" idx="2"/>
            <a:endCxn id="9" idx="1"/>
          </p:cNvCxnSpPr>
          <p:nvPr/>
        </p:nvCxnSpPr>
        <p:spPr>
          <a:xfrm>
            <a:off x="7812108" y="3434694"/>
            <a:ext cx="291836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7A6AEC-20C4-81CA-77B5-084047F1ACA5}"/>
              </a:ext>
            </a:extLst>
          </p:cNvPr>
          <p:cNvCxnSpPr>
            <a:stCxn id="7" idx="2"/>
            <a:endCxn id="9" idx="7"/>
          </p:cNvCxnSpPr>
          <p:nvPr/>
        </p:nvCxnSpPr>
        <p:spPr>
          <a:xfrm flipH="1">
            <a:off x="10156128" y="3434694"/>
            <a:ext cx="358760" cy="81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DDBAA4-3850-8C0E-DE5B-7E0AF4985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0069" cy="4351338"/>
          </a:xfrm>
        </p:spPr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Synchronize access to resources in the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computer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Resource: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Shared files, databases, sockets, and other processes.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4B120-373E-942A-46EB-5961FEDE0030}"/>
              </a:ext>
            </a:extLst>
          </p:cNvPr>
          <p:cNvSpPr txBox="1"/>
          <p:nvPr/>
        </p:nvSpPr>
        <p:spPr>
          <a:xfrm>
            <a:off x="6718803" y="1830640"/>
            <a:ext cx="488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Same Server (and same </a:t>
            </a:r>
            <a:r>
              <a:rPr lang="tr-TR" i="1" dirty="0"/>
              <a:t>Operating System</a:t>
            </a:r>
            <a:r>
              <a:rPr lang="tr-T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Mutex: Inter-process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C7C6D-EE32-2464-579F-BF622104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14628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locks to synchronize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processes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in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servers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it? Some examples: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process a background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job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message queue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Apply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scripts / seed initial data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populate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large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object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98F3F1-E18C-0898-FF80-2D3E8A91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590925" cy="94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27D0CB-DC49-56AA-B69F-3DD643529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6250"/>
            <a:ext cx="8997017" cy="33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why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multi-threading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starting threads</a:t>
            </a:r>
          </a:p>
          <a:p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Sharing state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threads</a:t>
            </a: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producer-consumer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pattern</a:t>
            </a: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Task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</a:t>
            </a:r>
            <a:r>
              <a:rPr lang="en-US" sz="320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Semaphore</a:t>
            </a:r>
            <a:endParaRPr lang="tr-TR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Inter-process locking &amp;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Mutex</a:t>
            </a:r>
          </a:p>
          <a:p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</a:p>
          <a:p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Nested locks &amp;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deadlocks</a:t>
            </a:r>
          </a:p>
        </p:txBody>
      </p:sp>
    </p:spTree>
    <p:extLst>
      <p:ext uri="{BB962C8B-B14F-4D97-AF65-F5344CB8AC3E}">
        <p14:creationId xmlns:p14="http://schemas.microsoft.com/office/powerpoint/2010/main" val="2748917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DistributedLock Library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EC549-70FB-BC1C-B4E2-59DBA788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7543"/>
            <a:ext cx="10976572" cy="31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Nested Locks &amp; Deadlocks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503B6-B3CB-8A4A-9705-DD3B5172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1690688"/>
            <a:ext cx="40671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CB5A71-49D3-ABDE-F7E5-5B8B7D032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441" y="2846306"/>
            <a:ext cx="3390900" cy="3343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A7DAC4-D96A-AC5C-C846-7CEE36E2D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61" y="2846306"/>
            <a:ext cx="37242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This Presentation</a:t>
            </a:r>
          </a:p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https://github.com/hikalkan/presentations</a:t>
            </a: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11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</a:t>
            </a:r>
          </a:p>
          <a:p>
            <a:pPr marL="0" indent="0">
              <a:buNone/>
            </a:pPr>
            <a:r>
              <a:rPr lang="tr-TR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Website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https://halilibrahimkalkan.com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@hikalkan</a:t>
            </a:r>
            <a:endParaRPr lang="tr-TR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@hibrahimkalkan</a:t>
            </a:r>
          </a:p>
          <a:p>
            <a:pPr marL="0" indent="0">
              <a:buNone/>
            </a:pPr>
            <a:endParaRPr lang="en-US" sz="11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https://learn.microsoft.com/en-us/dotnet/standard/parallel-programming/</a:t>
            </a:r>
          </a:p>
          <a:p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https://learn.microsoft.com/en-us/dotnet/api/system.threading.mutex</a:t>
            </a:r>
            <a:r>
              <a:rPr lang="tr-TR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r>
              <a:rPr lang="tr-TR" sz="1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https://github.com/madelson/DistributedLock</a:t>
            </a:r>
            <a:endParaRPr lang="en-US" sz="1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8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endParaRPr lang="tr-TR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Executing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parts 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your application code </a:t>
            </a:r>
            <a:r>
              <a:rPr lang="tr-TR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simultaneously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95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Multi-Threading?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power of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multi-core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processors by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parallelizing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CPU-bound tasks.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Responding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clients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concurrently.</a:t>
            </a:r>
          </a:p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long tasks in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increase </a:t>
            </a:r>
            <a:r>
              <a:rPr lang="tr-TR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responsiveness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4DAAFD-1339-DD11-04E2-12797E9FE1CB}"/>
              </a:ext>
            </a:extLst>
          </p:cNvPr>
          <p:cNvSpPr/>
          <p:nvPr/>
        </p:nvSpPr>
        <p:spPr>
          <a:xfrm>
            <a:off x="6798364" y="2439985"/>
            <a:ext cx="4158219" cy="7053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>
                <a:solidFill>
                  <a:schemeClr val="tx1"/>
                </a:solidFill>
              </a:rPr>
              <a:t>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950FD-E99B-FC4D-1938-A2A38670FEB2}"/>
              </a:ext>
            </a:extLst>
          </p:cNvPr>
          <p:cNvSpPr/>
          <p:nvPr/>
        </p:nvSpPr>
        <p:spPr>
          <a:xfrm>
            <a:off x="10421538" y="2513754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Process Execution by CPU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747876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90454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8338173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763951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918972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961550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10049139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10474917" y="2570312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65B12-EFC6-F5B8-9550-72B5021E8C75}"/>
              </a:ext>
            </a:extLst>
          </p:cNvPr>
          <p:cNvSpPr txBox="1"/>
          <p:nvPr/>
        </p:nvSpPr>
        <p:spPr>
          <a:xfrm>
            <a:off x="10332694" y="3430774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75593-C895-3156-0875-64AB81124BE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644639" y="3088788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D85698-E94F-E4E4-4307-AC963E19B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93463" y="3630829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EC8CFB-457F-43B4-B695-A7E403956508}"/>
              </a:ext>
            </a:extLst>
          </p:cNvPr>
          <p:cNvSpPr txBox="1"/>
          <p:nvPr/>
        </p:nvSpPr>
        <p:spPr>
          <a:xfrm>
            <a:off x="7478763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</a:t>
            </a:r>
            <a:endParaRPr lang="en-US" b="1" u="sn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18C573F-71AF-ACEF-C6BD-9036F9CE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1" y="2481821"/>
            <a:ext cx="3153554" cy="30349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3B2E546-9834-A082-D28C-F9F099F01EC6}"/>
              </a:ext>
            </a:extLst>
          </p:cNvPr>
          <p:cNvSpPr/>
          <p:nvPr/>
        </p:nvSpPr>
        <p:spPr>
          <a:xfrm>
            <a:off x="4112782" y="2439984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1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A32878E-1EC8-317B-4619-0A20400C48A7}"/>
              </a:ext>
            </a:extLst>
          </p:cNvPr>
          <p:cNvSpPr/>
          <p:nvPr/>
        </p:nvSpPr>
        <p:spPr>
          <a:xfrm>
            <a:off x="4112781" y="28196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2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0B0C8-5D11-7360-5891-883E8B315E5B}"/>
              </a:ext>
            </a:extLst>
          </p:cNvPr>
          <p:cNvSpPr/>
          <p:nvPr/>
        </p:nvSpPr>
        <p:spPr>
          <a:xfrm>
            <a:off x="4117737" y="3189410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3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FF1370-80EA-8ABD-97B2-DE2BFFEC6943}"/>
              </a:ext>
            </a:extLst>
          </p:cNvPr>
          <p:cNvSpPr/>
          <p:nvPr/>
        </p:nvSpPr>
        <p:spPr>
          <a:xfrm>
            <a:off x="4117736" y="3540809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4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7D61D-9499-A692-846D-621E29DE65E3}"/>
              </a:ext>
            </a:extLst>
          </p:cNvPr>
          <p:cNvSpPr/>
          <p:nvPr/>
        </p:nvSpPr>
        <p:spPr>
          <a:xfrm>
            <a:off x="4107827" y="3852161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5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09B62F-4DFB-8F8A-F74A-847131972725}"/>
              </a:ext>
            </a:extLst>
          </p:cNvPr>
          <p:cNvSpPr/>
          <p:nvPr/>
        </p:nvSpPr>
        <p:spPr>
          <a:xfrm>
            <a:off x="4107826" y="4231838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6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B969A9-953F-98E4-79DC-984B7F8C6E23}"/>
              </a:ext>
            </a:extLst>
          </p:cNvPr>
          <p:cNvSpPr/>
          <p:nvPr/>
        </p:nvSpPr>
        <p:spPr>
          <a:xfrm>
            <a:off x="4112782" y="4601587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7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C54CE0-5FA6-0ACC-4223-AD456BA58A2A}"/>
              </a:ext>
            </a:extLst>
          </p:cNvPr>
          <p:cNvSpPr/>
          <p:nvPr/>
        </p:nvSpPr>
        <p:spPr>
          <a:xfrm>
            <a:off x="4112781" y="4952986"/>
            <a:ext cx="334691" cy="461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>
                <a:solidFill>
                  <a:schemeClr val="accent1"/>
                </a:solidFill>
              </a:rPr>
              <a:t>S</a:t>
            </a:r>
            <a:r>
              <a:rPr lang="tr-TR" sz="2400" baseline="-25000" dirty="0">
                <a:solidFill>
                  <a:schemeClr val="accent1"/>
                </a:solidFill>
              </a:rPr>
              <a:t>8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FF67EC-81EC-9AC6-815D-A7BA1AB1351D}"/>
              </a:ext>
            </a:extLst>
          </p:cNvPr>
          <p:cNvSpPr txBox="1"/>
          <p:nvPr/>
        </p:nvSpPr>
        <p:spPr>
          <a:xfrm>
            <a:off x="687950" y="2015400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SOURCE CODE</a:t>
            </a:r>
            <a:endParaRPr lang="en-US" b="1" u="sng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8B2638-CD8D-424A-EA35-2DF6A59A322D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4018795" y="2200066"/>
            <a:ext cx="3459968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E3D525A-A503-F13E-792F-7BAE4352993D}"/>
              </a:ext>
            </a:extLst>
          </p:cNvPr>
          <p:cNvSpPr txBox="1"/>
          <p:nvPr/>
        </p:nvSpPr>
        <p:spPr>
          <a:xfrm>
            <a:off x="4089787" y="2198966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/>
                </a:solidFill>
              </a:rPr>
              <a:t>EXECUTE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8DBE123-5415-D387-88BA-D044E29F5A80}"/>
              </a:ext>
            </a:extLst>
          </p:cNvPr>
          <p:cNvSpPr/>
          <p:nvPr/>
        </p:nvSpPr>
        <p:spPr>
          <a:xfrm>
            <a:off x="760904" y="2288585"/>
            <a:ext cx="4158219" cy="7053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>
                <a:solidFill>
                  <a:schemeClr val="tx1"/>
                </a:solidFill>
              </a:rPr>
              <a:t>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BA62A-7A4A-7B84-4A84-69A7BD636C86}"/>
              </a:ext>
            </a:extLst>
          </p:cNvPr>
          <p:cNvSpPr/>
          <p:nvPr/>
        </p:nvSpPr>
        <p:spPr>
          <a:xfrm>
            <a:off x="6014745" y="2302678"/>
            <a:ext cx="4158219" cy="7053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>
                <a:solidFill>
                  <a:schemeClr val="tx1"/>
                </a:solidFill>
              </a:rPr>
              <a:t>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Multi-Tasking (with Single Core-CPU)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C57FB-FB6B-9ADF-44EF-6004E9A953B7}"/>
              </a:ext>
            </a:extLst>
          </p:cNvPr>
          <p:cNvSpPr/>
          <p:nvPr/>
        </p:nvSpPr>
        <p:spPr>
          <a:xfrm>
            <a:off x="673541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863B3-75B9-6846-1D65-36CA454DCD10}"/>
              </a:ext>
            </a:extLst>
          </p:cNvPr>
          <p:cNvSpPr/>
          <p:nvPr/>
        </p:nvSpPr>
        <p:spPr>
          <a:xfrm>
            <a:off x="716118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26CB2-B3B5-263B-D348-8F3CFA5DC699}"/>
              </a:ext>
            </a:extLst>
          </p:cNvPr>
          <p:cNvSpPr/>
          <p:nvPr/>
        </p:nvSpPr>
        <p:spPr>
          <a:xfrm>
            <a:off x="7594821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CEF9C-943D-D662-DEA8-DC79135802F9}"/>
              </a:ext>
            </a:extLst>
          </p:cNvPr>
          <p:cNvSpPr/>
          <p:nvPr/>
        </p:nvSpPr>
        <p:spPr>
          <a:xfrm>
            <a:off x="8020599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F4610-ED08-B87C-B13C-F634AF4CE6B1}"/>
              </a:ext>
            </a:extLst>
          </p:cNvPr>
          <p:cNvSpPr/>
          <p:nvPr/>
        </p:nvSpPr>
        <p:spPr>
          <a:xfrm>
            <a:off x="844637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B0BC9-6F85-804F-DB5F-2B5DEB493D37}"/>
              </a:ext>
            </a:extLst>
          </p:cNvPr>
          <p:cNvSpPr/>
          <p:nvPr/>
        </p:nvSpPr>
        <p:spPr>
          <a:xfrm>
            <a:off x="887215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EDA4D-4377-F966-F1AA-56FE9F69A06E}"/>
              </a:ext>
            </a:extLst>
          </p:cNvPr>
          <p:cNvSpPr/>
          <p:nvPr/>
        </p:nvSpPr>
        <p:spPr>
          <a:xfrm>
            <a:off x="9305787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2A3445-63AB-1B1F-E8D8-2AC478A02886}"/>
              </a:ext>
            </a:extLst>
          </p:cNvPr>
          <p:cNvSpPr/>
          <p:nvPr/>
        </p:nvSpPr>
        <p:spPr>
          <a:xfrm>
            <a:off x="9731565" y="2413261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05F6-3206-EABE-1B5C-FDC278BA0FEA}"/>
              </a:ext>
            </a:extLst>
          </p:cNvPr>
          <p:cNvSpPr/>
          <p:nvPr/>
        </p:nvSpPr>
        <p:spPr>
          <a:xfrm>
            <a:off x="149575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DBF36-8DD0-A03D-CBF5-433C383E0220}"/>
              </a:ext>
            </a:extLst>
          </p:cNvPr>
          <p:cNvSpPr/>
          <p:nvPr/>
        </p:nvSpPr>
        <p:spPr>
          <a:xfrm>
            <a:off x="192153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BE6FBC-2CEC-ED50-C006-5D1DCA0F9B45}"/>
              </a:ext>
            </a:extLst>
          </p:cNvPr>
          <p:cNvSpPr/>
          <p:nvPr/>
        </p:nvSpPr>
        <p:spPr>
          <a:xfrm>
            <a:off x="2355168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827F5F-D028-628F-3D43-35662355E4EE}"/>
              </a:ext>
            </a:extLst>
          </p:cNvPr>
          <p:cNvSpPr/>
          <p:nvPr/>
        </p:nvSpPr>
        <p:spPr>
          <a:xfrm>
            <a:off x="2780946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D6099-FA6C-E845-668B-44EB35FE3D49}"/>
              </a:ext>
            </a:extLst>
          </p:cNvPr>
          <p:cNvSpPr/>
          <p:nvPr/>
        </p:nvSpPr>
        <p:spPr>
          <a:xfrm>
            <a:off x="320672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4157-55DC-8635-9830-43611AC7FBDF}"/>
              </a:ext>
            </a:extLst>
          </p:cNvPr>
          <p:cNvSpPr/>
          <p:nvPr/>
        </p:nvSpPr>
        <p:spPr>
          <a:xfrm>
            <a:off x="363250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6A895B-152E-7552-812F-E69D7BF1FFE3}"/>
              </a:ext>
            </a:extLst>
          </p:cNvPr>
          <p:cNvSpPr/>
          <p:nvPr/>
        </p:nvSpPr>
        <p:spPr>
          <a:xfrm>
            <a:off x="4066134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E2FE1B-F3EF-4FD3-3BE1-159779DCD0AD}"/>
              </a:ext>
            </a:extLst>
          </p:cNvPr>
          <p:cNvSpPr/>
          <p:nvPr/>
        </p:nvSpPr>
        <p:spPr>
          <a:xfrm>
            <a:off x="4491912" y="2413261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8CE6E-E62F-B645-EFE2-069821227994}"/>
              </a:ext>
            </a:extLst>
          </p:cNvPr>
          <p:cNvSpPr/>
          <p:nvPr/>
        </p:nvSpPr>
        <p:spPr>
          <a:xfrm>
            <a:off x="8628788" y="4694552"/>
            <a:ext cx="446201" cy="575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5FE589-2821-BD96-96AD-848CBA033484}"/>
              </a:ext>
            </a:extLst>
          </p:cNvPr>
          <p:cNvSpPr/>
          <p:nvPr/>
        </p:nvSpPr>
        <p:spPr>
          <a:xfrm>
            <a:off x="279245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8932C5-98CA-696F-1F2C-72EA153126CD}"/>
              </a:ext>
            </a:extLst>
          </p:cNvPr>
          <p:cNvSpPr/>
          <p:nvPr/>
        </p:nvSpPr>
        <p:spPr>
          <a:xfrm>
            <a:off x="318967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2E894-83B8-EEE9-800E-CB4203AD8890}"/>
              </a:ext>
            </a:extLst>
          </p:cNvPr>
          <p:cNvSpPr/>
          <p:nvPr/>
        </p:nvSpPr>
        <p:spPr>
          <a:xfrm>
            <a:off x="4358171" y="4751115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AD02-0263-38A7-8BCD-B21B5BFEB91B}"/>
              </a:ext>
            </a:extLst>
          </p:cNvPr>
          <p:cNvSpPr/>
          <p:nvPr/>
        </p:nvSpPr>
        <p:spPr>
          <a:xfrm>
            <a:off x="5914599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34C9D-D81B-9277-2036-974C1C63DB56}"/>
              </a:ext>
            </a:extLst>
          </p:cNvPr>
          <p:cNvSpPr/>
          <p:nvPr/>
        </p:nvSpPr>
        <p:spPr>
          <a:xfrm>
            <a:off x="6700243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37485B-2725-64D8-3D4D-BFCD4574E712}"/>
              </a:ext>
            </a:extLst>
          </p:cNvPr>
          <p:cNvSpPr/>
          <p:nvPr/>
        </p:nvSpPr>
        <p:spPr>
          <a:xfrm>
            <a:off x="7093065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315C02-0415-7153-BF65-17C10DF27499}"/>
              </a:ext>
            </a:extLst>
          </p:cNvPr>
          <p:cNvSpPr/>
          <p:nvPr/>
        </p:nvSpPr>
        <p:spPr>
          <a:xfrm>
            <a:off x="7852982" y="4746399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F313D7-263C-D722-4482-09CBA0A4BFF0}"/>
              </a:ext>
            </a:extLst>
          </p:cNvPr>
          <p:cNvSpPr/>
          <p:nvPr/>
        </p:nvSpPr>
        <p:spPr>
          <a:xfrm>
            <a:off x="8682167" y="4751110"/>
            <a:ext cx="334691" cy="46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FDCD7F-6D9D-5AEA-5E54-94E7B64AA0B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851889" y="5269586"/>
            <a:ext cx="0" cy="341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8EA37CD-BF9A-B079-F211-36888D0CFA39}"/>
              </a:ext>
            </a:extLst>
          </p:cNvPr>
          <p:cNvSpPr/>
          <p:nvPr/>
        </p:nvSpPr>
        <p:spPr>
          <a:xfrm>
            <a:off x="358539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8</a:t>
            </a:r>
            <a:endParaRPr lang="en-US" sz="24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106D6-E061-34E2-0EAD-F4B53E93C1E9}"/>
              </a:ext>
            </a:extLst>
          </p:cNvPr>
          <p:cNvSpPr/>
          <p:nvPr/>
        </p:nvSpPr>
        <p:spPr>
          <a:xfrm>
            <a:off x="396577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7</a:t>
            </a:r>
            <a:endParaRPr lang="en-US" sz="24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B779BC-AA9B-AD72-09A0-E75DE0718DA7}"/>
              </a:ext>
            </a:extLst>
          </p:cNvPr>
          <p:cNvSpPr/>
          <p:nvPr/>
        </p:nvSpPr>
        <p:spPr>
          <a:xfrm>
            <a:off x="4738552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6</a:t>
            </a:r>
            <a:endParaRPr lang="en-US" sz="2400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F02BB3-23D7-65B0-920E-0AE1AE854B1C}"/>
              </a:ext>
            </a:extLst>
          </p:cNvPr>
          <p:cNvSpPr/>
          <p:nvPr/>
        </p:nvSpPr>
        <p:spPr>
          <a:xfrm>
            <a:off x="5126455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5</a:t>
            </a:r>
            <a:endParaRPr lang="en-US" sz="2400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FBD593-0260-CBA7-08F5-7FC8A18AA771}"/>
              </a:ext>
            </a:extLst>
          </p:cNvPr>
          <p:cNvSpPr/>
          <p:nvPr/>
        </p:nvSpPr>
        <p:spPr>
          <a:xfrm>
            <a:off x="5523669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4</a:t>
            </a:r>
            <a:endParaRPr lang="en-US" sz="2400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2F909-B412-BE40-FD66-531E9F62A1E9}"/>
              </a:ext>
            </a:extLst>
          </p:cNvPr>
          <p:cNvSpPr/>
          <p:nvPr/>
        </p:nvSpPr>
        <p:spPr>
          <a:xfrm>
            <a:off x="6307421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3</a:t>
            </a:r>
            <a:endParaRPr lang="en-US" sz="24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DCDDF4-1976-C110-3DD9-948105895093}"/>
              </a:ext>
            </a:extLst>
          </p:cNvPr>
          <p:cNvSpPr/>
          <p:nvPr/>
        </p:nvSpPr>
        <p:spPr>
          <a:xfrm>
            <a:off x="7472601" y="4751115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2</a:t>
            </a:r>
            <a:endParaRPr lang="en-US" sz="24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66960C-211A-1641-5E01-63819BF6F47A}"/>
              </a:ext>
            </a:extLst>
          </p:cNvPr>
          <p:cNvSpPr/>
          <p:nvPr/>
        </p:nvSpPr>
        <p:spPr>
          <a:xfrm>
            <a:off x="8235966" y="4746399"/>
            <a:ext cx="334691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r-TR" sz="2400" dirty="0"/>
              <a:t>S</a:t>
            </a:r>
            <a:r>
              <a:rPr lang="tr-TR" sz="2400" baseline="-25000" dirty="0"/>
              <a:t>1</a:t>
            </a:r>
            <a:endParaRPr lang="en-US" sz="24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ECF5-2F1F-DBD7-BBEA-F8210DD9DBE8}"/>
              </a:ext>
            </a:extLst>
          </p:cNvPr>
          <p:cNvSpPr txBox="1"/>
          <p:nvPr/>
        </p:nvSpPr>
        <p:spPr>
          <a:xfrm>
            <a:off x="6793542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B</a:t>
            </a: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FE96-9A59-333C-9F94-BFEF659E6F74}"/>
              </a:ext>
            </a:extLst>
          </p:cNvPr>
          <p:cNvSpPr txBox="1"/>
          <p:nvPr/>
        </p:nvSpPr>
        <p:spPr>
          <a:xfrm>
            <a:off x="1450214" y="1775265"/>
            <a:ext cx="33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u="sng" dirty="0"/>
              <a:t>P R O C E S S   A</a:t>
            </a:r>
            <a:endParaRPr lang="en-US" b="1" u="s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251FFC-52FB-E27A-0ECC-3AF5ED1DEA98}"/>
              </a:ext>
            </a:extLst>
          </p:cNvPr>
          <p:cNvCxnSpPr/>
          <p:nvPr/>
        </p:nvCxnSpPr>
        <p:spPr>
          <a:xfrm flipH="1">
            <a:off x="7495880" y="3110845"/>
            <a:ext cx="433632" cy="1178351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8F7496-799D-2956-8781-5203F77119C8}"/>
              </a:ext>
            </a:extLst>
          </p:cNvPr>
          <p:cNvCxnSpPr>
            <a:cxnSpLocks/>
          </p:cNvCxnSpPr>
          <p:nvPr/>
        </p:nvCxnSpPr>
        <p:spPr>
          <a:xfrm>
            <a:off x="3066166" y="3081142"/>
            <a:ext cx="809940" cy="1216059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7B64B05-4B5E-44C7-2331-3CCC5CBCD40B}"/>
              </a:ext>
            </a:extLst>
          </p:cNvPr>
          <p:cNvSpPr txBox="1"/>
          <p:nvPr/>
        </p:nvSpPr>
        <p:spPr>
          <a:xfrm>
            <a:off x="7767108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98102D-339D-AF85-AD11-2D4148784104}"/>
              </a:ext>
            </a:extLst>
          </p:cNvPr>
          <p:cNvSpPr txBox="1"/>
          <p:nvPr/>
        </p:nvSpPr>
        <p:spPr>
          <a:xfrm>
            <a:off x="3509663" y="3515354"/>
            <a:ext cx="91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/>
                </a:solidFill>
              </a:rPr>
              <a:t>Execute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3F4AC-632A-7EC0-6D17-AD78D1F01EF8}"/>
              </a:ext>
            </a:extLst>
          </p:cNvPr>
          <p:cNvSpPr txBox="1"/>
          <p:nvPr/>
        </p:nvSpPr>
        <p:spPr>
          <a:xfrm>
            <a:off x="8539944" y="5611572"/>
            <a:ext cx="6238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</a:rPr>
              <a:t>CPU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607BC-D459-43BE-3E7A-8AE436FC41F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500713" y="5811627"/>
            <a:ext cx="10392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9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27EC-D21E-344E-C841-BEDC270B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25337" cy="40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6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1E595-3D05-22D6-EB9F-AA8D4FDED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1219" cy="46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Parameterized Thread: Start / Join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A3860-905D-819A-C350-9B550E2D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350" y="1690688"/>
            <a:ext cx="3736449" cy="474191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8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88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76572-96FB-8C39-87DA-72A522E9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84747" cy="474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501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Euclid Circular B</vt:lpstr>
      <vt:lpstr>Office Theme</vt:lpstr>
      <vt:lpstr>Dealing with Concurrency / Multi-Threading in .NET</vt:lpstr>
      <vt:lpstr>Agenda</vt:lpstr>
      <vt:lpstr>What is Multi-Threading?</vt:lpstr>
      <vt:lpstr>Why Multi-Threading?</vt:lpstr>
      <vt:lpstr>Process Execution by CPU</vt:lpstr>
      <vt:lpstr>Multi-Tasking (with Single Core-CPU)</vt:lpstr>
      <vt:lpstr>Thread: Start / Join</vt:lpstr>
      <vt:lpstr>Multiple Thread: Start / Join</vt:lpstr>
      <vt:lpstr>Parameterized Thread: Start / Join</vt:lpstr>
      <vt:lpstr>Sharing State Between Threads</vt:lpstr>
      <vt:lpstr>The Monitor Class</vt:lpstr>
      <vt:lpstr>Producer-Consumer Pattern</vt:lpstr>
      <vt:lpstr>The Task Class &amp; Async Execution</vt:lpstr>
      <vt:lpstr>Locking vs Async Execution</vt:lpstr>
      <vt:lpstr>Semaphore / SemaphoreSlim</vt:lpstr>
      <vt:lpstr>Inter-Process Locking</vt:lpstr>
      <vt:lpstr>Mutex: Inter-process Locking</vt:lpstr>
      <vt:lpstr>Distributed Locking</vt:lpstr>
      <vt:lpstr>The DistributedLock Library</vt:lpstr>
      <vt:lpstr>The DistributedLock Library</vt:lpstr>
      <vt:lpstr>Nested Locks &amp; Deadlocks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184</cp:revision>
  <dcterms:created xsi:type="dcterms:W3CDTF">2022-02-27T10:42:11Z</dcterms:created>
  <dcterms:modified xsi:type="dcterms:W3CDTF">2023-05-31T11:58:09Z</dcterms:modified>
</cp:coreProperties>
</file>