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69" r:id="rId6"/>
    <p:sldId id="271" r:id="rId7"/>
    <p:sldId id="270" r:id="rId8"/>
    <p:sldId id="258" r:id="rId9"/>
    <p:sldId id="260" r:id="rId10"/>
    <p:sldId id="264" r:id="rId11"/>
    <p:sldId id="261" r:id="rId12"/>
    <p:sldId id="266" r:id="rId13"/>
    <p:sldId id="267" r:id="rId14"/>
    <p:sldId id="268" r:id="rId15"/>
    <p:sldId id="273" r:id="rId16"/>
    <p:sldId id="274" r:id="rId17"/>
    <p:sldId id="275" r:id="rId18"/>
    <p:sldId id="276" r:id="rId19"/>
    <p:sldId id="277" r:id="rId20"/>
    <p:sldId id="279" r:id="rId21"/>
    <p:sldId id="284" r:id="rId22"/>
    <p:sldId id="285" r:id="rId23"/>
    <p:sldId id="286" r:id="rId24"/>
    <p:sldId id="287" r:id="rId25"/>
    <p:sldId id="288" r:id="rId26"/>
    <p:sldId id="289" r:id="rId27"/>
    <p:sldId id="280" r:id="rId28"/>
    <p:sldId id="282" r:id="rId29"/>
    <p:sldId id="291" r:id="rId30"/>
    <p:sldId id="278" r:id="rId31"/>
    <p:sldId id="290" r:id="rId32"/>
    <p:sldId id="292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9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01D5-9EFF-4BE6-AAF2-048C98033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70587-62F5-4812-BEE2-885D57009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DD79-B7D7-4F6E-A9AE-7C1D194D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0B29-4458-4BE1-BB0E-B36FE7B4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A9D1-755C-4370-8800-A0D271E6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9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3F6B-7BFE-45E8-9368-E67BE154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332AE-F724-4FD4-9136-0DDF8F3BD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0EE25-9DC3-4C2E-8521-8204A69C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758C6-4A8A-4123-8AA2-89B33CDD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1E3D6-8C81-4823-915E-F1160E1A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7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E4D20-8959-4033-B07A-66A2DF1B4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82671-7301-4034-A6B4-0E9A662EB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D0BB-8F5E-403B-90F3-E782E661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2327-E12D-4DE6-BD72-DD601074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0B8A-38B4-44E1-B600-1E09C8B2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0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50D5-D981-4445-A429-150727BF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3352-0856-4BBD-8CAC-3EFD5DA5E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6566-846C-4343-AF2F-D9C4424E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ADBF-8538-45B3-BFFD-A7D4B270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A7272-3B60-46B9-94F3-8FA91654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1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9881-E6F4-4E00-90A6-93D7356C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350C6-CEA0-474D-8AC2-28FB4091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776C1-012C-4B36-AB3A-FC554E4A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263E6-AE44-48C6-8908-A58F5D5A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AF295-6DAC-4CE4-BA9A-3EB59394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29BE-EDF8-455D-AA08-511DFA4C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3F2E1-C1AC-438D-89D4-BD6CF5EFA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0AF5B-A8FD-4C9B-A497-6CABBC22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1F1FB-7854-4189-9798-BC6E92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F1C52-C5F3-4D79-9E71-99ACAB12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8335F-59C1-4E0B-890D-62CB6D7A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6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97CC-00BC-4414-A6A9-AC81B358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7E47-CD80-4263-A525-873BE56E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EF5B5-FB67-424A-8688-444164310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0ABE1-DA87-47CE-9B89-2EB9BC066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C786F-B742-4D45-AED8-0A84538D1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ABF1E-C554-4FCB-BDE4-524A62CA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E8EE7-9812-4659-BE57-9436A0E2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F3DA0-2F96-41CC-BE4F-1D8A29B9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5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4948-F08A-4EC2-B307-F518950E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4811F-CC83-4DA4-839B-2CF6B768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EDC66-D4C5-40E9-88CC-054BD8C8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347EC-A847-4EAA-8EA1-E757B21E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78677-C049-4D2B-AB4C-F628444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AA9E6-8ED5-4A90-977D-336AAEDA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90708-697C-4B97-9656-360A01A0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BAE4-E964-41FE-9A2B-73FC4748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6DD6-B5CE-4435-8095-06EF3C3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AD25E-28B2-4C39-A1B3-DD336C3CF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523CE-BEEA-41DC-9F84-F7F9F90D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79D2A-D821-4348-968F-DF534DED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B53A4-8CA7-451A-9161-511633AF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0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63E6-6CA4-4E74-9F0E-F4A8D098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B1F7E-F36F-4D55-9FCD-4A1466F8D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6AC43-F222-419B-962C-86A1DF669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65204-93B3-4A27-A5BB-A27F7CF1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C2964-ADA7-47A1-A40F-DC5A5E01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5F758-FA99-477C-9028-D7C9CEC5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8FD66-482F-41EE-9942-24B2999B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2BF9C-2B37-4ED2-9C0B-6999B023C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F289B-7B1F-4AC8-9C85-1A0C56929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14E5-4AF3-4755-A9B6-4787E365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E078-8FBB-4404-8305-D693CF355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Implementing</a:t>
            </a:r>
            <a:br>
              <a:rPr lang="en-US" sz="4800" dirty="0"/>
            </a:br>
            <a:r>
              <a:rPr lang="en-US" dirty="0"/>
              <a:t>Domain Driven Design (DDD)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practical guide to implement DDD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96748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CA4-5202-43A4-8E1E-B96502D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</a:t>
            </a:r>
            <a:br>
              <a:rPr lang="en-US" dirty="0"/>
            </a:br>
            <a:r>
              <a:rPr lang="en-US" sz="3600" dirty="0"/>
              <a:t>Tip: Keep it small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30E2E-086C-48DC-8C48-74FC526B4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8" y="1867703"/>
            <a:ext cx="5196002" cy="3179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CED210-010C-448A-97BD-9639A82B6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436" y="1867703"/>
            <a:ext cx="3997739" cy="17810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9E6E49-E51B-4629-A261-E487AA9E9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537" y="2763402"/>
            <a:ext cx="479560" cy="413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6D6F30-EDB9-4224-9EB5-16BCA4AC8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15" y="4366161"/>
            <a:ext cx="372404" cy="422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3026C0-4C38-466D-996F-62D14E094E32}"/>
              </a:ext>
            </a:extLst>
          </p:cNvPr>
          <p:cNvSpPr txBox="1"/>
          <p:nvPr/>
        </p:nvSpPr>
        <p:spPr>
          <a:xfrm>
            <a:off x="6994566" y="3851564"/>
            <a:ext cx="4359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Considerations;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Integrity &amp; Validity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be serializable (required for NoSQL databases)</a:t>
            </a:r>
          </a:p>
        </p:txBody>
      </p:sp>
    </p:spTree>
    <p:extLst>
      <p:ext uri="{BB962C8B-B14F-4D97-AF65-F5344CB8AC3E}">
        <p14:creationId xmlns:p14="http://schemas.microsoft.com/office/powerpoint/2010/main" val="255448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CA4-5202-43A4-8E1E-B96502D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Primary Keys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084C9E-4146-4BEE-880C-D64C98D83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981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Aggregate Root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44BBF-BCCA-45C4-8CCC-5A65881744BC}"/>
              </a:ext>
            </a:extLst>
          </p:cNvPr>
          <p:cNvSpPr txBox="1"/>
          <p:nvPr/>
        </p:nvSpPr>
        <p:spPr>
          <a:xfrm>
            <a:off x="802636" y="2466110"/>
            <a:ext cx="37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</a:t>
            </a:r>
            <a:r>
              <a:rPr lang="en-US" b="1" dirty="0"/>
              <a:t>single</a:t>
            </a:r>
            <a:r>
              <a:rPr lang="en-US" dirty="0"/>
              <a:t> Primary Key (Id)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0D96E33-E880-4134-86EF-3CD52EDA0DBA}"/>
              </a:ext>
            </a:extLst>
          </p:cNvPr>
          <p:cNvSpPr txBox="1">
            <a:spLocks/>
          </p:cNvSpPr>
          <p:nvPr/>
        </p:nvSpPr>
        <p:spPr>
          <a:xfrm>
            <a:off x="5990112" y="1825625"/>
            <a:ext cx="36981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Entity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FF772-DB60-410A-B6CC-8AFCFA0408E3}"/>
              </a:ext>
            </a:extLst>
          </p:cNvPr>
          <p:cNvSpPr txBox="1"/>
          <p:nvPr/>
        </p:nvSpPr>
        <p:spPr>
          <a:xfrm>
            <a:off x="5990112" y="2466110"/>
            <a:ext cx="37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</a:t>
            </a:r>
            <a:r>
              <a:rPr lang="en-US" b="1" dirty="0"/>
              <a:t>composite</a:t>
            </a:r>
            <a:r>
              <a:rPr lang="en-US" dirty="0"/>
              <a:t> Primary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C59DBF-92D2-4B36-933B-D59F8E8B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676" y="2892754"/>
            <a:ext cx="5210201" cy="2696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50E6B1-78FC-44A7-8987-397B2DFE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79" y="2844596"/>
            <a:ext cx="4316408" cy="23179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199C95-20DB-4154-A7AA-3D1F6B3E16D0}"/>
              </a:ext>
            </a:extLst>
          </p:cNvPr>
          <p:cNvSpPr txBox="1"/>
          <p:nvPr/>
        </p:nvSpPr>
        <p:spPr>
          <a:xfrm>
            <a:off x="838200" y="5267388"/>
            <a:ext cx="37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Suggestion: Prefer </a:t>
            </a:r>
            <a:r>
              <a:rPr lang="en-US" b="1" dirty="0"/>
              <a:t>GUID</a:t>
            </a:r>
            <a:r>
              <a:rPr lang="en-US" dirty="0"/>
              <a:t> as the PK</a:t>
            </a:r>
          </a:p>
        </p:txBody>
      </p:sp>
    </p:spTree>
    <p:extLst>
      <p:ext uri="{BB962C8B-B14F-4D97-AF65-F5344CB8AC3E}">
        <p14:creationId xmlns:p14="http://schemas.microsoft.com/office/powerpoint/2010/main" val="17993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0C10-AC64-410F-A1DF-5A3C347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Constructor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57-1E87-41A7-B6F1-6CD0CA00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6421" y="1825625"/>
            <a:ext cx="510737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Force to create a </a:t>
            </a:r>
            <a:r>
              <a:rPr lang="en-US" sz="2000" b="1" dirty="0"/>
              <a:t>VALID</a:t>
            </a:r>
            <a:r>
              <a:rPr lang="en-US" sz="2000" dirty="0"/>
              <a:t> entity</a:t>
            </a:r>
          </a:p>
          <a:p>
            <a:r>
              <a:rPr lang="en-US" sz="2000" dirty="0"/>
              <a:t>Get </a:t>
            </a:r>
            <a:r>
              <a:rPr lang="en-US" sz="2000" b="1" dirty="0"/>
              <a:t>minimum </a:t>
            </a:r>
            <a:r>
              <a:rPr lang="en-US" sz="2000" dirty="0"/>
              <a:t>required arguments</a:t>
            </a:r>
          </a:p>
          <a:p>
            <a:r>
              <a:rPr lang="en-US" sz="2000" dirty="0"/>
              <a:t>Initialize </a:t>
            </a:r>
            <a:r>
              <a:rPr lang="en-US" sz="2000" b="1" dirty="0"/>
              <a:t>sub collections</a:t>
            </a:r>
          </a:p>
          <a:p>
            <a:r>
              <a:rPr lang="en-US" sz="2000" dirty="0"/>
              <a:t>Get id as an </a:t>
            </a:r>
            <a:r>
              <a:rPr lang="en-US" sz="2000" b="1" dirty="0"/>
              <a:t>argument</a:t>
            </a:r>
            <a:r>
              <a:rPr lang="en-US" sz="2000" dirty="0"/>
              <a:t> (don’t use </a:t>
            </a:r>
            <a:r>
              <a:rPr lang="en-US" sz="2000" dirty="0" err="1"/>
              <a:t>Guid.NewGuid</a:t>
            </a:r>
            <a:r>
              <a:rPr lang="en-US" sz="2000" dirty="0"/>
              <a:t>())</a:t>
            </a:r>
          </a:p>
          <a:p>
            <a:pPr lvl="1"/>
            <a:r>
              <a:rPr lang="en-US" sz="1600" dirty="0"/>
              <a:t>Use a service to create GUIDs, like </a:t>
            </a:r>
            <a:r>
              <a:rPr lang="en-US" sz="1600" b="1" dirty="0" err="1"/>
              <a:t>IGuidGenerator</a:t>
            </a:r>
            <a:endParaRPr lang="en-US" sz="1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F2FB63-5EE2-4406-B0B5-3EF4FF59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59" y="1544733"/>
            <a:ext cx="5225041" cy="52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0C10-AC64-410F-A1DF-5A3C347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Property Accessors /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57-1E87-41A7-B6F1-6CD0CA00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855" y="1825625"/>
            <a:ext cx="448194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Maintain object </a:t>
            </a:r>
            <a:r>
              <a:rPr lang="en-US" sz="2000" b="1" dirty="0"/>
              <a:t>VALIDITY</a:t>
            </a:r>
          </a:p>
          <a:p>
            <a:r>
              <a:rPr lang="en-US" sz="2000" dirty="0"/>
              <a:t>Use private setters</a:t>
            </a:r>
          </a:p>
          <a:p>
            <a:r>
              <a:rPr lang="en-US" sz="2000" dirty="0"/>
              <a:t>Change properties via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F8559-3CB7-4BD7-8CED-74B61468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54" y="1647145"/>
            <a:ext cx="5720423" cy="510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0C10-AC64-410F-A1DF-5A3C347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Business Logic &amp; 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57-1E87-41A7-B6F1-6CD0CA00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853" y="1426151"/>
            <a:ext cx="4481945" cy="1135289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Implement </a:t>
            </a:r>
            <a:r>
              <a:rPr lang="en-US" sz="2000" b="1" dirty="0"/>
              <a:t>Business Rules</a:t>
            </a:r>
          </a:p>
          <a:p>
            <a:r>
              <a:rPr lang="en-US" sz="2000" dirty="0"/>
              <a:t>Define a good method name matches to the </a:t>
            </a:r>
            <a:r>
              <a:rPr lang="en-US" sz="2000" b="1" dirty="0"/>
              <a:t>domain action</a:t>
            </a:r>
          </a:p>
          <a:p>
            <a:r>
              <a:rPr lang="en-US" sz="2000" dirty="0"/>
              <a:t>Define and throw specialized </a:t>
            </a:r>
            <a:r>
              <a:rPr lang="en-US" sz="2000" b="1" dirty="0"/>
              <a:t>exceptions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13D0F-87F2-42B8-B41F-465F6588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96345" cy="1376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A2F173-0BFD-49BB-88D6-90DFD3F7C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11" y="3245922"/>
            <a:ext cx="5523596" cy="3246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77230-E716-488A-9433-EC63C689E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18" y="3190745"/>
            <a:ext cx="5202381" cy="335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52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118C-A7CE-422C-BAEF-3632E4A9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Business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3D6-643A-4473-A479-F8B2C14C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when you need external services?</a:t>
            </a:r>
          </a:p>
          <a:p>
            <a:pPr lvl="1"/>
            <a:r>
              <a:rPr lang="en-US" dirty="0"/>
              <a:t>Business Rule: Can not assign more than 3 issues to a user!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158DF-9FAB-400A-9EE0-123D48659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3408"/>
            <a:ext cx="6957651" cy="378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118C-A7CE-422C-BAEF-3632E4A9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Business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3D6-643A-4473-A479-F8B2C14C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when you need external services?</a:t>
            </a:r>
          </a:p>
          <a:p>
            <a:pPr lvl="1"/>
            <a:r>
              <a:rPr lang="en-US" dirty="0"/>
              <a:t>Business Rule: Can not assign more than 3 issues to a user!</a:t>
            </a:r>
          </a:p>
          <a:p>
            <a:pPr lvl="1"/>
            <a:endParaRPr lang="en-US" sz="4400" dirty="0"/>
          </a:p>
          <a:p>
            <a:pPr marL="457200" lvl="1" indent="0" algn="ctr">
              <a:buNone/>
            </a:pPr>
            <a:r>
              <a:rPr lang="en-US" sz="4400" dirty="0"/>
              <a:t>ALTERNATIVE..?</a:t>
            </a:r>
          </a:p>
          <a:p>
            <a:pPr marL="457200" lvl="1" indent="0" algn="ctr">
              <a:buNone/>
            </a:pPr>
            <a:r>
              <a:rPr lang="en-US" sz="4000" dirty="0"/>
              <a:t>Create a </a:t>
            </a:r>
            <a:r>
              <a:rPr lang="en-US" sz="4000" b="1" dirty="0"/>
              <a:t>Domain Service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5339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77B28-2B93-49AF-A420-DECFC76E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interface in the domain layer, implement in the infrastructure</a:t>
            </a:r>
          </a:p>
          <a:p>
            <a:r>
              <a:rPr lang="en-US" dirty="0"/>
              <a:t>Do not include domain logic</a:t>
            </a:r>
          </a:p>
          <a:p>
            <a:r>
              <a:rPr lang="en-US" dirty="0"/>
              <a:t>Repository interface should be database provider / ORM independent</a:t>
            </a:r>
          </a:p>
          <a:p>
            <a:r>
              <a:rPr lang="en-US" dirty="0"/>
              <a:t>Create repositories for </a:t>
            </a:r>
            <a:r>
              <a:rPr lang="en-US" b="1" dirty="0"/>
              <a:t>aggregate roots</a:t>
            </a:r>
            <a:r>
              <a:rPr lang="en-US" dirty="0"/>
              <a:t>, not entities</a:t>
            </a:r>
          </a:p>
        </p:txBody>
      </p:sp>
    </p:spTree>
    <p:extLst>
      <p:ext uri="{BB962C8B-B14F-4D97-AF65-F5344CB8AC3E}">
        <p14:creationId xmlns:p14="http://schemas.microsoft.com/office/powerpoint/2010/main" val="2102858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Do not include domain logic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3A81E-E4B8-4201-98E7-BD4F90DC9FB2}"/>
              </a:ext>
            </a:extLst>
          </p:cNvPr>
          <p:cNvSpPr txBox="1"/>
          <p:nvPr/>
        </p:nvSpPr>
        <p:spPr>
          <a:xfrm>
            <a:off x="7460360" y="5031180"/>
            <a:ext cx="389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an In-Active issue?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21B06-1F38-4FC5-97D1-BDC008905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6583878" cy="407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72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Do not include domain logic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A1AF23-83C7-4B33-A3A0-ADFC4E09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85" y="1656906"/>
            <a:ext cx="7193476" cy="5048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635787-1E5D-4323-839C-BC7F7CCD3CF1}"/>
              </a:ext>
            </a:extLst>
          </p:cNvPr>
          <p:cNvSpPr txBox="1"/>
          <p:nvPr/>
        </p:nvSpPr>
        <p:spPr>
          <a:xfrm>
            <a:off x="8031676" y="1571503"/>
            <a:ext cx="389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Implicit definition of a domain rule!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re-use this expression? Copy/paste?</a:t>
            </a:r>
          </a:p>
        </p:txBody>
      </p:sp>
    </p:spTree>
    <p:extLst>
      <p:ext uri="{BB962C8B-B14F-4D97-AF65-F5344CB8AC3E}">
        <p14:creationId xmlns:p14="http://schemas.microsoft.com/office/powerpoint/2010/main" val="90753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1AE3-9FF7-4FE9-8E69-E007BF9B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B646-1F40-4940-8112-85079E18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Part-I: What is DDD? Why and where we should use it?</a:t>
            </a:r>
          </a:p>
          <a:p>
            <a:r>
              <a:rPr lang="en-US" dirty="0"/>
              <a:t>Part-II: DDD</a:t>
            </a:r>
          </a:p>
          <a:p>
            <a:pPr lvl="1"/>
            <a:r>
              <a:rPr lang="en-US" dirty="0"/>
              <a:t>Architecture &amp; Layers</a:t>
            </a:r>
          </a:p>
          <a:p>
            <a:pPr lvl="1"/>
            <a:r>
              <a:rPr lang="en-US" dirty="0"/>
              <a:t>Execution Flow</a:t>
            </a:r>
          </a:p>
          <a:p>
            <a:pPr lvl="1"/>
            <a:r>
              <a:rPr lang="en-US" dirty="0"/>
              <a:t>Building Blocks</a:t>
            </a:r>
          </a:p>
          <a:p>
            <a:pPr lvl="1"/>
            <a:r>
              <a:rPr lang="en-US" dirty="0"/>
              <a:t>Common Rules</a:t>
            </a:r>
          </a:p>
          <a:p>
            <a:r>
              <a:rPr lang="en-US" dirty="0"/>
              <a:t>Part-III: Implementation</a:t>
            </a:r>
          </a:p>
          <a:p>
            <a:pPr lvl="1"/>
            <a:r>
              <a:rPr lang="en-US" dirty="0"/>
              <a:t>Layering a Visual Studio Solution</a:t>
            </a:r>
          </a:p>
          <a:p>
            <a:pPr lvl="1"/>
            <a:r>
              <a:rPr lang="en-US" dirty="0"/>
              <a:t>Building Blocks: Key rules &amp; samples</a:t>
            </a:r>
          </a:p>
        </p:txBody>
      </p:sp>
    </p:spTree>
    <p:extLst>
      <p:ext uri="{BB962C8B-B14F-4D97-AF65-F5344CB8AC3E}">
        <p14:creationId xmlns:p14="http://schemas.microsoft.com/office/powerpoint/2010/main" val="2789523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Do not include domain logic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35787-1E5D-4323-839C-BC7F7CCD3CF1}"/>
              </a:ext>
            </a:extLst>
          </p:cNvPr>
          <p:cNvSpPr txBox="1"/>
          <p:nvPr/>
        </p:nvSpPr>
        <p:spPr>
          <a:xfrm>
            <a:off x="8031676" y="1571503"/>
            <a:ext cx="3893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Implicit definition of a domain rule!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re-use this expression? Copy/paste?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Solution: The Specification Pattern!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64024-8FF5-4BD0-8B85-25CFB0BF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20" y="1634836"/>
            <a:ext cx="5944337" cy="50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12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7F89-5A86-44F9-AC3C-A60EB709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3822-2CD9-480D-9F87-FECECEDB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named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reusable </a:t>
            </a:r>
            <a:r>
              <a:rPr lang="en-US" dirty="0"/>
              <a:t>&amp; </a:t>
            </a:r>
            <a:r>
              <a:rPr lang="en-US" b="1" dirty="0">
                <a:solidFill>
                  <a:srgbClr val="FF0000"/>
                </a:solidFill>
              </a:rPr>
              <a:t>combinable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to filter objects.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C85E9-7997-4976-BA41-35FE6116D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24" y="2442792"/>
            <a:ext cx="6642018" cy="214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7F89-5A86-44F9-AC3C-A60EB709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3822-2CD9-480D-9F87-FECECEDB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named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reusable </a:t>
            </a:r>
            <a:r>
              <a:rPr lang="en-US" dirty="0"/>
              <a:t>&amp; </a:t>
            </a:r>
            <a:r>
              <a:rPr lang="en-US" b="1" dirty="0">
                <a:solidFill>
                  <a:srgbClr val="FF0000"/>
                </a:solidFill>
              </a:rPr>
              <a:t>combinable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to filter objects.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E6FB4-FEA1-4DEF-9298-D30447388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62" y="2327358"/>
            <a:ext cx="10656125" cy="38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93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E74A-4EDA-4F58-9D20-DA47DE6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br>
              <a:rPr lang="en-US" dirty="0"/>
            </a:br>
            <a:r>
              <a:rPr lang="en-US" sz="3600" dirty="0"/>
              <a:t>Define a specification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C81BE2-318B-4B17-8F44-D0B05CADE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0207"/>
            <a:ext cx="78371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7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E74A-4EDA-4F58-9D20-DA47DE6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br>
              <a:rPr lang="en-US" dirty="0"/>
            </a:br>
            <a:r>
              <a:rPr lang="en-US" sz="3600" dirty="0"/>
              <a:t>Use the specification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E0AC01-C084-42C9-9001-DD9BB9A5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257800" cy="969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6A22A-483B-4831-A628-B510B746F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94896"/>
            <a:ext cx="7727868" cy="2572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FD1C11-869D-4780-9CFC-D3AE1539E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21727"/>
            <a:ext cx="5642882" cy="10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18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E74A-4EDA-4F58-9D20-DA47DE6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br>
              <a:rPr lang="en-US" dirty="0"/>
            </a:br>
            <a:r>
              <a:rPr lang="en-US" sz="3600" dirty="0"/>
              <a:t>Use the specification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3C0D9-5BC9-4043-A357-B1CA1A9F2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76" y="1832758"/>
            <a:ext cx="4659138" cy="3982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988AFE-84D3-4FE8-A964-05B07B9F3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165" y="1648831"/>
            <a:ext cx="6264459" cy="420484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5E0A82D-CFB7-4801-BC0A-7BBD01CDE9F3}"/>
              </a:ext>
            </a:extLst>
          </p:cNvPr>
          <p:cNvSpPr/>
          <p:nvPr/>
        </p:nvSpPr>
        <p:spPr>
          <a:xfrm>
            <a:off x="4526504" y="4627419"/>
            <a:ext cx="999481" cy="3443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54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9203-A237-4817-9C8C-856833CB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br>
              <a:rPr lang="en-US" dirty="0"/>
            </a:br>
            <a:r>
              <a:rPr lang="en-US" sz="3600" dirty="0"/>
              <a:t>Combining Specifications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A24F7-F0FF-4E0E-97AC-BB8766EBB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40927" cy="2808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4C95D5-C36D-4E74-92F3-B6E562CE7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17349"/>
            <a:ext cx="6227467" cy="18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33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Querying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51A68-EA70-4F50-9A9F-4D510AE7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9905"/>
            <a:ext cx="4233925" cy="30229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4F21F5-B569-4D96-BBEE-735F40DDD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311" y="2167244"/>
            <a:ext cx="4931167" cy="172845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10BC940-1850-4062-951A-6FA5B17106C4}"/>
              </a:ext>
            </a:extLst>
          </p:cNvPr>
          <p:cNvSpPr/>
          <p:nvPr/>
        </p:nvSpPr>
        <p:spPr>
          <a:xfrm>
            <a:off x="5288478" y="2825683"/>
            <a:ext cx="1041070" cy="4115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0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459E-6CBC-44E2-99B0-6203402B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Querying / Read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37E21-1A01-4199-BD9E-3FF6FD742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model: A special entity-like class to read data from the database.</a:t>
            </a:r>
          </a:p>
          <a:p>
            <a:r>
              <a:rPr lang="en-US" dirty="0"/>
              <a:t>Minimize read models, do not use for single-entity operations</a:t>
            </a:r>
          </a:p>
          <a:p>
            <a:r>
              <a:rPr lang="en-US" dirty="0"/>
              <a:t>Define &amp; use read models only in performance critical parts</a:t>
            </a:r>
          </a:p>
          <a:p>
            <a:pPr lvl="1"/>
            <a:r>
              <a:rPr lang="en-US" dirty="0"/>
              <a:t>TODO: Example</a:t>
            </a:r>
          </a:p>
          <a:p>
            <a:r>
              <a:rPr lang="en-US" dirty="0"/>
              <a:t>Do not reuse aggregate roots or entities inside read models</a:t>
            </a:r>
          </a:p>
          <a:p>
            <a:pPr lvl="1"/>
            <a:r>
              <a:rPr lang="en-US" dirty="0"/>
              <a:t>TODO: Example (</a:t>
            </a:r>
            <a:r>
              <a:rPr lang="en-US" dirty="0" err="1"/>
              <a:t>UserWithRole</a:t>
            </a:r>
            <a:r>
              <a:rPr lang="en-US" dirty="0"/>
              <a:t>, </a:t>
            </a:r>
            <a:r>
              <a:rPr lang="en-US" dirty="0" err="1"/>
              <a:t>SimpleUser</a:t>
            </a:r>
            <a:r>
              <a:rPr lang="en-US" dirty="0"/>
              <a:t>, </a:t>
            </a:r>
            <a:r>
              <a:rPr lang="en-US" dirty="0" err="1"/>
              <a:t>DetailedUser</a:t>
            </a:r>
            <a:r>
              <a:rPr lang="en-US" dirty="0"/>
              <a:t>… etc.)</a:t>
            </a:r>
          </a:p>
        </p:txBody>
      </p:sp>
    </p:spTree>
    <p:extLst>
      <p:ext uri="{BB962C8B-B14F-4D97-AF65-F5344CB8AC3E}">
        <p14:creationId xmlns:p14="http://schemas.microsoft.com/office/powerpoint/2010/main" val="171990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FAB9-487D-494A-B454-B40FBBEF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Querying / Read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AD6C-7AEA-4B69-925F-9A8C3132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</a:t>
            </a:r>
          </a:p>
        </p:txBody>
      </p:sp>
    </p:spTree>
    <p:extLst>
      <p:ext uri="{BB962C8B-B14F-4D97-AF65-F5344CB8AC3E}">
        <p14:creationId xmlns:p14="http://schemas.microsoft.com/office/powerpoint/2010/main" val="221144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Part-I: What is DDD?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and where we should use it?</a:t>
            </a:r>
          </a:p>
        </p:txBody>
      </p:sp>
    </p:spTree>
    <p:extLst>
      <p:ext uri="{BB962C8B-B14F-4D97-AF65-F5344CB8AC3E}">
        <p14:creationId xmlns:p14="http://schemas.microsoft.com/office/powerpoint/2010/main" val="4104258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06CE-839F-4199-B466-22AF20DC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Services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C836-7ABE-4497-B60B-67B7615CB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domain logic;</a:t>
            </a:r>
          </a:p>
          <a:p>
            <a:pPr lvl="1"/>
            <a:r>
              <a:rPr lang="en-US" dirty="0"/>
              <a:t>Depends on </a:t>
            </a:r>
            <a:r>
              <a:rPr lang="en-US" b="1" dirty="0"/>
              <a:t>services/repositories</a:t>
            </a:r>
          </a:p>
          <a:p>
            <a:pPr lvl="1"/>
            <a:r>
              <a:rPr lang="en-US" dirty="0"/>
              <a:t>Needs to work with </a:t>
            </a:r>
            <a:r>
              <a:rPr lang="en-US" b="1" dirty="0"/>
              <a:t>multiple entities</a:t>
            </a:r>
            <a:r>
              <a:rPr lang="en-US" dirty="0"/>
              <a:t> / entity types</a:t>
            </a:r>
          </a:p>
          <a:p>
            <a:r>
              <a:rPr lang="en-US" dirty="0"/>
              <a:t>Create for </a:t>
            </a:r>
            <a:r>
              <a:rPr lang="en-US" b="1" dirty="0"/>
              <a:t>aggregate roots</a:t>
            </a:r>
            <a:r>
              <a:rPr lang="en-US" dirty="0"/>
              <a:t>, not for entities</a:t>
            </a:r>
          </a:p>
          <a:p>
            <a:r>
              <a:rPr lang="en-US" dirty="0"/>
              <a:t>Work with </a:t>
            </a:r>
            <a:r>
              <a:rPr lang="en-US" b="1" dirty="0"/>
              <a:t>domain objects</a:t>
            </a:r>
            <a:r>
              <a:rPr lang="en-US" dirty="0"/>
              <a:t>, not DTOs</a:t>
            </a:r>
          </a:p>
        </p:txBody>
      </p:sp>
    </p:spTree>
    <p:extLst>
      <p:ext uri="{BB962C8B-B14F-4D97-AF65-F5344CB8AC3E}">
        <p14:creationId xmlns:p14="http://schemas.microsoft.com/office/powerpoint/2010/main" val="2340709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6061-C025-4862-BB7A-13EE6260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Services</a:t>
            </a:r>
            <a:br>
              <a:rPr lang="en-US" dirty="0"/>
            </a:br>
            <a:r>
              <a:rPr lang="en-US" sz="3600" dirty="0"/>
              <a:t>Example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E0215-8F7B-4D4B-87D0-903BC11A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2" y="1637448"/>
            <a:ext cx="6068748" cy="5127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2BBA2-7CC5-49FC-AFB8-6E663B11A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477" y="2529171"/>
            <a:ext cx="5158411" cy="237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29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611F-109C-47D3-B70A-8E71B107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Services</a:t>
            </a:r>
            <a:br>
              <a:rPr lang="en-US" dirty="0"/>
            </a:br>
            <a:r>
              <a:rPr lang="en-US" sz="3600" dirty="0"/>
              <a:t>More…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2A71-B250-4E7B-97F2-FCB252B67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148542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AFCC-9F14-4DE2-B25D-DBEC3475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AC2E-582F-490A-8D51-741AA1B2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b="1" dirty="0"/>
              <a:t>use cases</a:t>
            </a:r>
            <a:r>
              <a:rPr lang="en-US" dirty="0"/>
              <a:t> of the application (application logic), not domain logic!</a:t>
            </a:r>
          </a:p>
          <a:p>
            <a:r>
              <a:rPr lang="en-US" dirty="0"/>
              <a:t>Get &amp; return </a:t>
            </a:r>
            <a:r>
              <a:rPr lang="en-US" b="1" dirty="0"/>
              <a:t>Data Transfer Objects</a:t>
            </a:r>
            <a:r>
              <a:rPr lang="en-US" dirty="0"/>
              <a:t>, not entities!</a:t>
            </a:r>
          </a:p>
          <a:p>
            <a:r>
              <a:rPr lang="en-US" dirty="0"/>
              <a:t>Use entities, repositories and other domain objects inside</a:t>
            </a:r>
          </a:p>
        </p:txBody>
      </p:sp>
    </p:spTree>
    <p:extLst>
      <p:ext uri="{BB962C8B-B14F-4D97-AF65-F5344CB8AC3E}">
        <p14:creationId xmlns:p14="http://schemas.microsoft.com/office/powerpoint/2010/main" val="22225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D68B-F781-4DFF-B881-6A2CC55B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TODO..!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2B61-35C8-435F-AC82-96ED0199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2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Part-III: DDD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DDD Architecture &amp;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55362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D68B-F781-4DFF-B881-6A2CC55B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TODO..!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2B61-35C8-435F-AC82-96ED0199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9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Part-III: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Domain Driven Design (DDD)</a:t>
            </a:r>
          </a:p>
        </p:txBody>
      </p:sp>
    </p:spTree>
    <p:extLst>
      <p:ext uri="{BB962C8B-B14F-4D97-AF65-F5344CB8AC3E}">
        <p14:creationId xmlns:p14="http://schemas.microsoft.com/office/powerpoint/2010/main" val="190582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D505-C8F9-4775-94A9-F492F8BA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9895-6FF8-4EDC-B65C-A27B01E4A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maintain self integrity &amp; validity</a:t>
            </a:r>
          </a:p>
          <a:p>
            <a:r>
              <a:rPr lang="en-US" dirty="0"/>
              <a:t>Implements domain rules</a:t>
            </a:r>
          </a:p>
          <a:p>
            <a:r>
              <a:rPr lang="en-US" dirty="0"/>
              <a:t>Saved &amp; retrieved as a single unit (with sub-collections)</a:t>
            </a:r>
          </a:p>
        </p:txBody>
      </p:sp>
    </p:spTree>
    <p:extLst>
      <p:ext uri="{BB962C8B-B14F-4D97-AF65-F5344CB8AC3E}">
        <p14:creationId xmlns:p14="http://schemas.microsoft.com/office/powerpoint/2010/main" val="87494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CA4-5202-43A4-8E1E-B96502D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</a:t>
            </a:r>
            <a:br>
              <a:rPr lang="en-US" dirty="0"/>
            </a:br>
            <a:r>
              <a:rPr lang="en-US" sz="3600" dirty="0"/>
              <a:t>Rule: Reference other aggregates by Id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818B3E-181D-4203-B032-C3465E6E0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9792"/>
            <a:ext cx="5312630" cy="43513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5D6DCD-CF5F-4CFB-A024-8AEC370A3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66" y="5423065"/>
            <a:ext cx="372404" cy="4224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C99782-FBD4-4B6D-A1BC-56319A4FF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22025"/>
            <a:ext cx="479560" cy="413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96E891-52D1-403B-8AD4-1141F7A23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35" y="4960337"/>
            <a:ext cx="479560" cy="41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3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542</Words>
  <Application>Microsoft Office PowerPoint</Application>
  <PresentationFormat>Widescreen</PresentationFormat>
  <Paragraphs>104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Implementing Domain Driven Design (DDD)</vt:lpstr>
      <vt:lpstr>Overview</vt:lpstr>
      <vt:lpstr>Part-I: What is DDD?</vt:lpstr>
      <vt:lpstr>TODO..!</vt:lpstr>
      <vt:lpstr>Part-III: DDD</vt:lpstr>
      <vt:lpstr>TODO..!</vt:lpstr>
      <vt:lpstr>Part-III: Implementation</vt:lpstr>
      <vt:lpstr>Aggregate Roots Principles</vt:lpstr>
      <vt:lpstr>Aggregate Roots Rule: Reference other aggregates by Id</vt:lpstr>
      <vt:lpstr>Aggregate Roots Tip: Keep it small</vt:lpstr>
      <vt:lpstr>Aggregate Roots / Entities Primary Keys</vt:lpstr>
      <vt:lpstr>Aggregate Roots / Entities Constructor</vt:lpstr>
      <vt:lpstr>Aggregate Roots / Entities Property Accessors / Methods</vt:lpstr>
      <vt:lpstr>Aggregate Roots / Entities Business Logic &amp; Exceptions</vt:lpstr>
      <vt:lpstr>Aggregate Roots / Entities Business Logic</vt:lpstr>
      <vt:lpstr>Aggregate Roots / Entities Business Logic</vt:lpstr>
      <vt:lpstr>Repositories Principles</vt:lpstr>
      <vt:lpstr>Repositories Do not include domain logic</vt:lpstr>
      <vt:lpstr>Repositories Do not include domain logic</vt:lpstr>
      <vt:lpstr>Repositories Do not include domain logic</vt:lpstr>
      <vt:lpstr>Specifications</vt:lpstr>
      <vt:lpstr>Specifications</vt:lpstr>
      <vt:lpstr>Specifications Define a specification</vt:lpstr>
      <vt:lpstr>Specifications Use the specification</vt:lpstr>
      <vt:lpstr>Specifications Use the specification</vt:lpstr>
      <vt:lpstr>Specifications Combining Specifications</vt:lpstr>
      <vt:lpstr>Repositories Querying</vt:lpstr>
      <vt:lpstr>Repositories Querying / Read Models</vt:lpstr>
      <vt:lpstr>Repositories Querying / Read Models</vt:lpstr>
      <vt:lpstr>Domain Services Principles</vt:lpstr>
      <vt:lpstr>Domain Services Example</vt:lpstr>
      <vt:lpstr>Domain Services More…</vt:lpstr>
      <vt:lpstr>Application Services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Domain Driven Design</dc:title>
  <dc:creator>Halil Kalkan</dc:creator>
  <cp:lastModifiedBy>Halil Kalkan</cp:lastModifiedBy>
  <cp:revision>59</cp:revision>
  <dcterms:created xsi:type="dcterms:W3CDTF">2019-07-06T13:27:31Z</dcterms:created>
  <dcterms:modified xsi:type="dcterms:W3CDTF">2019-07-07T09:56:57Z</dcterms:modified>
</cp:coreProperties>
</file>