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61" r:id="rId2"/>
    <p:sldId id="273" r:id="rId3"/>
    <p:sldId id="257" r:id="rId4"/>
    <p:sldId id="262" r:id="rId5"/>
    <p:sldId id="271" r:id="rId6"/>
    <p:sldId id="272" r:id="rId7"/>
    <p:sldId id="274" r:id="rId8"/>
    <p:sldId id="265" r:id="rId9"/>
    <p:sldId id="275" r:id="rId10"/>
    <p:sldId id="281" r:id="rId11"/>
    <p:sldId id="282" r:id="rId12"/>
    <p:sldId id="280" r:id="rId13"/>
    <p:sldId id="277" r:id="rId14"/>
    <p:sldId id="278" r:id="rId15"/>
    <p:sldId id="279" r:id="rId16"/>
    <p:sldId id="287" r:id="rId17"/>
    <p:sldId id="283" r:id="rId18"/>
    <p:sldId id="284" r:id="rId19"/>
    <p:sldId id="290" r:id="rId20"/>
    <p:sldId id="292" r:id="rId21"/>
    <p:sldId id="291" r:id="rId22"/>
    <p:sldId id="293" r:id="rId23"/>
    <p:sldId id="285" r:id="rId24"/>
    <p:sldId id="286" r:id="rId25"/>
    <p:sldId id="294" r:id="rId26"/>
    <p:sldId id="289" r:id="rId27"/>
    <p:sldId id="288" r:id="rId28"/>
    <p:sldId id="298" r:id="rId29"/>
    <p:sldId id="295" r:id="rId30"/>
    <p:sldId id="305" r:id="rId31"/>
    <p:sldId id="297" r:id="rId32"/>
    <p:sldId id="332" r:id="rId33"/>
    <p:sldId id="306" r:id="rId34"/>
    <p:sldId id="299" r:id="rId35"/>
    <p:sldId id="300" r:id="rId36"/>
    <p:sldId id="301" r:id="rId37"/>
    <p:sldId id="307" r:id="rId38"/>
    <p:sldId id="308" r:id="rId39"/>
    <p:sldId id="309" r:id="rId40"/>
    <p:sldId id="302" r:id="rId41"/>
    <p:sldId id="303" r:id="rId42"/>
    <p:sldId id="313" r:id="rId43"/>
    <p:sldId id="304" r:id="rId44"/>
    <p:sldId id="314" r:id="rId45"/>
    <p:sldId id="312" r:id="rId46"/>
    <p:sldId id="310" r:id="rId47"/>
    <p:sldId id="315" r:id="rId48"/>
    <p:sldId id="311" r:id="rId49"/>
    <p:sldId id="316" r:id="rId50"/>
    <p:sldId id="321" r:id="rId51"/>
    <p:sldId id="322" r:id="rId52"/>
    <p:sldId id="317" r:id="rId53"/>
    <p:sldId id="318" r:id="rId54"/>
    <p:sldId id="324" r:id="rId55"/>
    <p:sldId id="323" r:id="rId56"/>
    <p:sldId id="325" r:id="rId57"/>
    <p:sldId id="319" r:id="rId58"/>
    <p:sldId id="326" r:id="rId59"/>
    <p:sldId id="327" r:id="rId60"/>
    <p:sldId id="333" r:id="rId61"/>
    <p:sldId id="330" r:id="rId62"/>
    <p:sldId id="320" r:id="rId63"/>
    <p:sldId id="328" r:id="rId64"/>
    <p:sldId id="329" r:id="rId65"/>
    <p:sldId id="331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4/6/2018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enancy-name.mydomain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Development, Challenges &amp; Solutions.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5786-C7D1-4D31-8A7B-3B590C63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  <a:br>
              <a:rPr lang="en-US" dirty="0"/>
            </a:br>
            <a:r>
              <a:rPr lang="en-US" sz="2400" dirty="0"/>
              <a:t>Concepts</a:t>
            </a:r>
            <a:endParaRPr lang="tr-T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4B76-BBC9-43CF-BDE7-379CCD6A3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Tenant</a:t>
            </a:r>
            <a:r>
              <a:rPr lang="en-US" sz="2400" dirty="0"/>
              <a:t>: An organization uses the application (and pay for it).</a:t>
            </a:r>
          </a:p>
          <a:p>
            <a:r>
              <a:rPr lang="en-US" sz="2400" b="1" dirty="0"/>
              <a:t>Host</a:t>
            </a:r>
            <a:r>
              <a:rPr lang="en-US" sz="2400" dirty="0"/>
              <a:t>: The organization manages all the tenants.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19941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5F77-F831-472E-9B62-EF410E10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  <a:br>
              <a:rPr lang="en-US" dirty="0"/>
            </a:br>
            <a:r>
              <a:rPr lang="en-US" sz="2400" dirty="0"/>
              <a:t>Concepts</a:t>
            </a:r>
            <a:endParaRPr lang="tr-T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DFC6-5432-45D2-BB7C-530234D9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Edition/Package</a:t>
            </a:r>
            <a:r>
              <a:rPr lang="en-US" dirty="0"/>
              <a:t>: A set of application features.</a:t>
            </a:r>
          </a:p>
          <a:p>
            <a:r>
              <a:rPr lang="en-US" b="1" dirty="0"/>
              <a:t>Subscription</a:t>
            </a:r>
            <a:r>
              <a:rPr lang="en-US" dirty="0"/>
              <a:t>: Assigning a package to a tenant for a period of time.</a:t>
            </a:r>
          </a:p>
          <a:p>
            <a:r>
              <a:rPr lang="en-US" b="1" dirty="0"/>
              <a:t>Payment</a:t>
            </a:r>
            <a:r>
              <a:rPr lang="en-US" dirty="0"/>
              <a:t>: A subscription has a price: Monthly, Yearly, User based and so on..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407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High-Level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2686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0546-6A05-4545-B900-60A4D0E8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dirty="0"/>
              <a:t>Deployment / Database Options</a:t>
            </a:r>
            <a:endParaRPr lang="tr-TR" dirty="0"/>
          </a:p>
        </p:txBody>
      </p:sp>
      <p:pic>
        <p:nvPicPr>
          <p:cNvPr id="5126" name="Picture 6" descr="Related image">
            <a:extLst>
              <a:ext uri="{FF2B5EF4-FFF2-40B4-BE49-F238E27FC236}">
                <a16:creationId xmlns:a16="http://schemas.microsoft.com/office/drawing/2014/main" id="{BA4AF360-4B35-4142-A7EF-191F03F021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71870"/>
            <a:ext cx="774159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28B91-D06E-4172-BEAB-160115158E2A}"/>
              </a:ext>
            </a:extLst>
          </p:cNvPr>
          <p:cNvSpPr txBox="1"/>
          <p:nvPr/>
        </p:nvSpPr>
        <p:spPr>
          <a:xfrm>
            <a:off x="9405258" y="3317032"/>
            <a:ext cx="2118049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Hybrid</a:t>
            </a:r>
            <a:endParaRPr lang="tr-TR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5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11E7-9AE2-4B47-A249-34E1DDFD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Multi-Tenant Application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2225-AA1B-4A95-9616-A52E2195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exactly like on-premise: </a:t>
            </a:r>
            <a:r>
              <a:rPr lang="en-US" b="1" dirty="0"/>
              <a:t>Separated users, permissions, data…</a:t>
            </a:r>
          </a:p>
          <a:p>
            <a:r>
              <a:rPr lang="en-US" dirty="0"/>
              <a:t>Should be able to work as </a:t>
            </a:r>
            <a:r>
              <a:rPr lang="en-US" b="1" dirty="0"/>
              <a:t>on-premise </a:t>
            </a:r>
            <a:r>
              <a:rPr lang="en-US" dirty="0"/>
              <a:t>too.</a:t>
            </a:r>
          </a:p>
          <a:p>
            <a:r>
              <a:rPr lang="en-US" dirty="0"/>
              <a:t>Should be developed </a:t>
            </a:r>
            <a:r>
              <a:rPr lang="en-US" b="1" dirty="0"/>
              <a:t>independent from multi-tenancy</a:t>
            </a:r>
            <a:r>
              <a:rPr lang="en-US" dirty="0"/>
              <a:t>. Multi-tenancy should be implemented in the infrastructure/framework.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855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D7F7-623E-4902-A7F8-49F3F1A3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Application Design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6319-1D66-491D-9AC0-DD108FB7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should be </a:t>
            </a:r>
            <a:r>
              <a:rPr lang="en-US" b="1" dirty="0"/>
              <a:t>stateless</a:t>
            </a:r>
            <a:r>
              <a:rPr lang="en-US" dirty="0"/>
              <a:t>!</a:t>
            </a:r>
          </a:p>
          <a:p>
            <a:r>
              <a:rPr lang="en-US" dirty="0"/>
              <a:t>Main state origins:</a:t>
            </a:r>
          </a:p>
          <a:p>
            <a:pPr lvl="1"/>
            <a:r>
              <a:rPr lang="en-US" b="1" dirty="0"/>
              <a:t>Http Request</a:t>
            </a:r>
            <a:r>
              <a:rPr lang="en-US" dirty="0"/>
              <a:t>: Cookie, header, </a:t>
            </a:r>
            <a:r>
              <a:rPr lang="en-US" dirty="0" err="1"/>
              <a:t>querystring</a:t>
            </a:r>
            <a:r>
              <a:rPr lang="en-US" dirty="0"/>
              <a:t>, payload…</a:t>
            </a:r>
          </a:p>
          <a:p>
            <a:pPr lvl="2"/>
            <a:r>
              <a:rPr lang="en-US" dirty="0"/>
              <a:t>Authentication Ticket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: Relational, non-relational, file system…</a:t>
            </a:r>
          </a:p>
          <a:p>
            <a:pPr lvl="1"/>
            <a:r>
              <a:rPr lang="en-US" b="1" dirty="0"/>
              <a:t>Cache</a:t>
            </a:r>
            <a:r>
              <a:rPr lang="en-US" dirty="0"/>
              <a:t>: Distributed caches like </a:t>
            </a:r>
            <a:r>
              <a:rPr lang="en-US" dirty="0" err="1"/>
              <a:t>Redis</a:t>
            </a:r>
            <a:r>
              <a:rPr lang="en-US" dirty="0"/>
              <a:t>, Memcached.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791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Determine the Current Tenant</a:t>
            </a:r>
          </a:p>
        </p:txBody>
      </p:sp>
    </p:spTree>
    <p:extLst>
      <p:ext uri="{BB962C8B-B14F-4D97-AF65-F5344CB8AC3E}">
        <p14:creationId xmlns:p14="http://schemas.microsoft.com/office/powerpoint/2010/main" val="229416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7938-795A-4577-81F2-F26F5443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Current Tenant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4890-EEB2-438E-8478-B80E052E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  <a:p>
            <a:pPr lvl="1"/>
            <a:r>
              <a:rPr lang="en-US" dirty="0"/>
              <a:t>Current </a:t>
            </a:r>
            <a:r>
              <a:rPr lang="en-US" b="1" dirty="0"/>
              <a:t>Claims</a:t>
            </a:r>
            <a:r>
              <a:rPr lang="en-US" dirty="0"/>
              <a:t> (if user has been authenticated)</a:t>
            </a:r>
          </a:p>
          <a:p>
            <a:pPr lvl="1"/>
            <a:r>
              <a:rPr lang="en-US" b="1" dirty="0"/>
              <a:t>Subdomain</a:t>
            </a:r>
            <a:r>
              <a:rPr lang="en-US" dirty="0"/>
              <a:t> (or domain): </a:t>
            </a:r>
            <a:r>
              <a:rPr lang="en-US" dirty="0">
                <a:hlinkClick r:id="rId2"/>
              </a:rPr>
              <a:t>https://</a:t>
            </a:r>
            <a:r>
              <a:rPr lang="en-US" b="1" i="1" dirty="0">
                <a:hlinkClick r:id="rId2"/>
              </a:rPr>
              <a:t>tenancy-name</a:t>
            </a:r>
            <a:r>
              <a:rPr lang="en-US" dirty="0">
                <a:hlinkClick r:id="rId2"/>
              </a:rPr>
              <a:t>.mydomain.com</a:t>
            </a:r>
            <a:endParaRPr lang="en-US" dirty="0"/>
          </a:p>
          <a:p>
            <a:pPr lvl="1"/>
            <a:r>
              <a:rPr lang="en-US" dirty="0"/>
              <a:t>Http </a:t>
            </a:r>
            <a:r>
              <a:rPr lang="en-US" b="1" dirty="0"/>
              <a:t>Header</a:t>
            </a:r>
            <a:r>
              <a:rPr lang="en-US" dirty="0"/>
              <a:t>: _tenant = “acme”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(for API clients &amp; SPAs)</a:t>
            </a:r>
          </a:p>
          <a:p>
            <a:pPr lvl="1"/>
            <a:r>
              <a:rPr lang="en-US" dirty="0"/>
              <a:t>Http </a:t>
            </a:r>
            <a:r>
              <a:rPr lang="en-US" b="1" dirty="0"/>
              <a:t>Cookie</a:t>
            </a:r>
            <a:r>
              <a:rPr lang="en-US" dirty="0"/>
              <a:t>: _tenant = “acme”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(for MVC applications)</a:t>
            </a:r>
          </a:p>
          <a:p>
            <a:r>
              <a:rPr lang="en-US" dirty="0"/>
              <a:t>ASP.NET Core</a:t>
            </a:r>
          </a:p>
          <a:p>
            <a:pPr lvl="1"/>
            <a:r>
              <a:rPr lang="en-US" dirty="0"/>
              <a:t>On-demand</a:t>
            </a:r>
          </a:p>
          <a:p>
            <a:pPr lvl="1"/>
            <a:r>
              <a:rPr lang="en-US" b="1" dirty="0"/>
              <a:t>Middleware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(after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app.UseAuthentication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())</a:t>
            </a:r>
            <a:endParaRPr lang="tr-T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3867-8BFF-431A-B5E3-AC33496B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Ambient Context Pattern (without it)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DA037A-3C1E-42F5-A40F-CF9EEEE62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075044"/>
            <a:ext cx="7107820" cy="56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9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60BF-5077-4665-BF8F-AF631720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Ambient Context Pattern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2D99C7-A33E-4AF6-A1C4-8EFF62529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841" y="1075045"/>
            <a:ext cx="5560670" cy="559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3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&amp; My Company &amp; My Projects</a:t>
            </a:r>
          </a:p>
        </p:txBody>
      </p:sp>
    </p:spTree>
    <p:extLst>
      <p:ext uri="{BB962C8B-B14F-4D97-AF65-F5344CB8AC3E}">
        <p14:creationId xmlns:p14="http://schemas.microsoft.com/office/powerpoint/2010/main" val="50910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0365-7AFA-449E-B730-0E7BB0EE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Context Examples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8EF1-643C-461C-8C38-EEF7748D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HttpContext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IHttpContextAccessor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dirty="0" err="1"/>
              <a:t>CultureInfo</a:t>
            </a:r>
            <a:r>
              <a:rPr lang="en-US" dirty="0"/>
              <a:t>.</a:t>
            </a:r>
            <a:r>
              <a:rPr lang="tr-TR" dirty="0" err="1"/>
              <a:t>CurrentUICulture</a:t>
            </a:r>
            <a:r>
              <a:rPr lang="en-US" dirty="0"/>
              <a:t> / </a:t>
            </a:r>
            <a:r>
              <a:rPr lang="tr-TR" dirty="0" err="1"/>
              <a:t>Thread.CurrentThread.CurrentUICulture</a:t>
            </a:r>
            <a:endParaRPr lang="en-US" dirty="0"/>
          </a:p>
          <a:p>
            <a:r>
              <a:rPr lang="tr-TR" dirty="0" err="1"/>
              <a:t>Thread.CurrentPrincipal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92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8DE9-42AF-4B4F-B72A-C0D3BEFE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using </a:t>
            </a:r>
            <a:r>
              <a:rPr lang="en-US" dirty="0" err="1"/>
              <a:t>AsyncLocal</a:t>
            </a:r>
            <a:r>
              <a:rPr lang="en-US" dirty="0"/>
              <a:t>&lt;T&gt;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D898F-F7B8-4C94-A933-22B21D013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311" y="1922106"/>
            <a:ext cx="10601061" cy="37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2EDD-2613-4597-B17F-2720C59D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&lt;T&gt; Alternatives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D16A0-1FEF-41A2-A666-4997071C3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static … Multi-threading problem!</a:t>
            </a:r>
            <a:endParaRPr lang="tr-TR" dirty="0"/>
          </a:p>
          <a:p>
            <a:r>
              <a:rPr lang="en-US" dirty="0" err="1"/>
              <a:t>HttpContext</a:t>
            </a:r>
            <a:r>
              <a:rPr lang="en-US" dirty="0"/>
              <a:t>: Web-depended!</a:t>
            </a:r>
          </a:p>
          <a:p>
            <a:r>
              <a:rPr lang="en-US" dirty="0" err="1"/>
              <a:t>ThreadStatic</a:t>
            </a:r>
            <a:r>
              <a:rPr lang="en-US" dirty="0"/>
              <a:t> / </a:t>
            </a:r>
            <a:r>
              <a:rPr lang="en-US" dirty="0" err="1"/>
              <a:t>ThreadLocal</a:t>
            </a:r>
            <a:r>
              <a:rPr lang="en-US" dirty="0"/>
              <a:t>&lt;T&gt;: Not </a:t>
            </a:r>
            <a:r>
              <a:rPr lang="en-US" dirty="0" err="1"/>
              <a:t>async</a:t>
            </a:r>
            <a:r>
              <a:rPr lang="en-US" dirty="0"/>
              <a:t>/await friendly!</a:t>
            </a:r>
          </a:p>
        </p:txBody>
      </p:sp>
    </p:spTree>
    <p:extLst>
      <p:ext uri="{BB962C8B-B14F-4D97-AF65-F5344CB8AC3E}">
        <p14:creationId xmlns:p14="http://schemas.microsoft.com/office/powerpoint/2010/main" val="228739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6CA7-6B54-420B-B41A-56BA3B27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ASP.NET Core Multi-Tenancy Middleware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82CE77-5BE4-4BBD-A1A7-0A34107C3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480" y="1065714"/>
            <a:ext cx="7231039" cy="55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A260-73D8-4CD3-9BC5-B38689D3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ASP.NET Core Multi-Tenancy Middleware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6EBB88-636E-4FC5-91F1-F08BEE216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468" y="1075045"/>
            <a:ext cx="9137064" cy="48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9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3D3C-AAF6-4F1C-940A-AD638760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Change Current Tenant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F110C9-A796-41AE-A722-6029F176C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117033"/>
            <a:ext cx="8371114" cy="54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2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DD94-16DC-4501-926E-9657E8BF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Change Current Tenant (Nested)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3805F6-0980-4A73-AB9E-9ACF76736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03" y="1573860"/>
            <a:ext cx="10851594" cy="38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BE6D-7FF6-4D12-A2FF-60DA33C7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Change Current Tenant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3B8597-BDF7-40FB-AC6A-15DE7E558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579" y="1396188"/>
            <a:ext cx="6522125" cy="2569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50193-A7C2-479B-94DA-70766855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704" y="1396188"/>
            <a:ext cx="4310716" cy="351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1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2674-C9A2-4FCE-8B7D-10A54D1AC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Multi-Tenancy Middleware Implementation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8B2149-EA8D-49C3-A033-3BFC8F526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716" y="1075045"/>
            <a:ext cx="5674567" cy="540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3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1489-7F8E-47CF-B6DC-18F6B5F1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UI Design to Select the Tenant</a:t>
            </a:r>
            <a:endParaRPr lang="tr-TR" dirty="0"/>
          </a:p>
        </p:txBody>
      </p:sp>
      <p:pic>
        <p:nvPicPr>
          <p:cNvPr id="6146" name="Picture 2" descr="login-screen.png">
            <a:extLst>
              <a:ext uri="{FF2B5EF4-FFF2-40B4-BE49-F238E27FC236}">
                <a16:creationId xmlns:a16="http://schemas.microsoft.com/office/drawing/2014/main" id="{9ECD844A-EF42-4DD0-9874-2FE7544838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46238"/>
            <a:ext cx="396644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417304-B1FF-41BE-96BF-055208FE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663" y="1075045"/>
            <a:ext cx="3409512" cy="50085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419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010" y="319295"/>
            <a:ext cx="9601200" cy="637050"/>
          </a:xfrm>
        </p:spPr>
        <p:txBody>
          <a:bodyPr/>
          <a:lstStyle/>
          <a:p>
            <a:r>
              <a:rPr lang="en-US" dirty="0"/>
              <a:t>Halil İbrahim Kalkan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061" y="1209414"/>
            <a:ext cx="9601200" cy="3809999"/>
          </a:xfrm>
        </p:spPr>
        <p:txBody>
          <a:bodyPr/>
          <a:lstStyle/>
          <a:p>
            <a:r>
              <a:rPr lang="en-US" sz="1600" dirty="0" err="1"/>
              <a:t>Github</a:t>
            </a:r>
            <a:r>
              <a:rPr lang="en-US" sz="1600" dirty="0"/>
              <a:t>: @hikalkan</a:t>
            </a:r>
          </a:p>
          <a:p>
            <a:r>
              <a:rPr lang="en-US" sz="1600" dirty="0"/>
              <a:t>Twitter: @</a:t>
            </a:r>
            <a:r>
              <a:rPr lang="en-US" sz="1600" dirty="0" err="1"/>
              <a:t>hibrahimkalkan</a:t>
            </a:r>
            <a:endParaRPr lang="en-US" sz="1600" dirty="0"/>
          </a:p>
          <a:p>
            <a:r>
              <a:rPr lang="en-US" sz="1600" dirty="0"/>
              <a:t>http://halilibrahimkalkan.com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05A87-42AF-4CC6-8AE1-E683106F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270" y="956345"/>
            <a:ext cx="8354720" cy="51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5848-0667-4F7B-998D-AC4FDB9E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64DF7-C484-45B1-B6AD-DBF9611DB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/ Data Isolation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347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C1C4-AE2E-412F-B140-2E867D32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Dynamically Select the Connection String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859432-5B99-4655-AC0D-3583AC3D5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727" y="3673797"/>
            <a:ext cx="7996688" cy="11423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451885-D64A-47B4-8409-7F28C2F67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801" y="2056718"/>
            <a:ext cx="8036614" cy="12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226F-AA1E-495E-BB80-B982958E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Dynamically Select the Connection String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665F73-F7B3-4332-B37D-90CBC6556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756" y="1075045"/>
            <a:ext cx="8920487" cy="48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342D-5EE9-4ED2-B070-C3AA3181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Dynamically Select the Connection String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83FDBC-3A6F-4278-ABBD-DE4837EEE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342" y="1276438"/>
            <a:ext cx="8985216" cy="3203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C90A7A-9590-4D31-845E-392DAFADD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42" y="4562387"/>
            <a:ext cx="6933233" cy="117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6C53-E88A-4383-B517-205E5708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Filtering: Manual Way</a:t>
            </a:r>
            <a:endParaRPr lang="tr-T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8B1D61-9ED4-4E60-A9E4-A24031B0D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849" y="2493572"/>
            <a:ext cx="9000301" cy="204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C879-0ECF-40EC-BF55-15FD7319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Automatic Data Filtering: Repository Pattern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208488-DA81-41AC-8821-8E4A0AFC8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075045"/>
            <a:ext cx="8995953" cy="55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8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C4AE-3FC4-4289-AA1F-D610EF4F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Data Filtering: Repository Pattern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B52A-4C1B-4918-A39C-305D9B88C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b="1" dirty="0"/>
              <a:t>Easy to implement</a:t>
            </a:r>
            <a:r>
              <a:rPr lang="en-US" dirty="0"/>
              <a:t> (especially using generic repository pattern - </a:t>
            </a:r>
            <a:r>
              <a:rPr lang="en-US" dirty="0" err="1"/>
              <a:t>IRepository</a:t>
            </a:r>
            <a:r>
              <a:rPr lang="en-US" dirty="0"/>
              <a:t>&lt;</a:t>
            </a:r>
            <a:r>
              <a:rPr lang="en-US" dirty="0" err="1"/>
              <a:t>TEntity</a:t>
            </a:r>
            <a:r>
              <a:rPr lang="en-US" dirty="0"/>
              <a:t>&gt;).</a:t>
            </a:r>
          </a:p>
          <a:p>
            <a:pPr lvl="1"/>
            <a:r>
              <a:rPr lang="en-US" b="1" dirty="0"/>
              <a:t>ORM Independent</a:t>
            </a:r>
            <a:r>
              <a:rPr lang="en-US" dirty="0"/>
              <a:t> (can be implemented for any ORM that supports </a:t>
            </a:r>
            <a:r>
              <a:rPr lang="en-US" dirty="0" err="1"/>
              <a:t>IQueryable</a:t>
            </a:r>
            <a:r>
              <a:rPr lang="en-US" dirty="0"/>
              <a:t>).</a:t>
            </a:r>
          </a:p>
          <a:p>
            <a:pPr lvl="1"/>
            <a:r>
              <a:rPr lang="en-US" b="1" dirty="0"/>
              <a:t>Central data-access</a:t>
            </a: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Limited – </a:t>
            </a:r>
            <a:r>
              <a:rPr lang="en-US" b="1" dirty="0"/>
              <a:t>Can be bypassed</a:t>
            </a:r>
            <a:r>
              <a:rPr lang="en-US" dirty="0"/>
              <a:t> by directly using </a:t>
            </a:r>
            <a:r>
              <a:rPr lang="en-US" dirty="0" err="1"/>
              <a:t>DbContext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Limited – Does not work for </a:t>
            </a:r>
            <a:r>
              <a:rPr lang="en-US" b="1" dirty="0"/>
              <a:t>navigation properties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Open to leak (Repository developer may forget it).</a:t>
            </a:r>
          </a:p>
        </p:txBody>
      </p:sp>
    </p:spTree>
    <p:extLst>
      <p:ext uri="{BB962C8B-B14F-4D97-AF65-F5344CB8AC3E}">
        <p14:creationId xmlns:p14="http://schemas.microsoft.com/office/powerpoint/2010/main" val="79675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FB69-F2A2-4417-A4C6-8FCF7DF3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Automatic Data Filtering: EF Core Global Filters</a:t>
            </a: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451A77-CB5C-4E28-A992-5FF6732F2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463" y="1194319"/>
            <a:ext cx="7217074" cy="532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5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18A5-5DDC-4827-A89D-5E4C0499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Automatic Data Filtering: EF Core Global Filters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9635-FDB7-4E20-AFC9-6615ACFD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b="1" dirty="0"/>
              <a:t>Natively </a:t>
            </a:r>
            <a:r>
              <a:rPr lang="en-US" dirty="0"/>
              <a:t>works with EF Core.</a:t>
            </a:r>
          </a:p>
          <a:p>
            <a:pPr lvl="1"/>
            <a:r>
              <a:rPr lang="en-US" dirty="0"/>
              <a:t>Supports </a:t>
            </a:r>
            <a:r>
              <a:rPr lang="en-US" b="1" dirty="0"/>
              <a:t>navigation properties</a:t>
            </a:r>
            <a:r>
              <a:rPr lang="en-US" dirty="0"/>
              <a:t> as well.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Limited – does not support </a:t>
            </a:r>
            <a:r>
              <a:rPr lang="en-US" b="1" dirty="0"/>
              <a:t>multiple filters </a:t>
            </a:r>
            <a:r>
              <a:rPr lang="en-US" dirty="0"/>
              <a:t>and </a:t>
            </a:r>
            <a:r>
              <a:rPr lang="en-US" b="1" dirty="0"/>
              <a:t>enable/disable </a:t>
            </a:r>
            <a:r>
              <a:rPr lang="en-US" dirty="0"/>
              <a:t>individually (possible via workarounds – may be directly supported in the future).</a:t>
            </a:r>
          </a:p>
          <a:p>
            <a:pPr lvl="1"/>
            <a:r>
              <a:rPr lang="en-US" dirty="0"/>
              <a:t>Limited – Does not work if you directly work with </a:t>
            </a:r>
            <a:r>
              <a:rPr lang="en-US" b="1" dirty="0"/>
              <a:t>SQL, stored procedures</a:t>
            </a:r>
            <a:r>
              <a:rPr lang="en-US" dirty="0"/>
              <a:t>… etc.</a:t>
            </a:r>
          </a:p>
          <a:p>
            <a:pPr lvl="1"/>
            <a:r>
              <a:rPr lang="en-US" b="1" dirty="0"/>
              <a:t>Not available for all ORMs </a:t>
            </a:r>
            <a:r>
              <a:rPr lang="en-US" dirty="0"/>
              <a:t>and data access APIs (but available for EF Core, NHibernate and even for EF 6.x)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45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F4FC-1170-4E44-A812-E9561101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Data Filtering: Other Options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5A3F-3489-4681-A707-4D2FC3F9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Row Level Security </a:t>
            </a:r>
            <a:r>
              <a:rPr lang="en-US" dirty="0"/>
              <a:t>– Available for SQL Server and Azure SQL Database.</a:t>
            </a:r>
          </a:p>
          <a:p>
            <a:pPr lvl="1"/>
            <a:r>
              <a:rPr lang="en-US" dirty="0"/>
              <a:t>Pros: Completely integrated to DBMS. </a:t>
            </a:r>
            <a:r>
              <a:rPr lang="en-US" b="1" dirty="0"/>
              <a:t>Works for everything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Cons: Relatively </a:t>
            </a:r>
            <a:r>
              <a:rPr lang="en-US" b="1" dirty="0"/>
              <a:t>complex</a:t>
            </a:r>
            <a:r>
              <a:rPr lang="en-US" dirty="0"/>
              <a:t> to implement. Specific to DBMS.</a:t>
            </a:r>
          </a:p>
          <a:p>
            <a:r>
              <a:rPr lang="en-US" b="1" dirty="0"/>
              <a:t>Azure Elastic Database Pool</a:t>
            </a:r>
          </a:p>
          <a:p>
            <a:pPr lvl="1"/>
            <a:r>
              <a:rPr lang="en-US" dirty="0"/>
              <a:t>Pros: Dynamically create databases per tenant. </a:t>
            </a:r>
            <a:r>
              <a:rPr lang="en-US" b="1" dirty="0"/>
              <a:t>Easily scale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Cons: Only for </a:t>
            </a:r>
            <a:r>
              <a:rPr lang="en-US" b="1" i="1" dirty="0" err="1"/>
              <a:t>db</a:t>
            </a:r>
            <a:r>
              <a:rPr lang="en-US" b="1" i="1" dirty="0"/>
              <a:t> per tenant</a:t>
            </a:r>
            <a:r>
              <a:rPr lang="en-US" b="1" dirty="0"/>
              <a:t> </a:t>
            </a:r>
            <a:r>
              <a:rPr lang="en-US" dirty="0"/>
              <a:t>scenario. Has it’s own API. Has limitations.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061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89" y="1179047"/>
            <a:ext cx="9601200" cy="584670"/>
          </a:xfrm>
        </p:spPr>
        <p:txBody>
          <a:bodyPr/>
          <a:lstStyle/>
          <a:p>
            <a:r>
              <a:rPr lang="en-US" sz="2400" i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aspnetboilerplate.com</a:t>
            </a:r>
            <a:endParaRPr lang="en-US" i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E09DC-FE86-42E8-B664-5B87D51F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14" y="226864"/>
            <a:ext cx="5884595" cy="5771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BEFE23-5A80-4A7D-82B8-67522DB1D5B7}"/>
              </a:ext>
            </a:extLst>
          </p:cNvPr>
          <p:cNvSpPr txBox="1"/>
          <p:nvPr/>
        </p:nvSpPr>
        <p:spPr>
          <a:xfrm>
            <a:off x="611280" y="1935122"/>
            <a:ext cx="5101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4.5 years of continuous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4,300+ stars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470,000+ downloads on </a:t>
            </a:r>
            <a:r>
              <a:rPr lang="en-US" dirty="0" err="1"/>
              <a:t>Nuget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76B73-AF47-4908-9888-4700175F5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80" y="3078759"/>
            <a:ext cx="4959469" cy="2915325"/>
          </a:xfrm>
          <a:prstGeom prst="rect">
            <a:avLst/>
          </a:prstGeom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002E207E-3547-4129-85C7-D54EA029E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226864"/>
            <a:ext cx="2364284" cy="9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F59D-36A9-45E9-BC69-ED35D015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Setting Tenant Id for New Entities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0AFFB-784C-4758-90DE-A1901A81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DbContext.SaveChanges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Get new entities for change tracker,</a:t>
            </a:r>
            <a:br>
              <a:rPr lang="en-US" dirty="0"/>
            </a:br>
            <a:r>
              <a:rPr lang="en-US" dirty="0"/>
              <a:t>find </a:t>
            </a:r>
            <a:r>
              <a:rPr lang="en-US" dirty="0" err="1"/>
              <a:t>IMultiTenant</a:t>
            </a:r>
            <a:r>
              <a:rPr lang="en-US" dirty="0"/>
              <a:t> entities,</a:t>
            </a:r>
            <a:br>
              <a:rPr lang="en-US" dirty="0"/>
            </a:br>
            <a:r>
              <a:rPr lang="en-US" dirty="0"/>
              <a:t>set current </a:t>
            </a:r>
            <a:r>
              <a:rPr lang="en-US" dirty="0" err="1"/>
              <a:t>TenantId</a:t>
            </a:r>
            <a:r>
              <a:rPr lang="en-US" dirty="0"/>
              <a:t>.</a:t>
            </a:r>
          </a:p>
          <a:p>
            <a:r>
              <a:rPr lang="en-US" dirty="0"/>
              <a:t>In it’s constructor.</a:t>
            </a:r>
          </a:p>
          <a:p>
            <a:pPr lvl="1"/>
            <a:r>
              <a:rPr lang="en-US" dirty="0"/>
              <a:t>Why..?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637F6-0B47-4322-9753-DA618BA08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838" y="1066800"/>
            <a:ext cx="5679526" cy="49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3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1433-5C7D-48F5-B4A5-F1FCDFDC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Safe Way to Manipulate Data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BB3171-95B7-491E-8A1B-D28B620C9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399" y="1103036"/>
            <a:ext cx="8206371" cy="49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8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 Isolation</a:t>
            </a:r>
          </a:p>
        </p:txBody>
      </p:sp>
    </p:spTree>
    <p:extLst>
      <p:ext uri="{BB962C8B-B14F-4D97-AF65-F5344CB8AC3E}">
        <p14:creationId xmlns:p14="http://schemas.microsoft.com/office/powerpoint/2010/main" val="316470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140D-AF0A-4ABF-B782-A8D1CEC6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Isolation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BF42-3029-4FF7-9655-6F9EB0C64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Key/Value Caches </a:t>
            </a:r>
            <a:r>
              <a:rPr lang="en-US" dirty="0"/>
              <a:t>may share same data space for all tenants.</a:t>
            </a:r>
          </a:p>
          <a:p>
            <a:r>
              <a:rPr lang="en-US" dirty="0"/>
              <a:t>Tenants may want to cache </a:t>
            </a:r>
            <a:r>
              <a:rPr lang="en-US" b="1" dirty="0"/>
              <a:t>same type </a:t>
            </a:r>
            <a:r>
              <a:rPr lang="en-US" dirty="0"/>
              <a:t>of data with </a:t>
            </a:r>
            <a:r>
              <a:rPr lang="en-US" b="1" dirty="0"/>
              <a:t>same id </a:t>
            </a:r>
            <a:r>
              <a:rPr lang="en-US" dirty="0"/>
              <a:t>(unique per tenant).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7E2D5-0756-4E86-AB02-F9E16639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19" y="2967716"/>
            <a:ext cx="8393516" cy="29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4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FE1A-A034-4491-8767-C2FEFC01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25B98-9BFA-4DB0-ACBF-A88E0A161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Enable/Disable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563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140D-AF0A-4ABF-B782-A8D1CEC6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Disable/Enable By Scope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BF42-3029-4FF7-9655-6F9EB0C6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4714955" cy="3809999"/>
          </a:xfrm>
        </p:spPr>
        <p:txBody>
          <a:bodyPr/>
          <a:lstStyle/>
          <a:p>
            <a:r>
              <a:rPr lang="en-US" dirty="0"/>
              <a:t>May need to query on all tenants.</a:t>
            </a:r>
          </a:p>
          <a:p>
            <a:r>
              <a:rPr lang="en-US" dirty="0"/>
              <a:t>Can be implemented using ambient context pattern.</a:t>
            </a:r>
          </a:p>
          <a:p>
            <a:r>
              <a:rPr lang="en-US" dirty="0"/>
              <a:t>Problem: Not easy for multi-database scenario.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C3ADA-6E95-467F-87FE-6FEEEF052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355" y="1981201"/>
            <a:ext cx="5426158" cy="371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7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F676-CA4B-4EB3-AEE7-28A4C623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Globally Disable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918E-E9C3-49D5-9129-5F0ECCB6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want to run the application as </a:t>
            </a:r>
            <a:r>
              <a:rPr lang="en-US" b="1" dirty="0"/>
              <a:t>on-premise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Every table still has the </a:t>
            </a:r>
            <a:r>
              <a:rPr lang="en-US" dirty="0" err="1"/>
              <a:t>TenantId</a:t>
            </a:r>
            <a:r>
              <a:rPr lang="en-US" dirty="0"/>
              <a:t> column (with null values).</a:t>
            </a:r>
          </a:p>
          <a:p>
            <a:pPr lvl="1"/>
            <a:endParaRPr lang="en-US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993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2C2B-A2E3-4E89-BAA9-D7CB67AB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6BB83-7F85-4C25-A0C6-B2CB254AF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 Transactions &amp; Migrations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398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8DA4-A894-4405-81F3-988F7858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Transactions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6B3E-9CA1-4B02-9011-D34E61B4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Multi-tenant (or host + tenant) operations may require </a:t>
            </a:r>
            <a:r>
              <a:rPr lang="en-US" b="1" dirty="0"/>
              <a:t>distributed transactions</a:t>
            </a:r>
            <a:r>
              <a:rPr lang="en-US" dirty="0"/>
              <a:t> with </a:t>
            </a:r>
            <a:r>
              <a:rPr lang="en-US" b="1" i="1" dirty="0"/>
              <a:t>database per tenant</a:t>
            </a:r>
            <a:r>
              <a:rPr lang="en-US" dirty="0"/>
              <a:t> approach.</a:t>
            </a:r>
          </a:p>
          <a:p>
            <a:r>
              <a:rPr lang="en-US" dirty="0"/>
              <a:t>SQL Server can handle but requires to run </a:t>
            </a:r>
            <a:r>
              <a:rPr lang="en-US" b="1" dirty="0"/>
              <a:t>MSDTC</a:t>
            </a:r>
            <a:r>
              <a:rPr lang="en-US" dirty="0"/>
              <a:t>.</a:t>
            </a:r>
          </a:p>
          <a:p>
            <a:r>
              <a:rPr lang="en-US" dirty="0"/>
              <a:t>May not be possible for cloud platforms.</a:t>
            </a:r>
          </a:p>
          <a:p>
            <a:r>
              <a:rPr lang="en-US" dirty="0"/>
              <a:t>Avoid where possible, or use event queues or some other </a:t>
            </a:r>
            <a:r>
              <a:rPr lang="en-US" dirty="0" err="1"/>
              <a:t>async</a:t>
            </a:r>
            <a:r>
              <a:rPr lang="en-US" dirty="0"/>
              <a:t> mechanism.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961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9AC8-899E-4C65-8893-0A55FFB7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/ Data Migration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C1804-2E97-4E87-9F92-D5CA629C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for multiple-databases.</a:t>
            </a:r>
          </a:p>
          <a:p>
            <a:r>
              <a:rPr lang="en-US" dirty="0"/>
              <a:t>Solution: Upgrade </a:t>
            </a:r>
            <a:r>
              <a:rPr lang="en-US" b="1" dirty="0"/>
              <a:t>all in one</a:t>
            </a:r>
            <a:r>
              <a:rPr lang="en-US" dirty="0"/>
              <a:t> with a custom tool.</a:t>
            </a:r>
          </a:p>
          <a:p>
            <a:pPr lvl="1"/>
            <a:r>
              <a:rPr lang="en-US" dirty="0"/>
              <a:t>Pros: Easy to implement. All tenants are in the same version.</a:t>
            </a:r>
          </a:p>
          <a:p>
            <a:pPr lvl="1"/>
            <a:r>
              <a:rPr lang="en-US" dirty="0"/>
              <a:t>Cons: May get too long time for big number of tenants and data. All tenants wait for all upgrade progress.</a:t>
            </a:r>
          </a:p>
          <a:p>
            <a:r>
              <a:rPr lang="en-US" dirty="0"/>
              <a:t>Solution: Upgrade the </a:t>
            </a:r>
            <a:r>
              <a:rPr lang="en-US" b="1" dirty="0"/>
              <a:t>application servers immediately</a:t>
            </a:r>
            <a:r>
              <a:rPr lang="en-US" dirty="0"/>
              <a:t>, upgrade </a:t>
            </a:r>
            <a:r>
              <a:rPr lang="en-US" b="1" dirty="0"/>
              <a:t>databases individually</a:t>
            </a:r>
            <a:r>
              <a:rPr lang="en-US" dirty="0"/>
              <a:t> on first access.</a:t>
            </a:r>
          </a:p>
          <a:p>
            <a:pPr lvl="1"/>
            <a:r>
              <a:rPr lang="en-US" dirty="0"/>
              <a:t>Pros: Upgrading is distributed to time. A tenant does not wait for another.</a:t>
            </a:r>
          </a:p>
          <a:p>
            <a:pPr lvl="1"/>
            <a:r>
              <a:rPr lang="en-US" dirty="0"/>
              <a:t>Cons: First accessing user may wait too much. Even we get timeout exception. Also, we don’t control the upgrade speed.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716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5BD81B-8896-4F71-B558-98A6A399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83" y="500331"/>
            <a:ext cx="9060637" cy="5584276"/>
          </a:xfrm>
          <a:prstGeom prst="rect">
            <a:avLst/>
          </a:prstGeom>
        </p:spPr>
      </p:pic>
      <p:pic>
        <p:nvPicPr>
          <p:cNvPr id="7" name="Picture 2" descr="logo">
            <a:extLst>
              <a:ext uri="{FF2B5EF4-FFF2-40B4-BE49-F238E27FC236}">
                <a16:creationId xmlns:a16="http://schemas.microsoft.com/office/drawing/2014/main" id="{8EA1A416-0D29-42B1-A695-4D2C6F96B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226864"/>
            <a:ext cx="2364284" cy="9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88D2-54AE-4D02-8CDC-07359611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/ Data Migration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3B92-A702-46DA-9968-31DC7A07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Solution: Multiple versions concurrently.</a:t>
            </a:r>
          </a:p>
          <a:p>
            <a:pPr lvl="1"/>
            <a:r>
              <a:rPr lang="en-US" dirty="0"/>
              <a:t>Split the application servers into two parts: Upgraded tenants use the new application, other tenants use the old application.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Minimum waiting for every tenant.</a:t>
            </a:r>
          </a:p>
          <a:p>
            <a:pPr lvl="1"/>
            <a:r>
              <a:rPr lang="en-US" dirty="0"/>
              <a:t>Upgrading may be scheduled for every individual tenant and they can be informed.</a:t>
            </a:r>
          </a:p>
          <a:p>
            <a:pPr lvl="1"/>
            <a:r>
              <a:rPr lang="en-US" dirty="0"/>
              <a:t>Allows us to perform A/B tests and previews.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Requires multiple application servers – but reasonable for a big system.</a:t>
            </a:r>
          </a:p>
          <a:p>
            <a:pPr lvl="1"/>
            <a:r>
              <a:rPr lang="en-US" dirty="0"/>
              <a:t>Harder to implement, maintain and monitor.</a:t>
            </a:r>
          </a:p>
        </p:txBody>
      </p:sp>
    </p:spTree>
    <p:extLst>
      <p:ext uri="{BB962C8B-B14F-4D97-AF65-F5344CB8AC3E}">
        <p14:creationId xmlns:p14="http://schemas.microsoft.com/office/powerpoint/2010/main" val="38661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BDE1-C46A-42BA-8FE9-CC5F8E38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AF91A-86DC-4C2D-9A10-11DF673655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Practices, Optimizations &amp; Integrations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405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2151-A3B6-4AD6-9F94-89C0A8F6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Host &amp; Tenant Application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86B6-B8F8-4271-81EB-C5B02463E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two applications, deploy individually:</a:t>
            </a:r>
          </a:p>
          <a:p>
            <a:pPr lvl="1"/>
            <a:r>
              <a:rPr lang="en-US" dirty="0"/>
              <a:t>Tenant application: The actual business application.</a:t>
            </a:r>
          </a:p>
          <a:p>
            <a:pPr lvl="2"/>
            <a:r>
              <a:rPr lang="en-US" dirty="0"/>
              <a:t>Can be deployed as on-premise too.</a:t>
            </a:r>
          </a:p>
          <a:p>
            <a:pPr lvl="1"/>
            <a:r>
              <a:rPr lang="en-US" dirty="0"/>
              <a:t>Host application: The application used by the host users to manage tenants.</a:t>
            </a:r>
          </a:p>
          <a:p>
            <a:pPr lvl="2"/>
            <a:r>
              <a:rPr lang="en-US" dirty="0"/>
              <a:t>Do not include in an on-premise deployment.</a:t>
            </a:r>
          </a:p>
          <a:p>
            <a:pPr lvl="2"/>
            <a:r>
              <a:rPr lang="en-US" dirty="0"/>
              <a:t>Separate data schema &amp; database from the tenant application.</a:t>
            </a:r>
          </a:p>
          <a:p>
            <a:pPr lvl="3"/>
            <a:r>
              <a:rPr lang="en-US" dirty="0"/>
              <a:t>Store tenancy-related data: Tenants, Subscriptions, Payments, Editions… etc.</a:t>
            </a:r>
          </a:p>
          <a:p>
            <a:r>
              <a:rPr lang="en-US" dirty="0"/>
              <a:t>Reduces tenant context switch by design.</a:t>
            </a:r>
          </a:p>
        </p:txBody>
      </p:sp>
    </p:spTree>
    <p:extLst>
      <p:ext uri="{BB962C8B-B14F-4D97-AF65-F5344CB8AC3E}">
        <p14:creationId xmlns:p14="http://schemas.microsoft.com/office/powerpoint/2010/main" val="30443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DFAB-3342-47E5-82CB-EB630FBC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ASP.NET Core Identity Integration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0D1E4D-089F-42B1-804B-E8FE74D73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958" y="1328688"/>
            <a:ext cx="7846083" cy="466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372-B9F1-4D0F-B023-F1E13AF2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IdentityServer4 Integration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71DAE4-C83E-4285-A0E3-C189557BA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18" y="1374711"/>
            <a:ext cx="9515163" cy="451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0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B477-A5C6-46DF-AC77-3F98D687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Tables / Indexes by </a:t>
            </a:r>
            <a:r>
              <a:rPr lang="en-US" dirty="0" err="1"/>
              <a:t>TenantId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50DB-6EA5-4196-8F7E-D7E89209C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partitions for all (or big) tables by </a:t>
            </a:r>
            <a:r>
              <a:rPr lang="en-US" dirty="0" err="1"/>
              <a:t>TenantId</a:t>
            </a:r>
            <a:r>
              <a:rPr lang="en-US" dirty="0"/>
              <a:t>.</a:t>
            </a:r>
          </a:p>
          <a:p>
            <a:r>
              <a:rPr lang="en-US" dirty="0"/>
              <a:t>Or Create </a:t>
            </a:r>
            <a:r>
              <a:rPr lang="en-US" dirty="0" err="1"/>
              <a:t>TenantId</a:t>
            </a:r>
            <a:r>
              <a:rPr lang="en-US" dirty="0"/>
              <a:t> indexes.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969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77FB-0CE7-40D6-9191-DBD70445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A0C65-1142-45DA-A18C-FEE7A8EE9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SaaS Features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674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EEA8-D91E-4C3C-89FF-8A4B2A76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/ Package / Subscription System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9AF3-97F3-468E-B171-C89FEF7D4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Define features</a:t>
            </a:r>
            <a:r>
              <a:rPr lang="en-US" dirty="0"/>
              <a:t> of the application. Feature Types:</a:t>
            </a:r>
          </a:p>
          <a:p>
            <a:pPr lvl="1"/>
            <a:r>
              <a:rPr lang="en-US" b="1" dirty="0"/>
              <a:t>On/Off</a:t>
            </a:r>
            <a:r>
              <a:rPr lang="en-US" dirty="0"/>
              <a:t>: Excel export, Replying by email (for a support app)…</a:t>
            </a:r>
          </a:p>
          <a:p>
            <a:pPr lvl="1"/>
            <a:r>
              <a:rPr lang="en-US" b="1" dirty="0"/>
              <a:t>Numeric</a:t>
            </a:r>
            <a:r>
              <a:rPr lang="en-US" dirty="0"/>
              <a:t>:10 users, 20,000 emails/month…</a:t>
            </a:r>
          </a:p>
          <a:p>
            <a:pPr lvl="1"/>
            <a:r>
              <a:rPr lang="en-US" b="1" dirty="0"/>
              <a:t>Selection</a:t>
            </a:r>
            <a:r>
              <a:rPr lang="en-US" dirty="0"/>
              <a:t>: one of the available options.</a:t>
            </a:r>
          </a:p>
          <a:p>
            <a:r>
              <a:rPr lang="en-US" dirty="0"/>
              <a:t>Group features into </a:t>
            </a:r>
            <a:r>
              <a:rPr lang="en-US" b="1" dirty="0"/>
              <a:t>packages/editions</a:t>
            </a:r>
            <a:r>
              <a:rPr lang="en-US" dirty="0"/>
              <a:t>.</a:t>
            </a:r>
          </a:p>
          <a:p>
            <a:r>
              <a:rPr lang="en-US" b="1" dirty="0"/>
              <a:t>Subscribe</a:t>
            </a:r>
            <a:r>
              <a:rPr lang="en-US" dirty="0"/>
              <a:t> packages by tenants.</a:t>
            </a:r>
          </a:p>
          <a:p>
            <a:r>
              <a:rPr lang="en-US" b="1" dirty="0"/>
              <a:t>Check features</a:t>
            </a:r>
            <a:r>
              <a:rPr lang="en-US" dirty="0"/>
              <a:t>: Declarative or by code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02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1239-A77C-4989-8811-C87C9524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Checking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E884B2-86EE-41E5-ABE3-2DCC5C024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093" y="1745116"/>
            <a:ext cx="6387095" cy="1473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4A75FE-35BA-4683-B137-9E104A961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3805723"/>
            <a:ext cx="9552897" cy="201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9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53EB-FAEE-4441-AB6C-70E5B811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Feature Check</a:t>
            </a:r>
            <a:br>
              <a:rPr lang="en-US" dirty="0"/>
            </a:br>
            <a:r>
              <a:rPr lang="en-US" sz="2400" dirty="0"/>
              <a:t>Implementation Options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49BB4-88CD-4AED-AF0F-640C65BE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MVC Action Filters</a:t>
            </a:r>
          </a:p>
          <a:p>
            <a:pPr lvl="1"/>
            <a:r>
              <a:rPr lang="en-US" dirty="0"/>
              <a:t>Easy to implement. Naturally works within ASP.NET Core.</a:t>
            </a:r>
          </a:p>
          <a:p>
            <a:pPr lvl="1"/>
            <a:r>
              <a:rPr lang="en-US" dirty="0"/>
              <a:t>Limited to Controller actions.</a:t>
            </a:r>
          </a:p>
          <a:p>
            <a:r>
              <a:rPr lang="en-US" dirty="0"/>
              <a:t>Method Interception using dynamic proxying.</a:t>
            </a:r>
          </a:p>
          <a:p>
            <a:pPr lvl="1"/>
            <a:r>
              <a:rPr lang="en-US" dirty="0"/>
              <a:t>Works everywhere.</a:t>
            </a:r>
          </a:p>
          <a:p>
            <a:pPr lvl="1"/>
            <a:r>
              <a:rPr lang="en-US" dirty="0"/>
              <a:t>Limited to virtual methods.</a:t>
            </a:r>
          </a:p>
          <a:p>
            <a:r>
              <a:rPr lang="en-US" dirty="0"/>
              <a:t>Weaving: </a:t>
            </a:r>
            <a:r>
              <a:rPr lang="en-US" dirty="0" err="1"/>
              <a:t>Mono.Cecil</a:t>
            </a:r>
            <a:r>
              <a:rPr lang="en-US" dirty="0"/>
              <a:t>, </a:t>
            </a:r>
            <a:r>
              <a:rPr lang="en-US" dirty="0" err="1"/>
              <a:t>Fody</a:t>
            </a:r>
            <a:r>
              <a:rPr lang="en-US" dirty="0"/>
              <a:t>, </a:t>
            </a:r>
            <a:r>
              <a:rPr lang="en-US" dirty="0" err="1"/>
              <a:t>Postsharp</a:t>
            </a:r>
            <a:r>
              <a:rPr lang="en-US" dirty="0"/>
              <a:t>… etc.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270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aspnetboilerplate.com/images/home/abp-concerns.png">
            <a:extLst>
              <a:ext uri="{FF2B5EF4-FFF2-40B4-BE49-F238E27FC236}">
                <a16:creationId xmlns:a16="http://schemas.microsoft.com/office/drawing/2014/main" id="{F094C3FC-1A0C-4A03-B86E-A0BB0094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60" y="265519"/>
            <a:ext cx="9882495" cy="564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F5498197-3FE5-4D35-A136-5D2B3AB8B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226864"/>
            <a:ext cx="2364284" cy="9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0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D449-EA53-4CE0-BE33-F9E035E4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Interception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093E0F-7DF9-44AE-A109-3CAA00F93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937" y="1875070"/>
            <a:ext cx="10671900" cy="34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49C8-1458-42AD-AA16-46B8587D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Multi-Tenancy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5A617-6395-4C46-A95B-AF38E57A48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Miscellaneous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696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9E1A-8A6F-4DC6-8666-9EBE0380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9F222-E0CA-435D-879F-15F56CB27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41023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GUID compared to auto increment (</a:t>
            </a:r>
            <a:r>
              <a:rPr lang="en-US" dirty="0" err="1"/>
              <a:t>int</a:t>
            </a:r>
            <a:r>
              <a:rPr lang="en-US" dirty="0"/>
              <a:t>/long)</a:t>
            </a:r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Client can determine the value. No need to database roundtrip.</a:t>
            </a:r>
          </a:p>
          <a:p>
            <a:pPr lvl="3"/>
            <a:r>
              <a:rPr lang="en-US" dirty="0"/>
              <a:t>Allows us to use </a:t>
            </a:r>
            <a:r>
              <a:rPr lang="en-US" dirty="0" err="1"/>
              <a:t>dbcontext.SaveChanges</a:t>
            </a:r>
            <a:r>
              <a:rPr lang="en-US" dirty="0"/>
              <a:t>() only once.</a:t>
            </a:r>
          </a:p>
          <a:p>
            <a:pPr lvl="2"/>
            <a:r>
              <a:rPr lang="en-US" dirty="0"/>
              <a:t>Unique values even between tenants.</a:t>
            </a:r>
          </a:p>
          <a:p>
            <a:pPr lvl="2"/>
            <a:r>
              <a:rPr lang="en-US" dirty="0"/>
              <a:t>Easier to merge/split/replicate databases.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More data space (16 bytes to 4/8 bytes).</a:t>
            </a:r>
          </a:p>
          <a:p>
            <a:pPr lvl="1"/>
            <a:r>
              <a:rPr lang="en-US" dirty="0"/>
              <a:t>Gray Area</a:t>
            </a:r>
          </a:p>
          <a:p>
            <a:pPr lvl="2"/>
            <a:r>
              <a:rPr lang="en-US" dirty="0"/>
              <a:t>Not user/debug friendly Id values. But it’s more secure!</a:t>
            </a:r>
          </a:p>
          <a:p>
            <a:pPr lvl="1"/>
            <a:r>
              <a:rPr lang="en-US" dirty="0"/>
              <a:t>Notes</a:t>
            </a:r>
          </a:p>
          <a:p>
            <a:pPr lvl="2"/>
            <a:r>
              <a:rPr lang="en-US" dirty="0"/>
              <a:t>Should use sequential algorithms (important for clustered indexes).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321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8091-F7F3-42A5-BB8D-62122949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Jobs / Workers / Services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8121E-3696-4846-9BD4-A1EB10C5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ambient tenant context!</a:t>
            </a:r>
          </a:p>
          <a:p>
            <a:r>
              <a:rPr lang="en-US" dirty="0"/>
              <a:t>Shared pool of threads between tenants?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716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832D-F170-4F95-8D60-4DCA6BCF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8C9C-7BDF-42E7-923E-B54BFB1B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Tenant based settings may override global settings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(Ex: password complexity)</a:t>
            </a:r>
            <a:r>
              <a:rPr lang="en-US" dirty="0"/>
              <a:t>.</a:t>
            </a:r>
          </a:p>
          <a:p>
            <a:r>
              <a:rPr lang="en-US" dirty="0"/>
              <a:t>Some settings may be invisible from tenants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(Ex: SMTP password)</a:t>
            </a:r>
            <a:r>
              <a:rPr lang="en-US" dirty="0"/>
              <a:t>.</a:t>
            </a:r>
          </a:p>
          <a:p>
            <a:r>
              <a:rPr lang="en-US" dirty="0"/>
              <a:t>Setting fallback: User &gt; Tenant &gt; Global (host) &gt; Hard-Coded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(Ex: menu position)</a:t>
            </a:r>
          </a:p>
          <a:p>
            <a:r>
              <a:rPr lang="en-US" dirty="0"/>
              <a:t>Branding: Tenant logo, colors… etc.</a:t>
            </a:r>
            <a:endParaRPr lang="tr-T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03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66A2-E8AB-487B-B5C1-0F1DC25B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Plug-ins/Services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D6BE-4B8E-454A-9F66-4236C618F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different/custom services for different tenants.</a:t>
            </a:r>
          </a:p>
          <a:p>
            <a:pPr lvl="1"/>
            <a:r>
              <a:rPr lang="en-US" dirty="0"/>
              <a:t>Tenant-aware dependency injection.</a:t>
            </a:r>
          </a:p>
          <a:p>
            <a:r>
              <a:rPr lang="en-US" dirty="0"/>
              <a:t>Application </a:t>
            </a:r>
            <a:r>
              <a:rPr lang="en-US" b="1" dirty="0"/>
              <a:t>container</a:t>
            </a:r>
            <a:r>
              <a:rPr lang="en-US" dirty="0"/>
              <a:t> per tenant?</a:t>
            </a:r>
          </a:p>
          <a:p>
            <a:pPr lvl="1"/>
            <a:r>
              <a:rPr lang="en-US" dirty="0"/>
              <a:t>Combined with Elastic database pool.</a:t>
            </a:r>
          </a:p>
          <a:p>
            <a:pPr lvl="1"/>
            <a:r>
              <a:rPr lang="en-US" dirty="0"/>
              <a:t>Possibility for multi-versioning.</a:t>
            </a:r>
          </a:p>
          <a:p>
            <a:pPr lvl="1"/>
            <a:r>
              <a:rPr lang="en-US" dirty="0"/>
              <a:t>Possibility of loading application with tenant-specific plug-ins.</a:t>
            </a:r>
          </a:p>
          <a:p>
            <a:pPr lvl="1"/>
            <a:r>
              <a:rPr lang="en-US" dirty="0"/>
              <a:t>Different tenants may have different database schemas.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456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D61D-500C-4780-9151-68DA2B15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E4F5-8A64-4CEB-9B00-5CCB732B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63B50-47C2-4C11-A6BE-BAE7A888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21" y="234892"/>
            <a:ext cx="10473157" cy="587613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45B609-FB29-48E2-9A99-AD0B3F7C9096}"/>
              </a:ext>
            </a:extLst>
          </p:cNvPr>
          <p:cNvSpPr txBox="1"/>
          <p:nvPr/>
        </p:nvSpPr>
        <p:spPr>
          <a:xfrm>
            <a:off x="1295400" y="6251507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aspnetzero.com</a:t>
            </a:r>
            <a:endParaRPr lang="tr-TR" sz="2400" i="1" dirty="0"/>
          </a:p>
        </p:txBody>
      </p:sp>
    </p:spTree>
    <p:extLst>
      <p:ext uri="{BB962C8B-B14F-4D97-AF65-F5344CB8AC3E}">
        <p14:creationId xmlns:p14="http://schemas.microsoft.com/office/powerpoint/2010/main" val="143523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as a Service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D7D6-EF83-4DA2-9615-47E3CA32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/>
              <a:t>On-Premise / IaaS / PaaS / SaaS</a:t>
            </a:r>
            <a:endParaRPr lang="tr-TR" dirty="0"/>
          </a:p>
        </p:txBody>
      </p:sp>
      <p:pic>
        <p:nvPicPr>
          <p:cNvPr id="4098" name="Picture 2" descr="Image result for saas">
            <a:extLst>
              <a:ext uri="{FF2B5EF4-FFF2-40B4-BE49-F238E27FC236}">
                <a16:creationId xmlns:a16="http://schemas.microsoft.com/office/drawing/2014/main" id="{2F238478-BEAF-4484-A2E0-7E7A55E2B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61" y="1169264"/>
            <a:ext cx="6439678" cy="47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3E8F6-BAB6-4B02-AFE5-B168E5C50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47" y="2265932"/>
            <a:ext cx="2542657" cy="3240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149B1F-5193-48DE-88BE-192002E15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617" y="1169264"/>
            <a:ext cx="2771425" cy="477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5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1320</TotalTime>
  <Words>1485</Words>
  <Application>Microsoft Office PowerPoint</Application>
  <PresentationFormat>Widescreen</PresentationFormat>
  <Paragraphs>212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Arial</vt:lpstr>
      <vt:lpstr>Diamond Grid 16x9</vt:lpstr>
      <vt:lpstr>Multi-Tenancy</vt:lpstr>
      <vt:lpstr>About Me</vt:lpstr>
      <vt:lpstr>Halil İbrahim Kalkan</vt:lpstr>
      <vt:lpstr>aspnetboilerplate.com</vt:lpstr>
      <vt:lpstr>PowerPoint Presentation</vt:lpstr>
      <vt:lpstr>PowerPoint Presentation</vt:lpstr>
      <vt:lpstr>PowerPoint Presentation</vt:lpstr>
      <vt:lpstr>SaaS</vt:lpstr>
      <vt:lpstr>On-Premise / IaaS / PaaS / SaaS</vt:lpstr>
      <vt:lpstr>SaaS Concepts</vt:lpstr>
      <vt:lpstr>SaaS Concepts</vt:lpstr>
      <vt:lpstr>Multi-Tenancy</vt:lpstr>
      <vt:lpstr>Deployment / Database Options</vt:lpstr>
      <vt:lpstr>Ideal Multi-Tenant Application</vt:lpstr>
      <vt:lpstr>Stateless Application Design</vt:lpstr>
      <vt:lpstr>Multi-Tenancy</vt:lpstr>
      <vt:lpstr>Determine the Current Tenant</vt:lpstr>
      <vt:lpstr>Ambient Context Pattern (without it)</vt:lpstr>
      <vt:lpstr>Ambient Context Pattern</vt:lpstr>
      <vt:lpstr>Ambient Context Examples</vt:lpstr>
      <vt:lpstr>Implementation using AsyncLocal&lt;T&gt;</vt:lpstr>
      <vt:lpstr>AsyncLocal&lt;T&gt; Alternatives</vt:lpstr>
      <vt:lpstr>ASP.NET Core Multi-Tenancy Middleware</vt:lpstr>
      <vt:lpstr>ASP.NET Core Multi-Tenancy Middleware</vt:lpstr>
      <vt:lpstr>Change Current Tenant</vt:lpstr>
      <vt:lpstr>Change Current Tenant (Nested)</vt:lpstr>
      <vt:lpstr>Change Current Tenant</vt:lpstr>
      <vt:lpstr>Multi-Tenancy Middleware Implementation</vt:lpstr>
      <vt:lpstr>UI Design to Select the Tenant</vt:lpstr>
      <vt:lpstr>Multi-Tenancy</vt:lpstr>
      <vt:lpstr>Dynamically Select the Connection String</vt:lpstr>
      <vt:lpstr>Dynamically Select the Connection String</vt:lpstr>
      <vt:lpstr>Dynamically Select the Connection String</vt:lpstr>
      <vt:lpstr>Data Filtering: Manual Way</vt:lpstr>
      <vt:lpstr>Automatic Data Filtering: Repository Pattern</vt:lpstr>
      <vt:lpstr>Automatic Data Filtering: Repository Pattern</vt:lpstr>
      <vt:lpstr>Automatic Data Filtering: EF Core Global Filters</vt:lpstr>
      <vt:lpstr>Automatic Data Filtering: EF Core Global Filters</vt:lpstr>
      <vt:lpstr>Automatic Data Filtering: Other Options</vt:lpstr>
      <vt:lpstr>Setting Tenant Id for New Entities</vt:lpstr>
      <vt:lpstr>Safe Way to Manipulate Data</vt:lpstr>
      <vt:lpstr>Multi-Tenancy</vt:lpstr>
      <vt:lpstr>Cache Isolation</vt:lpstr>
      <vt:lpstr>Multi-Tenancy</vt:lpstr>
      <vt:lpstr>Disable/Enable By Scope</vt:lpstr>
      <vt:lpstr>Globally Disable</vt:lpstr>
      <vt:lpstr>Multi-Tenancy</vt:lpstr>
      <vt:lpstr>Distributed Transactions</vt:lpstr>
      <vt:lpstr>Schema / Data Migration</vt:lpstr>
      <vt:lpstr>Schema / Data Migration</vt:lpstr>
      <vt:lpstr>Multi-Tenancy</vt:lpstr>
      <vt:lpstr>Separate Host &amp; Tenant Application</vt:lpstr>
      <vt:lpstr>ASP.NET Core Identity Integration</vt:lpstr>
      <vt:lpstr>IdentityServer4 Integration</vt:lpstr>
      <vt:lpstr>Partition Tables / Indexes by TenantId</vt:lpstr>
      <vt:lpstr>Multi-Tenancy</vt:lpstr>
      <vt:lpstr>Feature / Package / Subscription System</vt:lpstr>
      <vt:lpstr>Feature Checking</vt:lpstr>
      <vt:lpstr>Declarative Feature Check Implementation Options</vt:lpstr>
      <vt:lpstr>Method Interception</vt:lpstr>
      <vt:lpstr>Multi-Tenancy</vt:lpstr>
      <vt:lpstr>Primary Keys</vt:lpstr>
      <vt:lpstr>Background Jobs / Workers / Services</vt:lpstr>
      <vt:lpstr>Settings</vt:lpstr>
      <vt:lpstr>Tenant Plug-ins/Services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Multi-Tenancy</dc:title>
  <dc:creator>Halil Kalkan</dc:creator>
  <cp:lastModifiedBy>Halil Kalkan</cp:lastModifiedBy>
  <cp:revision>120</cp:revision>
  <dcterms:created xsi:type="dcterms:W3CDTF">2018-04-01T17:54:56Z</dcterms:created>
  <dcterms:modified xsi:type="dcterms:W3CDTF">2018-04-06T08:12:58Z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